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9.xml" ContentType="application/vnd.openxmlformats-officedocument.drawingml.chart+xml"/>
  <Override PartName="/ppt/drawings/drawing3.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9.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4.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35.xml" ContentType="application/vnd.openxmlformats-officedocument.drawingml.chart+xml"/>
  <Override PartName="/ppt/charts/chart3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1.xml" ContentType="application/vnd.openxmlformats-officedocument.drawingml.chart+xml"/>
  <Override PartName="/ppt/charts/chart42.xml" ContentType="application/vnd.openxmlformats-officedocument.drawingml.chart+xml"/>
  <Override PartName="/ppt/charts/style33.xml" ContentType="application/vnd.ms-office.chartstyle+xml"/>
  <Override PartName="/ppt/charts/colors33.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43.xml" ContentType="application/vnd.openxmlformats-officedocument.drawingml.chart+xml"/>
  <Override PartName="/ppt/theme/themeOverride4.xml" ContentType="application/vnd.openxmlformats-officedocument.themeOverride+xml"/>
  <Override PartName="/ppt/charts/chart44.xml" ContentType="application/vnd.openxmlformats-officedocument.drawingml.chart+xml"/>
  <Override PartName="/ppt/theme/themeOverride5.xml" ContentType="application/vnd.openxmlformats-officedocument.themeOverride+xml"/>
  <Override PartName="/ppt/charts/chart45.xml" ContentType="application/vnd.openxmlformats-officedocument.drawingml.chart+xml"/>
  <Override PartName="/ppt/charts/chart46.xml" ContentType="application/vnd.openxmlformats-officedocument.drawingml.chart+xml"/>
  <Override PartName="/ppt/drawings/drawing5.xml" ContentType="application/vnd.openxmlformats-officedocument.drawingml.chartshapes+xml"/>
  <Override PartName="/ppt/charts/chart47.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8.xml" ContentType="application/vnd.openxmlformats-officedocument.drawingml.chart+xml"/>
  <Override PartName="/ppt/charts/chart49.xml" ContentType="application/vnd.openxmlformats-officedocument.drawingml.chart+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50.xml" ContentType="application/vnd.openxmlformats-officedocument.drawingml.chart+xml"/>
  <Override PartName="/ppt/drawings/drawing6.xml" ContentType="application/vnd.openxmlformats-officedocument.drawingml.chartshapes+xml"/>
  <Override PartName="/ppt/charts/chart51.xml" ContentType="application/vnd.openxmlformats-officedocument.drawingml.chart+xml"/>
  <Override PartName="/ppt/drawings/drawing7.xml" ContentType="application/vnd.openxmlformats-officedocument.drawingml.chartshapes+xml"/>
  <Override PartName="/ppt/charts/chart5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3.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5.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7.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9.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6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1.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3.xml" ContentType="application/vnd.openxmlformats-officedocument.drawingml.chart+xml"/>
  <Override PartName="/ppt/charts/style46.xml" ContentType="application/vnd.ms-office.chartstyle+xml"/>
  <Override PartName="/ppt/charts/colors4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72" r:id="rId2"/>
    <p:sldMasterId id="2147483787" r:id="rId3"/>
  </p:sldMasterIdLst>
  <p:notesMasterIdLst>
    <p:notesMasterId r:id="rId93"/>
  </p:notesMasterIdLst>
  <p:handoutMasterIdLst>
    <p:handoutMasterId r:id="rId94"/>
  </p:handoutMasterIdLst>
  <p:sldIdLst>
    <p:sldId id="1042" r:id="rId4"/>
    <p:sldId id="1396" r:id="rId5"/>
    <p:sldId id="1397" r:id="rId6"/>
    <p:sldId id="1415" r:id="rId7"/>
    <p:sldId id="1201" r:id="rId8"/>
    <p:sldId id="1394" r:id="rId9"/>
    <p:sldId id="1395" r:id="rId10"/>
    <p:sldId id="1207" r:id="rId11"/>
    <p:sldId id="1200" r:id="rId12"/>
    <p:sldId id="1251" r:id="rId13"/>
    <p:sldId id="1410" r:id="rId14"/>
    <p:sldId id="1376" r:id="rId15"/>
    <p:sldId id="1377" r:id="rId16"/>
    <p:sldId id="1264" r:id="rId17"/>
    <p:sldId id="1265" r:id="rId18"/>
    <p:sldId id="1411" r:id="rId19"/>
    <p:sldId id="1276" r:id="rId20"/>
    <p:sldId id="1381" r:id="rId21"/>
    <p:sldId id="1203" r:id="rId22"/>
    <p:sldId id="1389" r:id="rId23"/>
    <p:sldId id="1398" r:id="rId24"/>
    <p:sldId id="1364" r:id="rId25"/>
    <p:sldId id="1262" r:id="rId26"/>
    <p:sldId id="1405" r:id="rId27"/>
    <p:sldId id="1413" r:id="rId28"/>
    <p:sldId id="1408" r:id="rId29"/>
    <p:sldId id="1406" r:id="rId30"/>
    <p:sldId id="1407" r:id="rId31"/>
    <p:sldId id="1409" r:id="rId32"/>
    <p:sldId id="1358" r:id="rId33"/>
    <p:sldId id="1204" r:id="rId34"/>
    <p:sldId id="1279" r:id="rId35"/>
    <p:sldId id="1401" r:id="rId36"/>
    <p:sldId id="1378" r:id="rId37"/>
    <p:sldId id="1286" r:id="rId38"/>
    <p:sldId id="1391" r:id="rId39"/>
    <p:sldId id="1211" r:id="rId40"/>
    <p:sldId id="1206" r:id="rId41"/>
    <p:sldId id="1402" r:id="rId42"/>
    <p:sldId id="1412" r:id="rId43"/>
    <p:sldId id="1268" r:id="rId44"/>
    <p:sldId id="1414" r:id="rId45"/>
    <p:sldId id="1384" r:id="rId46"/>
    <p:sldId id="1271" r:id="rId47"/>
    <p:sldId id="1273" r:id="rId48"/>
    <p:sldId id="1361" r:id="rId49"/>
    <p:sldId id="1393" r:id="rId50"/>
    <p:sldId id="1333" r:id="rId51"/>
    <p:sldId id="1297" r:id="rId52"/>
    <p:sldId id="1298" r:id="rId53"/>
    <p:sldId id="1300" r:id="rId54"/>
    <p:sldId id="1302" r:id="rId55"/>
    <p:sldId id="1304" r:id="rId56"/>
    <p:sldId id="1383" r:id="rId57"/>
    <p:sldId id="1306" r:id="rId58"/>
    <p:sldId id="1353" r:id="rId59"/>
    <p:sldId id="1307" r:id="rId60"/>
    <p:sldId id="1392" r:id="rId61"/>
    <p:sldId id="1382" r:id="rId62"/>
    <p:sldId id="1205" r:id="rId63"/>
    <p:sldId id="1322" r:id="rId64"/>
    <p:sldId id="1323" r:id="rId65"/>
    <p:sldId id="1324" r:id="rId66"/>
    <p:sldId id="1325" r:id="rId67"/>
    <p:sldId id="1327" r:id="rId68"/>
    <p:sldId id="1328" r:id="rId69"/>
    <p:sldId id="1386" r:id="rId70"/>
    <p:sldId id="1362" r:id="rId71"/>
    <p:sldId id="1208" r:id="rId72"/>
    <p:sldId id="1314" r:id="rId73"/>
    <p:sldId id="1315" r:id="rId74"/>
    <p:sldId id="1403" r:id="rId75"/>
    <p:sldId id="1319" r:id="rId76"/>
    <p:sldId id="1320" r:id="rId77"/>
    <p:sldId id="1321" r:id="rId78"/>
    <p:sldId id="1354" r:id="rId79"/>
    <p:sldId id="1418" r:id="rId80"/>
    <p:sldId id="1416" r:id="rId81"/>
    <p:sldId id="1417" r:id="rId82"/>
    <p:sldId id="1399" r:id="rId83"/>
    <p:sldId id="1363" r:id="rId84"/>
    <p:sldId id="1294" r:id="rId85"/>
    <p:sldId id="1349" r:id="rId86"/>
    <p:sldId id="1369" r:id="rId87"/>
    <p:sldId id="1370" r:id="rId88"/>
    <p:sldId id="1368" r:id="rId89"/>
    <p:sldId id="1371" r:id="rId90"/>
    <p:sldId id="1372" r:id="rId91"/>
    <p:sldId id="1373" r:id="rId92"/>
  </p:sldIdLst>
  <p:sldSz cx="9144000" cy="5143500" type="screen16x9"/>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Galante" initials="SG" lastIdx="1" clrIdx="0"/>
  <p:cmAuthor id="1" name="Mike Ripka" initials="" lastIdx="6" clrIdx="1"/>
  <p:cmAuthor id="2" name=" " initials="" lastIdx="17" clrIdx="2">
    <p:extLst/>
  </p:cmAuthor>
  <p:cmAuthor id="3" name="Kit Kuzma" initials="KK" lastIdx="9" clrIdx="3">
    <p:extLst/>
  </p:cmAuthor>
  <p:cmAuthor id="4" name="Peter Brodnitz" initials="PB" lastIdx="20" clrIdx="4">
    <p:extLst/>
  </p:cmAuthor>
  <p:cmAuthor id="5" name="Emma Scotty" initials="ES" lastIdx="9" clrIdx="5">
    <p:extLst/>
  </p:cmAuthor>
  <p:cmAuthor id="6" name="Jack Roos" initials="JR" lastIdx="7" clrIdx="6">
    <p:extLst>
      <p:ext uri="{19B8F6BF-5375-455C-9EA6-DF929625EA0E}">
        <p15:presenceInfo xmlns:p15="http://schemas.microsoft.com/office/powerpoint/2012/main" userId="503747aaadedf4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9FE9"/>
    <a:srgbClr val="597F99"/>
    <a:srgbClr val="C00000"/>
    <a:srgbClr val="3FA890"/>
    <a:srgbClr val="A6A6A6"/>
    <a:srgbClr val="154A7C"/>
    <a:srgbClr val="C1DBF4"/>
    <a:srgbClr val="3B465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81" autoAdjust="0"/>
    <p:restoredTop sz="85011" autoAdjust="0"/>
  </p:normalViewPr>
  <p:slideViewPr>
    <p:cSldViewPr snapToObjects="1">
      <p:cViewPr varScale="1">
        <p:scale>
          <a:sx n="128" d="100"/>
          <a:sy n="128" d="100"/>
        </p:scale>
        <p:origin x="101" y="283"/>
      </p:cViewPr>
      <p:guideLst>
        <p:guide orient="horz" pos="1620"/>
        <p:guide pos="2880"/>
      </p:guideLst>
    </p:cSldViewPr>
  </p:slideViewPr>
  <p:notesTextViewPr>
    <p:cViewPr>
      <p:scale>
        <a:sx n="150" d="100"/>
        <a:sy n="150" d="100"/>
      </p:scale>
      <p:origin x="0" y="0"/>
    </p:cViewPr>
  </p:notesTextViewPr>
  <p:sorterViewPr>
    <p:cViewPr varScale="1">
      <p:scale>
        <a:sx n="100" d="100"/>
        <a:sy n="100" d="100"/>
      </p:scale>
      <p:origin x="0" y="0"/>
    </p:cViewPr>
  </p:sorterViewPr>
  <p:notesViewPr>
    <p:cSldViewPr snapToObjects="1">
      <p:cViewPr varScale="1">
        <p:scale>
          <a:sx n="71" d="100"/>
          <a:sy n="71" d="100"/>
        </p:scale>
        <p:origin x="2636"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0.xml"/><Relationship Id="rId1" Type="http://schemas.microsoft.com/office/2011/relationships/chartStyle" Target="style20.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1.xml"/><Relationship Id="rId1" Type="http://schemas.microsoft.com/office/2011/relationships/chartStyle" Target="style21.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8.xlsx"/><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4.xml"/><Relationship Id="rId1" Type="http://schemas.microsoft.com/office/2011/relationships/chartStyle" Target="style2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5.xml"/><Relationship Id="rId1" Type="http://schemas.microsoft.com/office/2011/relationships/chartStyle" Target="style2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6.xml"/><Relationship Id="rId1" Type="http://schemas.microsoft.com/office/2011/relationships/chartStyle" Target="style2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7.xml"/><Relationship Id="rId1" Type="http://schemas.microsoft.com/office/2011/relationships/chartStyle" Target="style27.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8.xml"/><Relationship Id="rId1" Type="http://schemas.microsoft.com/office/2011/relationships/chartStyle" Target="style2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9.xml"/><Relationship Id="rId1" Type="http://schemas.microsoft.com/office/2011/relationships/chartStyle" Target="style2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0.xml"/><Relationship Id="rId1" Type="http://schemas.microsoft.com/office/2011/relationships/chartStyle" Target="style3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2.xml"/><Relationship Id="rId1" Type="http://schemas.microsoft.com/office/2011/relationships/chartStyle" Target="style32.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3.xml"/><Relationship Id="rId1" Type="http://schemas.microsoft.com/office/2011/relationships/chartStyle" Target="style33.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5.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4.xml"/><Relationship Id="rId1" Type="http://schemas.microsoft.com/office/2011/relationships/chartStyle" Target="style34.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5.xml"/><Relationship Id="rId1" Type="http://schemas.microsoft.com/office/2011/relationships/chartStyle" Target="style35.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6.xml"/><Relationship Id="rId1" Type="http://schemas.microsoft.com/office/2011/relationships/chartStyle" Target="style36.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7.xml"/><Relationship Id="rId1" Type="http://schemas.microsoft.com/office/2011/relationships/chartStyle" Target="style37.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8.xml"/><Relationship Id="rId1" Type="http://schemas.microsoft.com/office/2011/relationships/chartStyle" Target="style38.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39.xml"/><Relationship Id="rId1" Type="http://schemas.microsoft.com/office/2011/relationships/chartStyle" Target="style39.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0.xml"/><Relationship Id="rId1" Type="http://schemas.microsoft.com/office/2011/relationships/chartStyle" Target="style40.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1.xml"/><Relationship Id="rId1" Type="http://schemas.microsoft.com/office/2011/relationships/chartStyle" Target="style4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2.xml"/><Relationship Id="rId1" Type="http://schemas.microsoft.com/office/2011/relationships/chartStyle" Target="style4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3.xml"/><Relationship Id="rId1" Type="http://schemas.microsoft.com/office/2011/relationships/chartStyle" Target="style4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4.xml"/><Relationship Id="rId1" Type="http://schemas.microsoft.com/office/2011/relationships/chartStyle" Target="style4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5.xml"/><Relationship Id="rId1" Type="http://schemas.microsoft.com/office/2011/relationships/chartStyle" Target="style4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6.xml"/><Relationship Id="rId1" Type="http://schemas.microsoft.com/office/2011/relationships/chartStyle" Target="style4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824442357452427E-2"/>
          <c:y val="9.9763013227005079E-2"/>
          <c:w val="0.94518756562898898"/>
          <c:h val="0.67598206474190703"/>
        </c:manualLayout>
      </c:layout>
      <c:barChart>
        <c:barDir val="col"/>
        <c:grouping val="stacked"/>
        <c:varyColors val="0"/>
        <c:ser>
          <c:idx val="0"/>
          <c:order val="0"/>
          <c:tx>
            <c:strRef>
              <c:f>Sheet1!$B$1</c:f>
              <c:strCache>
                <c:ptCount val="1"/>
                <c:pt idx="0">
                  <c:v>Right Direction</c:v>
                </c:pt>
              </c:strCache>
            </c:strRef>
          </c:tx>
          <c:spPr>
            <a:solidFill>
              <a:srgbClr val="597F99"/>
            </a:solidFill>
          </c:spPr>
          <c:invertIfNegative val="0"/>
          <c:dLbls>
            <c:spPr>
              <a:noFill/>
              <a:ln>
                <a:noFill/>
              </a:ln>
              <a:effectLst/>
            </c:spPr>
            <c:txPr>
              <a:bodyPr wrap="square" lIns="38100" tIns="19050" rIns="38100" bIns="19050" anchor="ctr">
                <a:spAutoFit/>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Sheet1!$B$2:$B$7</c:f>
              <c:numCache>
                <c:formatCode>0%</c:formatCode>
                <c:ptCount val="6"/>
                <c:pt idx="0">
                  <c:v>0.49</c:v>
                </c:pt>
                <c:pt idx="1">
                  <c:v>0.28999999999999998</c:v>
                </c:pt>
                <c:pt idx="2">
                  <c:v>0.52</c:v>
                </c:pt>
                <c:pt idx="3">
                  <c:v>0.39</c:v>
                </c:pt>
                <c:pt idx="4">
                  <c:v>0.53</c:v>
                </c:pt>
                <c:pt idx="5">
                  <c:v>0.39</c:v>
                </c:pt>
              </c:numCache>
            </c:numRef>
          </c:val>
          <c:extLst>
            <c:ext xmlns:c16="http://schemas.microsoft.com/office/drawing/2014/chart" uri="{C3380CC4-5D6E-409C-BE32-E72D297353CC}">
              <c16:uniqueId val="{00000000-D808-4F7E-A999-98A12CD671F7}"/>
            </c:ext>
          </c:extLst>
        </c:ser>
        <c:ser>
          <c:idx val="2"/>
          <c:order val="1"/>
          <c:tx>
            <c:strRef>
              <c:f>Sheet1!$C$1</c:f>
              <c:strCache>
                <c:ptCount val="1"/>
                <c:pt idx="0">
                  <c:v>Wrong Track</c:v>
                </c:pt>
              </c:strCache>
            </c:strRef>
          </c:tx>
          <c:spPr>
            <a:solidFill>
              <a:srgbClr val="C00000"/>
            </a:solidFill>
          </c:spPr>
          <c:invertIfNegative val="0"/>
          <c:dLbls>
            <c:dLbl>
              <c:idx val="0"/>
              <c:tx>
                <c:rich>
                  <a:bodyPr/>
                  <a:lstStyle/>
                  <a:p>
                    <a:r>
                      <a:rPr lang="en-US" dirty="0"/>
                      <a:t>51%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6D-42D7-ACD8-E2FF84BB3814}"/>
                </c:ext>
              </c:extLst>
            </c:dLbl>
            <c:dLbl>
              <c:idx val="1"/>
              <c:tx>
                <c:rich>
                  <a:bodyPr/>
                  <a:lstStyle/>
                  <a:p>
                    <a:r>
                      <a:rPr lang="en-US" dirty="0"/>
                      <a:t>71%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6D-42D7-ACD8-E2FF84BB3814}"/>
                </c:ext>
              </c:extLst>
            </c:dLbl>
            <c:dLbl>
              <c:idx val="2"/>
              <c:tx>
                <c:rich>
                  <a:bodyPr/>
                  <a:lstStyle/>
                  <a:p>
                    <a:r>
                      <a:rPr lang="en-US" dirty="0"/>
                      <a:t>48%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6D-42D7-ACD8-E2FF84BB3814}"/>
                </c:ext>
              </c:extLst>
            </c:dLbl>
            <c:dLbl>
              <c:idx val="3"/>
              <c:tx>
                <c:rich>
                  <a:bodyPr/>
                  <a:lstStyle/>
                  <a:p>
                    <a:r>
                      <a:rPr lang="en-US" dirty="0"/>
                      <a:t>61%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6D-42D7-ACD8-E2FF84BB3814}"/>
                </c:ext>
              </c:extLst>
            </c:dLbl>
            <c:dLbl>
              <c:idx val="4"/>
              <c:tx>
                <c:rich>
                  <a:bodyPr/>
                  <a:lstStyle/>
                  <a:p>
                    <a:r>
                      <a:rPr lang="en-US" dirty="0"/>
                      <a:t>47%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6D-42D7-ACD8-E2FF84BB3814}"/>
                </c:ext>
              </c:extLst>
            </c:dLbl>
            <c:dLbl>
              <c:idx val="5"/>
              <c:tx>
                <c:rich>
                  <a:bodyPr/>
                  <a:lstStyle/>
                  <a:p>
                    <a:r>
                      <a:rPr lang="en-US" dirty="0"/>
                      <a:t>61%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6D-42D7-ACD8-E2FF84BB3814}"/>
                </c:ext>
              </c:extLst>
            </c:dLbl>
            <c:spPr>
              <a:noFill/>
              <a:ln>
                <a:noFill/>
              </a:ln>
              <a:effectLst/>
            </c:spPr>
            <c:txPr>
              <a:bodyPr wrap="square" lIns="38100" tIns="19050" rIns="38100" bIns="19050" anchor="ctr">
                <a:spAutoFit/>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Sheet1!$C$2:$C$7</c:f>
              <c:numCache>
                <c:formatCode>0%</c:formatCode>
                <c:ptCount val="6"/>
                <c:pt idx="0">
                  <c:v>-0.51</c:v>
                </c:pt>
                <c:pt idx="1">
                  <c:v>-0.71</c:v>
                </c:pt>
                <c:pt idx="2">
                  <c:v>-0.48</c:v>
                </c:pt>
                <c:pt idx="3">
                  <c:v>-0.61</c:v>
                </c:pt>
                <c:pt idx="4">
                  <c:v>-0.47</c:v>
                </c:pt>
                <c:pt idx="5">
                  <c:v>-0.61</c:v>
                </c:pt>
              </c:numCache>
            </c:numRef>
          </c:val>
          <c:extLst>
            <c:ext xmlns:c16="http://schemas.microsoft.com/office/drawing/2014/chart" uri="{C3380CC4-5D6E-409C-BE32-E72D297353CC}">
              <c16:uniqueId val="{00000005-D808-4F7E-A999-98A12CD671F7}"/>
            </c:ext>
          </c:extLst>
        </c:ser>
        <c:dLbls>
          <c:dLblPos val="ctr"/>
          <c:showLegendKey val="0"/>
          <c:showVal val="1"/>
          <c:showCatName val="0"/>
          <c:showSerName val="0"/>
          <c:showPercent val="0"/>
          <c:showBubbleSize val="0"/>
        </c:dLbls>
        <c:gapWidth val="20"/>
        <c:overlap val="100"/>
        <c:axId val="-179214816"/>
        <c:axId val="-178192736"/>
      </c:barChart>
      <c:catAx>
        <c:axId val="-179214816"/>
        <c:scaling>
          <c:orientation val="minMax"/>
        </c:scaling>
        <c:delete val="0"/>
        <c:axPos val="b"/>
        <c:numFmt formatCode="General" sourceLinked="1"/>
        <c:majorTickMark val="out"/>
        <c:minorTickMark val="none"/>
        <c:tickLblPos val="low"/>
        <c:txPr>
          <a:bodyPr rot="0" vert="horz"/>
          <a:lstStyle/>
          <a:p>
            <a:pPr>
              <a:defRPr sz="800" baseline="0"/>
            </a:pPr>
            <a:endParaRPr lang="en-US"/>
          </a:p>
        </c:txPr>
        <c:crossAx val="-178192736"/>
        <c:crosses val="autoZero"/>
        <c:auto val="1"/>
        <c:lblAlgn val="ctr"/>
        <c:lblOffset val="100"/>
        <c:tickMarkSkip val="1"/>
        <c:noMultiLvlLbl val="0"/>
      </c:catAx>
      <c:valAx>
        <c:axId val="-178192736"/>
        <c:scaling>
          <c:orientation val="minMax"/>
        </c:scaling>
        <c:delete val="1"/>
        <c:axPos val="l"/>
        <c:numFmt formatCode="0%" sourceLinked="1"/>
        <c:majorTickMark val="out"/>
        <c:minorTickMark val="none"/>
        <c:tickLblPos val="nextTo"/>
        <c:crossAx val="-179214816"/>
        <c:crosses val="autoZero"/>
        <c:crossBetween val="between"/>
      </c:valAx>
    </c:plotArea>
    <c:plotVisOnly val="1"/>
    <c:dispBlanksAs val="gap"/>
    <c:showDLblsOverMax val="0"/>
  </c:chart>
  <c:txPr>
    <a:bodyPr rot="5400000" vert="horz" anchor="ctr" anchorCtr="0"/>
    <a:lstStyle/>
    <a:p>
      <a:pPr>
        <a:defRPr sz="1800">
          <a:solidFill>
            <a:schemeClr val="tx2"/>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2393998372906E-2"/>
          <c:y val="0.18379231952047501"/>
          <c:w val="0.85612186647368504"/>
          <c:h val="0.65467777897392898"/>
        </c:manualLayout>
      </c:layout>
      <c:barChart>
        <c:barDir val="col"/>
        <c:grouping val="clustered"/>
        <c:varyColors val="0"/>
        <c:ser>
          <c:idx val="0"/>
          <c:order val="0"/>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8801-44CE-BEC2-DCCBA7369F0B}"/>
              </c:ext>
            </c:extLst>
          </c:dPt>
          <c:dPt>
            <c:idx val="1"/>
            <c:invertIfNegative val="0"/>
            <c:bubble3D val="0"/>
            <c:spPr>
              <a:solidFill>
                <a:srgbClr val="002060"/>
              </a:solidFill>
              <a:ln>
                <a:noFill/>
              </a:ln>
              <a:effectLst/>
            </c:spPr>
            <c:extLst>
              <c:ext xmlns:c16="http://schemas.microsoft.com/office/drawing/2014/chart" uri="{C3380CC4-5D6E-409C-BE32-E72D297353CC}">
                <c16:uniqueId val="{00000003-8801-44CE-BEC2-DCCBA7369F0B}"/>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Almost all the time</c:v>
                </c:pt>
                <c:pt idx="1">
                  <c:v>Frequently</c:v>
                </c:pt>
                <c:pt idx="2">
                  <c:v>Sometimes</c:v>
                </c:pt>
                <c:pt idx="3">
                  <c:v>Rarely or never</c:v>
                </c:pt>
              </c:strCache>
            </c:strRef>
          </c:cat>
          <c:val>
            <c:numRef>
              <c:f>Sheet1!$B$2:$B$5</c:f>
              <c:numCache>
                <c:formatCode>0%</c:formatCode>
                <c:ptCount val="4"/>
                <c:pt idx="0">
                  <c:v>0.17</c:v>
                </c:pt>
                <c:pt idx="1">
                  <c:v>0.18</c:v>
                </c:pt>
                <c:pt idx="2">
                  <c:v>0.3</c:v>
                </c:pt>
                <c:pt idx="3">
                  <c:v>0.35</c:v>
                </c:pt>
              </c:numCache>
            </c:numRef>
          </c:val>
          <c:extLst>
            <c:ext xmlns:c16="http://schemas.microsoft.com/office/drawing/2014/chart" uri="{C3380CC4-5D6E-409C-BE32-E72D297353CC}">
              <c16:uniqueId val="{00000004-8801-44CE-BEC2-DCCBA7369F0B}"/>
            </c:ext>
          </c:extLst>
        </c:ser>
        <c:dLbls>
          <c:dLblPos val="outEnd"/>
          <c:showLegendKey val="0"/>
          <c:showVal val="1"/>
          <c:showCatName val="0"/>
          <c:showSerName val="0"/>
          <c:showPercent val="0"/>
          <c:showBubbleSize val="0"/>
        </c:dLbls>
        <c:gapWidth val="18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2393998372906E-2"/>
          <c:y val="0.18379231952047501"/>
          <c:w val="0.85612186647368504"/>
          <c:h val="0.65467777897392898"/>
        </c:manualLayout>
      </c:layout>
      <c:barChart>
        <c:barDir val="col"/>
        <c:grouping val="clustered"/>
        <c:varyColors val="0"/>
        <c:ser>
          <c:idx val="0"/>
          <c:order val="0"/>
          <c:tx>
            <c:strRef>
              <c:f>Sheet1!$B$1</c:f>
              <c:strCache>
                <c:ptCount val="1"/>
                <c:pt idx="0">
                  <c:v>Column1</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2F33-4C80-8BCF-E251806E2439}"/>
              </c:ext>
            </c:extLst>
          </c:dPt>
          <c:dPt>
            <c:idx val="1"/>
            <c:invertIfNegative val="0"/>
            <c:bubble3D val="0"/>
            <c:spPr>
              <a:solidFill>
                <a:srgbClr val="002060"/>
              </a:solidFill>
              <a:ln>
                <a:noFill/>
              </a:ln>
              <a:effectLst/>
            </c:spPr>
            <c:extLst>
              <c:ext xmlns:c16="http://schemas.microsoft.com/office/drawing/2014/chart" uri="{C3380CC4-5D6E-409C-BE32-E72D297353CC}">
                <c16:uniqueId val="{00000003-2F33-4C80-8BCF-E251806E2439}"/>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c:v>
                </c:pt>
                <c:pt idx="1">
                  <c:v>Less</c:v>
                </c:pt>
                <c:pt idx="2">
                  <c:v>About the same</c:v>
                </c:pt>
              </c:strCache>
            </c:strRef>
          </c:cat>
          <c:val>
            <c:numRef>
              <c:f>Sheet1!$B$2:$B$4</c:f>
              <c:numCache>
                <c:formatCode>0%</c:formatCode>
                <c:ptCount val="3"/>
                <c:pt idx="0">
                  <c:v>0.2</c:v>
                </c:pt>
                <c:pt idx="1">
                  <c:v>0.34</c:v>
                </c:pt>
                <c:pt idx="2">
                  <c:v>0.46</c:v>
                </c:pt>
              </c:numCache>
            </c:numRef>
          </c:val>
          <c:extLst>
            <c:ext xmlns:c16="http://schemas.microsoft.com/office/drawing/2014/chart" uri="{C3380CC4-5D6E-409C-BE32-E72D297353CC}">
              <c16:uniqueId val="{00000004-2F33-4C80-8BCF-E251806E2439}"/>
            </c:ext>
          </c:extLst>
        </c:ser>
        <c:dLbls>
          <c:dLblPos val="outEnd"/>
          <c:showLegendKey val="0"/>
          <c:showVal val="1"/>
          <c:showCatName val="0"/>
          <c:showSerName val="0"/>
          <c:showPercent val="0"/>
          <c:showBubbleSize val="0"/>
        </c:dLbls>
        <c:gapWidth val="18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400" b="1" i="0" u="none" strike="noStrike" baseline="0" dirty="0">
                <a:effectLst/>
              </a:rPr>
              <a:t>Top Concerns: Very Concerned (9+10)</a:t>
            </a:r>
          </a:p>
        </c:rich>
      </c:tx>
      <c:layout>
        <c:manualLayout>
          <c:xMode val="edge"/>
          <c:yMode val="edge"/>
          <c:x val="0.30779903254450175"/>
          <c:y val="4.336266830449662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48431712791479686"/>
          <c:y val="0.14662729616444298"/>
          <c:w val="0.49988648459057883"/>
          <c:h val="0.82412245108045301"/>
        </c:manualLayout>
      </c:layout>
      <c:barChart>
        <c:barDir val="bar"/>
        <c:grouping val="clustered"/>
        <c:varyColors val="0"/>
        <c:ser>
          <c:idx val="0"/>
          <c:order val="0"/>
          <c:tx>
            <c:strRef>
              <c:f>Sheet1!$B$1</c:f>
              <c:strCache>
                <c:ptCount val="1"/>
                <c:pt idx="0">
                  <c:v>All</c:v>
                </c:pt>
              </c:strCache>
            </c:strRef>
          </c:tx>
          <c:spPr>
            <a:solidFill>
              <a:srgbClr val="3FA890"/>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97-4712-8299-14EE35B7FF98}"/>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The rich are getting richer all the time</c:v>
                </c:pt>
                <c:pt idx="1">
                  <c:v>The cost of living is rising faster than incomes</c:v>
                </c:pt>
                <c:pt idx="2">
                  <c:v>Taxes are too high</c:v>
                </c:pt>
                <c:pt idx="3">
                  <c:v>Climate change </c:v>
                </c:pt>
                <c:pt idx="4">
                  <c:v>Too many people are getting benefits without earning them</c:v>
                </c:pt>
                <c:pt idx="5">
                  <c:v>Your ability to save toward your retirement</c:v>
                </c:pt>
                <c:pt idx="6">
                  <c:v>Today’s children will be worse off than their parents</c:v>
                </c:pt>
                <c:pt idx="7">
                  <c:v>Immigrants coming into your country</c:v>
                </c:pt>
                <c:pt idx="8">
                  <c:v>Big companies are taking advantage of the average worker</c:v>
                </c:pt>
                <c:pt idx="9">
                  <c:v>The size of the deficit and debt</c:v>
                </c:pt>
                <c:pt idx="10">
                  <c:v>Preserving the culture of your country</c:v>
                </c:pt>
              </c:strCache>
            </c:strRef>
          </c:cat>
          <c:val>
            <c:numRef>
              <c:f>Sheet1!$B$2:$B$12</c:f>
              <c:numCache>
                <c:formatCode>0%</c:formatCode>
                <c:ptCount val="11"/>
                <c:pt idx="0">
                  <c:v>0.45</c:v>
                </c:pt>
                <c:pt idx="1">
                  <c:v>0.43</c:v>
                </c:pt>
                <c:pt idx="2">
                  <c:v>0.43</c:v>
                </c:pt>
                <c:pt idx="3">
                  <c:v>0.43</c:v>
                </c:pt>
                <c:pt idx="4">
                  <c:v>0.37</c:v>
                </c:pt>
                <c:pt idx="5">
                  <c:v>0.35</c:v>
                </c:pt>
                <c:pt idx="6">
                  <c:v>0.35</c:v>
                </c:pt>
                <c:pt idx="7">
                  <c:v>0.32</c:v>
                </c:pt>
                <c:pt idx="8">
                  <c:v>0.31</c:v>
                </c:pt>
                <c:pt idx="9">
                  <c:v>0.31</c:v>
                </c:pt>
                <c:pt idx="10">
                  <c:v>0.28000000000000003</c:v>
                </c:pt>
              </c:numCache>
            </c:numRef>
          </c:val>
          <c:extLst>
            <c:ext xmlns:c16="http://schemas.microsoft.com/office/drawing/2014/chart" uri="{C3380CC4-5D6E-409C-BE32-E72D297353CC}">
              <c16:uniqueId val="{00000000-E0B9-45B1-A34A-F0BA406C45C2}"/>
            </c:ext>
          </c:extLst>
        </c:ser>
        <c:ser>
          <c:idx val="1"/>
          <c:order val="1"/>
          <c:tx>
            <c:strRef>
              <c:f>Sheet1!$C$1</c:f>
              <c:strCache>
                <c:ptCount val="1"/>
                <c:pt idx="0">
                  <c:v>Target</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The rich are getting richer all the time</c:v>
                </c:pt>
                <c:pt idx="1">
                  <c:v>The cost of living is rising faster than incomes</c:v>
                </c:pt>
                <c:pt idx="2">
                  <c:v>Taxes are too high</c:v>
                </c:pt>
                <c:pt idx="3">
                  <c:v>Climate change </c:v>
                </c:pt>
                <c:pt idx="4">
                  <c:v>Too many people are getting benefits without earning them</c:v>
                </c:pt>
                <c:pt idx="5">
                  <c:v>Your ability to save toward your retirement</c:v>
                </c:pt>
                <c:pt idx="6">
                  <c:v>Today’s children will be worse off than their parents</c:v>
                </c:pt>
                <c:pt idx="7">
                  <c:v>Immigrants coming into your country</c:v>
                </c:pt>
                <c:pt idx="8">
                  <c:v>Big companies are taking advantage of the average worker</c:v>
                </c:pt>
                <c:pt idx="9">
                  <c:v>The size of the deficit and debt</c:v>
                </c:pt>
                <c:pt idx="10">
                  <c:v>Preserving the culture of your country</c:v>
                </c:pt>
              </c:strCache>
            </c:strRef>
          </c:cat>
          <c:val>
            <c:numRef>
              <c:f>Sheet1!$C$2:$C$12</c:f>
              <c:numCache>
                <c:formatCode>0%</c:formatCode>
                <c:ptCount val="11"/>
                <c:pt idx="0">
                  <c:v>0.57999999999999996</c:v>
                </c:pt>
                <c:pt idx="1">
                  <c:v>0.4</c:v>
                </c:pt>
                <c:pt idx="2">
                  <c:v>0.45</c:v>
                </c:pt>
                <c:pt idx="3">
                  <c:v>0.43</c:v>
                </c:pt>
                <c:pt idx="4">
                  <c:v>0.36</c:v>
                </c:pt>
                <c:pt idx="5">
                  <c:v>0.39</c:v>
                </c:pt>
                <c:pt idx="6">
                  <c:v>0.41</c:v>
                </c:pt>
                <c:pt idx="7">
                  <c:v>0.28000000000000003</c:v>
                </c:pt>
                <c:pt idx="8">
                  <c:v>0.27</c:v>
                </c:pt>
                <c:pt idx="9">
                  <c:v>0.28999999999999998</c:v>
                </c:pt>
                <c:pt idx="10">
                  <c:v>0.26</c:v>
                </c:pt>
              </c:numCache>
            </c:numRef>
          </c:val>
          <c:extLst>
            <c:ext xmlns:c16="http://schemas.microsoft.com/office/drawing/2014/chart" uri="{C3380CC4-5D6E-409C-BE32-E72D297353CC}">
              <c16:uniqueId val="{00000000-AA92-46AD-9D3C-E0173247749F}"/>
            </c:ext>
          </c:extLst>
        </c:ser>
        <c:dLbls>
          <c:dLblPos val="outEnd"/>
          <c:showLegendKey val="0"/>
          <c:showVal val="1"/>
          <c:showCatName val="0"/>
          <c:showSerName val="0"/>
          <c:showPercent val="0"/>
          <c:showBubbleSize val="0"/>
        </c:dLbls>
        <c:gapWidth val="6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400" b="1" i="0" u="none" strike="noStrike" baseline="0" dirty="0">
                <a:effectLst/>
              </a:rPr>
              <a:t>Bottom Concerns: Very Concerned (9+10)</a:t>
            </a:r>
          </a:p>
        </c:rich>
      </c:tx>
      <c:layout>
        <c:manualLayout>
          <c:xMode val="edge"/>
          <c:yMode val="edge"/>
          <c:x val="0.30779903254450175"/>
          <c:y val="4.336266830449662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48431712791479686"/>
          <c:y val="0.14662729616444298"/>
          <c:w val="0.49988648459057883"/>
          <c:h val="0.82412245108045301"/>
        </c:manualLayout>
      </c:layout>
      <c:barChart>
        <c:barDir val="bar"/>
        <c:grouping val="clustered"/>
        <c:varyColors val="0"/>
        <c:ser>
          <c:idx val="0"/>
          <c:order val="0"/>
          <c:tx>
            <c:strRef>
              <c:f>Sheet1!$B$1</c:f>
              <c:strCache>
                <c:ptCount val="1"/>
                <c:pt idx="0">
                  <c:v>All</c:v>
                </c:pt>
              </c:strCache>
            </c:strRef>
          </c:tx>
          <c:spPr>
            <a:solidFill>
              <a:srgbClr val="3FA890"/>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97-4712-8299-14EE35B7FF98}"/>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There are not enough good jobs in your community</c:v>
                </c:pt>
                <c:pt idx="1">
                  <c:v>Your ability to pay monthly bills</c:v>
                </c:pt>
                <c:pt idx="2">
                  <c:v>Violence in your community</c:v>
                </c:pt>
                <c:pt idx="3">
                  <c:v>Social benefits undercut incentives to work</c:v>
                </c:pt>
                <c:pt idx="4">
                  <c:v>Muslim communities are not being assimilated</c:v>
                </c:pt>
                <c:pt idx="5">
                  <c:v>Companies are struggling under taxes and regulations</c:v>
                </c:pt>
                <c:pt idx="6">
                  <c:v>How technology companies handle the issue of privacy </c:v>
                </c:pt>
                <c:pt idx="7">
                  <c:v>Europe is struggling to keep up economically with the rest of the world</c:v>
                </c:pt>
                <c:pt idx="8">
                  <c:v>Outside interference in elections in Europe</c:v>
                </c:pt>
                <c:pt idx="9">
                  <c:v>Your job might end because of the increased use of robots or automation</c:v>
                </c:pt>
                <c:pt idx="10">
                  <c:v>Your job might end because of competition from overseas</c:v>
                </c:pt>
              </c:strCache>
            </c:strRef>
          </c:cat>
          <c:val>
            <c:numRef>
              <c:f>Sheet1!$B$2:$B$12</c:f>
              <c:numCache>
                <c:formatCode>0%</c:formatCode>
                <c:ptCount val="11"/>
                <c:pt idx="0">
                  <c:v>0.27</c:v>
                </c:pt>
                <c:pt idx="1">
                  <c:v>0.26</c:v>
                </c:pt>
                <c:pt idx="2">
                  <c:v>0.25</c:v>
                </c:pt>
                <c:pt idx="3">
                  <c:v>0.24</c:v>
                </c:pt>
                <c:pt idx="4">
                  <c:v>0.23</c:v>
                </c:pt>
                <c:pt idx="5">
                  <c:v>0.2</c:v>
                </c:pt>
                <c:pt idx="6">
                  <c:v>0.2</c:v>
                </c:pt>
                <c:pt idx="7">
                  <c:v>0.19</c:v>
                </c:pt>
                <c:pt idx="8">
                  <c:v>0.19</c:v>
                </c:pt>
                <c:pt idx="9">
                  <c:v>0.17</c:v>
                </c:pt>
                <c:pt idx="10">
                  <c:v>0.16</c:v>
                </c:pt>
              </c:numCache>
            </c:numRef>
          </c:val>
          <c:extLst>
            <c:ext xmlns:c16="http://schemas.microsoft.com/office/drawing/2014/chart" uri="{C3380CC4-5D6E-409C-BE32-E72D297353CC}">
              <c16:uniqueId val="{00000000-E0B9-45B1-A34A-F0BA406C45C2}"/>
            </c:ext>
          </c:extLst>
        </c:ser>
        <c:ser>
          <c:idx val="1"/>
          <c:order val="1"/>
          <c:tx>
            <c:strRef>
              <c:f>Sheet1!$C$1</c:f>
              <c:strCache>
                <c:ptCount val="1"/>
                <c:pt idx="0">
                  <c:v>Target</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There are not enough good jobs in your community</c:v>
                </c:pt>
                <c:pt idx="1">
                  <c:v>Your ability to pay monthly bills</c:v>
                </c:pt>
                <c:pt idx="2">
                  <c:v>Violence in your community</c:v>
                </c:pt>
                <c:pt idx="3">
                  <c:v>Social benefits undercut incentives to work</c:v>
                </c:pt>
                <c:pt idx="4">
                  <c:v>Muslim communities are not being assimilated</c:v>
                </c:pt>
                <c:pt idx="5">
                  <c:v>Companies are struggling under taxes and regulations</c:v>
                </c:pt>
                <c:pt idx="6">
                  <c:v>How technology companies handle the issue of privacy </c:v>
                </c:pt>
                <c:pt idx="7">
                  <c:v>Europe is struggling to keep up economically with the rest of the world</c:v>
                </c:pt>
                <c:pt idx="8">
                  <c:v>Outside interference in elections in Europe</c:v>
                </c:pt>
                <c:pt idx="9">
                  <c:v>Your job might end because of the increased use of robots or automation</c:v>
                </c:pt>
                <c:pt idx="10">
                  <c:v>Your job might end because of competition from overseas</c:v>
                </c:pt>
              </c:strCache>
            </c:strRef>
          </c:cat>
          <c:val>
            <c:numRef>
              <c:f>Sheet1!$C$2:$C$12</c:f>
              <c:numCache>
                <c:formatCode>0%</c:formatCode>
                <c:ptCount val="11"/>
                <c:pt idx="0">
                  <c:v>0.34</c:v>
                </c:pt>
                <c:pt idx="1">
                  <c:v>0.27</c:v>
                </c:pt>
                <c:pt idx="2">
                  <c:v>0.26</c:v>
                </c:pt>
                <c:pt idx="3">
                  <c:v>0.21</c:v>
                </c:pt>
                <c:pt idx="4">
                  <c:v>0.19</c:v>
                </c:pt>
                <c:pt idx="5">
                  <c:v>0.24</c:v>
                </c:pt>
                <c:pt idx="6">
                  <c:v>0.21</c:v>
                </c:pt>
                <c:pt idx="7">
                  <c:v>0.19</c:v>
                </c:pt>
                <c:pt idx="8">
                  <c:v>0.16</c:v>
                </c:pt>
                <c:pt idx="9">
                  <c:v>0.17</c:v>
                </c:pt>
                <c:pt idx="10">
                  <c:v>0.18</c:v>
                </c:pt>
              </c:numCache>
            </c:numRef>
          </c:val>
          <c:extLst>
            <c:ext xmlns:c16="http://schemas.microsoft.com/office/drawing/2014/chart" uri="{C3380CC4-5D6E-409C-BE32-E72D297353CC}">
              <c16:uniqueId val="{00000000-4BA9-4D25-9ADF-B8BCDC977E04}"/>
            </c:ext>
          </c:extLst>
        </c:ser>
        <c:dLbls>
          <c:dLblPos val="outEnd"/>
          <c:showLegendKey val="0"/>
          <c:showVal val="1"/>
          <c:showCatName val="0"/>
          <c:showSerName val="0"/>
          <c:showPercent val="0"/>
          <c:showBubbleSize val="0"/>
        </c:dLbls>
        <c:gapWidth val="6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39881096362E-2"/>
          <c:y val="7.4690067689349299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Germany</c:v>
                </c:pt>
                <c:pt idx="1">
                  <c:v>France</c:v>
                </c:pt>
                <c:pt idx="2">
                  <c:v>Poland</c:v>
                </c:pt>
                <c:pt idx="3">
                  <c:v>Sweden</c:v>
                </c:pt>
                <c:pt idx="4">
                  <c:v>Netherlands</c:v>
                </c:pt>
                <c:pt idx="5">
                  <c:v>Italy</c:v>
                </c:pt>
              </c:strCache>
            </c:strRef>
          </c:cat>
          <c:val>
            <c:numRef>
              <c:f>Sheet1!$B$2:$B$7</c:f>
              <c:numCache>
                <c:formatCode>0%</c:formatCode>
                <c:ptCount val="6"/>
                <c:pt idx="0">
                  <c:v>0.52</c:v>
                </c:pt>
                <c:pt idx="1">
                  <c:v>0.2</c:v>
                </c:pt>
                <c:pt idx="2">
                  <c:v>0.19</c:v>
                </c:pt>
                <c:pt idx="3">
                  <c:v>0.42</c:v>
                </c:pt>
                <c:pt idx="4">
                  <c:v>0.38</c:v>
                </c:pt>
                <c:pt idx="5">
                  <c:v>0.17</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Germany</c:v>
                </c:pt>
                <c:pt idx="1">
                  <c:v>France</c:v>
                </c:pt>
                <c:pt idx="2">
                  <c:v>Poland</c:v>
                </c:pt>
                <c:pt idx="3">
                  <c:v>Sweden</c:v>
                </c:pt>
                <c:pt idx="4">
                  <c:v>Netherlands</c:v>
                </c:pt>
                <c:pt idx="5">
                  <c:v>Italy</c:v>
                </c:pt>
              </c:strCache>
            </c:strRef>
          </c:cat>
          <c:val>
            <c:numRef>
              <c:f>Sheet1!$C$2:$C$7</c:f>
              <c:numCache>
                <c:formatCode>0%</c:formatCode>
                <c:ptCount val="6"/>
                <c:pt idx="0">
                  <c:v>0.48</c:v>
                </c:pt>
                <c:pt idx="1">
                  <c:v>0.8</c:v>
                </c:pt>
                <c:pt idx="2">
                  <c:v>0.81</c:v>
                </c:pt>
                <c:pt idx="3">
                  <c:v>0.57999999999999996</c:v>
                </c:pt>
                <c:pt idx="4">
                  <c:v>0.62</c:v>
                </c:pt>
                <c:pt idx="5">
                  <c:v>0.83</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51823694452348E-4"/>
          <c:y val="0.25045898950131235"/>
          <c:w val="0.9994734817630555"/>
          <c:h val="0.58801115485564304"/>
        </c:manualLayout>
      </c:layout>
      <c:barChart>
        <c:barDir val="col"/>
        <c:grouping val="clustered"/>
        <c:varyColors val="0"/>
        <c:ser>
          <c:idx val="0"/>
          <c:order val="0"/>
          <c:tx>
            <c:strRef>
              <c:f>Sheet1!$B$1</c:f>
              <c:strCache>
                <c:ptCount val="1"/>
                <c:pt idx="0">
                  <c:v>Increasing social benefits</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Liberals</c:v>
                </c:pt>
                <c:pt idx="5">
                  <c:v>Far-Left</c:v>
                </c:pt>
                <c:pt idx="6">
                  <c:v>Green</c:v>
                </c:pt>
              </c:strCache>
            </c:strRef>
          </c:cat>
          <c:val>
            <c:numRef>
              <c:f>Sheet1!$B$2:$B$8</c:f>
              <c:numCache>
                <c:formatCode>0%</c:formatCode>
                <c:ptCount val="7"/>
                <c:pt idx="0">
                  <c:v>0.15</c:v>
                </c:pt>
                <c:pt idx="1">
                  <c:v>0.13</c:v>
                </c:pt>
                <c:pt idx="2">
                  <c:v>0.1</c:v>
                </c:pt>
                <c:pt idx="3">
                  <c:v>0.17</c:v>
                </c:pt>
                <c:pt idx="4">
                  <c:v>0.1</c:v>
                </c:pt>
                <c:pt idx="5">
                  <c:v>0.32</c:v>
                </c:pt>
                <c:pt idx="6">
                  <c:v>0.15</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Cutting the size of government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Liberals</c:v>
                </c:pt>
                <c:pt idx="5">
                  <c:v>Far-Left</c:v>
                </c:pt>
                <c:pt idx="6">
                  <c:v>Green</c:v>
                </c:pt>
              </c:strCache>
            </c:strRef>
          </c:cat>
          <c:val>
            <c:numRef>
              <c:f>Sheet1!$C$2:$C$8</c:f>
              <c:numCache>
                <c:formatCode>0%</c:formatCode>
                <c:ptCount val="7"/>
                <c:pt idx="0">
                  <c:v>0.2</c:v>
                </c:pt>
                <c:pt idx="1">
                  <c:v>0.19</c:v>
                </c:pt>
                <c:pt idx="2">
                  <c:v>0.14000000000000001</c:v>
                </c:pt>
                <c:pt idx="3">
                  <c:v>0.14000000000000001</c:v>
                </c:pt>
                <c:pt idx="4">
                  <c:v>0.26</c:v>
                </c:pt>
                <c:pt idx="5">
                  <c:v>0.23</c:v>
                </c:pt>
                <c:pt idx="6">
                  <c:v>0.28999999999999998</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The need for more good jobs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Liberals</c:v>
                </c:pt>
                <c:pt idx="5">
                  <c:v>Far-Left</c:v>
                </c:pt>
                <c:pt idx="6">
                  <c:v>Green</c:v>
                </c:pt>
              </c:strCache>
            </c:strRef>
          </c:cat>
          <c:val>
            <c:numRef>
              <c:f>Sheet1!$D$2:$D$8</c:f>
              <c:numCache>
                <c:formatCode>0%</c:formatCode>
                <c:ptCount val="7"/>
                <c:pt idx="0">
                  <c:v>0.24</c:v>
                </c:pt>
                <c:pt idx="1">
                  <c:v>0.28999999999999998</c:v>
                </c:pt>
                <c:pt idx="2">
                  <c:v>0.23</c:v>
                </c:pt>
                <c:pt idx="3">
                  <c:v>0.23</c:v>
                </c:pt>
                <c:pt idx="4">
                  <c:v>0.23</c:v>
                </c:pt>
                <c:pt idx="5">
                  <c:v>0.19</c:v>
                </c:pt>
                <c:pt idx="6">
                  <c:v>0.21</c:v>
                </c:pt>
              </c:numCache>
            </c:numRef>
          </c:val>
          <c:extLst>
            <c:ext xmlns:c16="http://schemas.microsoft.com/office/drawing/2014/chart" uri="{C3380CC4-5D6E-409C-BE32-E72D297353CC}">
              <c16:uniqueId val="{00000000-FB48-4F89-BEED-3CB4F2FDF4C5}"/>
            </c:ext>
          </c:extLst>
        </c:ser>
        <c:ser>
          <c:idx val="3"/>
          <c:order val="3"/>
          <c:tx>
            <c:strRef>
              <c:f>Sheet1!$E$1</c:f>
              <c:strCache>
                <c:ptCount val="1"/>
                <c:pt idx="0">
                  <c:v>The strain placed on society by immigration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Liberals</c:v>
                </c:pt>
                <c:pt idx="5">
                  <c:v>Far-Left</c:v>
                </c:pt>
                <c:pt idx="6">
                  <c:v>Green</c:v>
                </c:pt>
              </c:strCache>
            </c:strRef>
          </c:cat>
          <c:val>
            <c:numRef>
              <c:f>Sheet1!$E$2:$E$8</c:f>
              <c:numCache>
                <c:formatCode>0%</c:formatCode>
                <c:ptCount val="7"/>
                <c:pt idx="0">
                  <c:v>0.23</c:v>
                </c:pt>
                <c:pt idx="1">
                  <c:v>0.19</c:v>
                </c:pt>
                <c:pt idx="2">
                  <c:v>0.43</c:v>
                </c:pt>
                <c:pt idx="3">
                  <c:v>0.25</c:v>
                </c:pt>
                <c:pt idx="4">
                  <c:v>0.22</c:v>
                </c:pt>
                <c:pt idx="5">
                  <c:v>0.13</c:v>
                </c:pt>
                <c:pt idx="6">
                  <c:v>0.15</c:v>
                </c:pt>
              </c:numCache>
            </c:numRef>
          </c:val>
          <c:extLst>
            <c:ext xmlns:c16="http://schemas.microsoft.com/office/drawing/2014/chart" uri="{C3380CC4-5D6E-409C-BE32-E72D297353CC}">
              <c16:uniqueId val="{00000001-FB48-4F89-BEED-3CB4F2FDF4C5}"/>
            </c:ext>
          </c:extLst>
        </c:ser>
        <c:ser>
          <c:idx val="4"/>
          <c:order val="4"/>
          <c:tx>
            <c:strRef>
              <c:f>Sheet1!$F$1</c:f>
              <c:strCache>
                <c:ptCount val="1"/>
                <c:pt idx="0">
                  <c:v>The need for workers to have better training and education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Liberals</c:v>
                </c:pt>
                <c:pt idx="5">
                  <c:v>Far-Left</c:v>
                </c:pt>
                <c:pt idx="6">
                  <c:v>Green</c:v>
                </c:pt>
              </c:strCache>
            </c:strRef>
          </c:cat>
          <c:val>
            <c:numRef>
              <c:f>Sheet1!$F$2:$F$8</c:f>
              <c:numCache>
                <c:formatCode>0%</c:formatCode>
                <c:ptCount val="7"/>
                <c:pt idx="0">
                  <c:v>0.19</c:v>
                </c:pt>
                <c:pt idx="1">
                  <c:v>0.21</c:v>
                </c:pt>
                <c:pt idx="2">
                  <c:v>0.1</c:v>
                </c:pt>
                <c:pt idx="3">
                  <c:v>0.22</c:v>
                </c:pt>
                <c:pt idx="4">
                  <c:v>0.19</c:v>
                </c:pt>
                <c:pt idx="5">
                  <c:v>0.13</c:v>
                </c:pt>
                <c:pt idx="6">
                  <c:v>0.21</c:v>
                </c:pt>
              </c:numCache>
            </c:numRef>
          </c:val>
          <c:extLst>
            <c:ext xmlns:c16="http://schemas.microsoft.com/office/drawing/2014/chart" uri="{C3380CC4-5D6E-409C-BE32-E72D297353CC}">
              <c16:uniqueId val="{00000000-7BD4-40F5-919E-6228F04B81F7}"/>
            </c:ext>
          </c:extLst>
        </c:ser>
        <c:dLbls>
          <c:dLblPos val="outEnd"/>
          <c:showLegendKey val="0"/>
          <c:showVal val="1"/>
          <c:showCatName val="0"/>
          <c:showSerName val="0"/>
          <c:showPercent val="0"/>
          <c:showBubbleSize val="0"/>
        </c:dLbls>
        <c:gapWidth val="5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27586206896551724"/>
          <c:y val="2.4232283464566931E-3"/>
          <c:w val="0.47756957643225634"/>
          <c:h val="0.245833333333333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39881096362E-2"/>
          <c:y val="7.4690067689349299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c:v>
                </c:pt>
                <c:pt idx="2">
                  <c:v>Nationalist</c:v>
                </c:pt>
                <c:pt idx="3">
                  <c:v>Conservative</c:v>
                </c:pt>
                <c:pt idx="4">
                  <c:v>Liberal</c:v>
                </c:pt>
                <c:pt idx="5">
                  <c:v>Far-Left</c:v>
                </c:pt>
                <c:pt idx="6">
                  <c:v>Green</c:v>
                </c:pt>
              </c:strCache>
            </c:strRef>
          </c:cat>
          <c:val>
            <c:numRef>
              <c:f>Sheet1!$B$2:$B$8</c:f>
              <c:numCache>
                <c:formatCode>0%</c:formatCode>
                <c:ptCount val="7"/>
                <c:pt idx="0">
                  <c:v>0.81</c:v>
                </c:pt>
                <c:pt idx="1">
                  <c:v>0.84</c:v>
                </c:pt>
                <c:pt idx="2">
                  <c:v>0.77</c:v>
                </c:pt>
                <c:pt idx="3">
                  <c:v>0.75</c:v>
                </c:pt>
                <c:pt idx="4">
                  <c:v>0.81</c:v>
                </c:pt>
                <c:pt idx="5">
                  <c:v>0.84</c:v>
                </c:pt>
                <c:pt idx="6">
                  <c:v>0.83</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c:v>
                </c:pt>
                <c:pt idx="2">
                  <c:v>Nationalist</c:v>
                </c:pt>
                <c:pt idx="3">
                  <c:v>Conservative</c:v>
                </c:pt>
                <c:pt idx="4">
                  <c:v>Liberal</c:v>
                </c:pt>
                <c:pt idx="5">
                  <c:v>Far-Left</c:v>
                </c:pt>
                <c:pt idx="6">
                  <c:v>Green</c:v>
                </c:pt>
              </c:strCache>
            </c:strRef>
          </c:cat>
          <c:val>
            <c:numRef>
              <c:f>Sheet1!$C$2:$C$8</c:f>
              <c:numCache>
                <c:formatCode>0%</c:formatCode>
                <c:ptCount val="7"/>
                <c:pt idx="0">
                  <c:v>0.19</c:v>
                </c:pt>
                <c:pt idx="1">
                  <c:v>0.16</c:v>
                </c:pt>
                <c:pt idx="2">
                  <c:v>0.23</c:v>
                </c:pt>
                <c:pt idx="3">
                  <c:v>0.25</c:v>
                </c:pt>
                <c:pt idx="4">
                  <c:v>0.19</c:v>
                </c:pt>
                <c:pt idx="5">
                  <c:v>0.16</c:v>
                </c:pt>
                <c:pt idx="6">
                  <c:v>0.17</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87029746281715"/>
          <c:y val="0.10379938284196603"/>
          <c:w val="0.6751482939632546"/>
          <c:h val="0.89620061715803401"/>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B3F-44F1-8207-EC6478AD760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B3F-44F1-8207-EC6478AD760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B3F-44F1-8207-EC6478AD760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3B3F-44F1-8207-EC6478AD760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B3F-44F1-8207-EC6478AD760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12DB-4A77-8F43-35C6B1E0AF79}"/>
              </c:ext>
            </c:extLst>
          </c:dPt>
          <c:dLbls>
            <c:dLbl>
              <c:idx val="0"/>
              <c:layout>
                <c:manualLayout>
                  <c:x val="-1.8439714595808475E-2"/>
                  <c:y val="-0.22803527457415979"/>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B3F-44F1-8207-EC6478AD760C}"/>
                </c:ext>
              </c:extLst>
            </c:dLbl>
            <c:dLbl>
              <c:idx val="1"/>
              <c:layout>
                <c:manualLayout>
                  <c:x val="-0.1111111111111111"/>
                  <c:y val="-2.252703687871053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B3F-44F1-8207-EC6478AD760C}"/>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3B3F-44F1-8207-EC6478AD760C}"/>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3B3F-44F1-8207-EC6478AD760C}"/>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3B3F-44F1-8207-EC6478AD760C}"/>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0-12DB-4A77-8F43-35C6B1E0AF79}"/>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China</c:v>
                </c:pt>
                <c:pt idx="1">
                  <c:v>United States</c:v>
                </c:pt>
                <c:pt idx="2">
                  <c:v>Russia</c:v>
                </c:pt>
                <c:pt idx="3">
                  <c:v>Other countries in the European Union</c:v>
                </c:pt>
                <c:pt idx="4">
                  <c:v>Korea</c:v>
                </c:pt>
                <c:pt idx="5">
                  <c:v>Japan</c:v>
                </c:pt>
              </c:strCache>
            </c:strRef>
          </c:cat>
          <c:val>
            <c:numRef>
              <c:f>Sheet1!$B$2:$B$7</c:f>
              <c:numCache>
                <c:formatCode>General</c:formatCode>
                <c:ptCount val="6"/>
                <c:pt idx="0">
                  <c:v>49</c:v>
                </c:pt>
                <c:pt idx="1">
                  <c:v>19</c:v>
                </c:pt>
                <c:pt idx="2">
                  <c:v>13</c:v>
                </c:pt>
                <c:pt idx="3">
                  <c:v>10</c:v>
                </c:pt>
                <c:pt idx="4">
                  <c:v>7</c:v>
                </c:pt>
                <c:pt idx="5">
                  <c:v>3</c:v>
                </c:pt>
              </c:numCache>
            </c:numRef>
          </c:val>
          <c:extLst>
            <c:ext xmlns:c16="http://schemas.microsoft.com/office/drawing/2014/chart" uri="{C3380CC4-5D6E-409C-BE32-E72D297353CC}">
              <c16:uniqueId val="{00000000-853D-4ED3-81D3-C6F7EA6BDB86}"/>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7DF-42F4-A459-2DA3FF2FB0D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7DF-42F4-A459-2DA3FF2FB0D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7DF-42F4-A459-2DA3FF2FB0D4}"/>
              </c:ext>
            </c:extLst>
          </c:dPt>
          <c:dLbls>
            <c:dLbl>
              <c:idx val="0"/>
              <c:layout>
                <c:manualLayout>
                  <c:x val="6.5440606373162971E-2"/>
                  <c:y val="6.585152123927606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83501380512843"/>
                      <c:h val="0.23479725739648546"/>
                    </c:manualLayout>
                  </c15:layout>
                </c:ext>
                <c:ext xmlns:c16="http://schemas.microsoft.com/office/drawing/2014/chart" uri="{C3380CC4-5D6E-409C-BE32-E72D297353CC}">
                  <c16:uniqueId val="{00000001-47DF-42F4-A459-2DA3FF2FB0D4}"/>
                </c:ext>
              </c:extLst>
            </c:dLbl>
            <c:dLbl>
              <c:idx val="1"/>
              <c:layout>
                <c:manualLayout>
                  <c:x val="4.4555306466834366E-2"/>
                  <c:y val="-4.024259631289107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7DF-42F4-A459-2DA3FF2FB0D4}"/>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47DF-42F4-A459-2DA3FF2FB0D4}"/>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The United States</c:v>
                </c:pt>
                <c:pt idx="1">
                  <c:v>Europe</c:v>
                </c:pt>
                <c:pt idx="2">
                  <c:v>China</c:v>
                </c:pt>
              </c:strCache>
            </c:strRef>
          </c:cat>
          <c:val>
            <c:numRef>
              <c:f>Sheet1!$B$2:$B$4</c:f>
              <c:numCache>
                <c:formatCode>0%</c:formatCode>
                <c:ptCount val="3"/>
                <c:pt idx="0">
                  <c:v>0.25</c:v>
                </c:pt>
                <c:pt idx="1">
                  <c:v>0.26</c:v>
                </c:pt>
                <c:pt idx="2">
                  <c:v>0.49</c:v>
                </c:pt>
              </c:numCache>
            </c:numRef>
          </c:val>
          <c:extLst>
            <c:ext xmlns:c16="http://schemas.microsoft.com/office/drawing/2014/chart" uri="{C3380CC4-5D6E-409C-BE32-E72D297353CC}">
              <c16:uniqueId val="{00000006-47DF-42F4-A459-2DA3FF2FB0D4}"/>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3352701224846887"/>
          <c:y val="0.10249308908607374"/>
          <c:w val="0.63832228783902012"/>
          <c:h val="0.87626336050615983"/>
        </c:manualLayout>
      </c:layout>
      <c:barChart>
        <c:barDir val="bar"/>
        <c:grouping val="stacked"/>
        <c:varyColors val="0"/>
        <c:ser>
          <c:idx val="0"/>
          <c:order val="0"/>
          <c:tx>
            <c:strRef>
              <c:f>Sheet1!$D$1</c:f>
              <c:strCache>
                <c:ptCount val="1"/>
                <c:pt idx="0">
                  <c:v>Negative</c:v>
                </c:pt>
              </c:strCache>
            </c:strRef>
          </c:tx>
          <c:spPr>
            <a:solidFill>
              <a:srgbClr val="C00000"/>
            </a:solidFill>
          </c:spPr>
          <c:invertIfNegative val="0"/>
          <c:dLbls>
            <c:dLbl>
              <c:idx val="0"/>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C1-4187-A71A-445E19F2C947}"/>
                </c:ext>
              </c:extLst>
            </c:dLbl>
            <c:dLbl>
              <c:idx val="1"/>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C1-4187-A71A-445E19F2C947}"/>
                </c:ext>
              </c:extLst>
            </c:dLbl>
            <c:dLbl>
              <c:idx val="2"/>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C1-4187-A71A-445E19F2C947}"/>
                </c:ext>
              </c:extLst>
            </c:dLbl>
            <c:dLbl>
              <c:idx val="3"/>
              <c:tx>
                <c:rich>
                  <a:bodyPr/>
                  <a:lstStyle/>
                  <a:p>
                    <a:r>
                      <a:rPr lang="en-US" dirty="0"/>
                      <a:t>24%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C1-4187-A71A-445E19F2C947}"/>
                </c:ext>
              </c:extLst>
            </c:dLbl>
            <c:dLbl>
              <c:idx val="4"/>
              <c:tx>
                <c:rich>
                  <a:bodyPr/>
                  <a:lstStyle/>
                  <a:p>
                    <a:r>
                      <a:rPr lang="en-US" dirty="0"/>
                      <a:t>24%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C1-4187-A71A-445E19F2C947}"/>
                </c:ext>
              </c:extLst>
            </c:dLbl>
            <c:dLbl>
              <c:idx val="5"/>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C1-4187-A71A-445E19F2C947}"/>
                </c:ext>
              </c:extLst>
            </c:dLbl>
            <c:dLbl>
              <c:idx val="6"/>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C1-4187-A71A-445E19F2C947}"/>
                </c:ext>
              </c:extLst>
            </c:dLbl>
            <c:dLbl>
              <c:idx val="7"/>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C1-4187-A71A-445E19F2C947}"/>
                </c:ext>
              </c:extLst>
            </c:dLbl>
            <c:dLbl>
              <c:idx val="8"/>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C1-4187-A71A-445E19F2C947}"/>
                </c:ext>
              </c:extLst>
            </c:dLbl>
            <c:dLbl>
              <c:idx val="9"/>
              <c:tx>
                <c:rich>
                  <a:bodyPr/>
                  <a:lstStyle/>
                  <a:p>
                    <a:r>
                      <a:rPr lang="en-US" dirty="0"/>
                      <a:t>35%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C1-4187-A71A-445E19F2C947}"/>
                </c:ext>
              </c:extLst>
            </c:dLbl>
            <c:spPr>
              <a:noFill/>
              <a:ln>
                <a:noFill/>
              </a:ln>
              <a:effectLst/>
            </c:spPr>
            <c:txPr>
              <a:bodyPr wrap="square" lIns="38100" tIns="19050" rIns="38100" bIns="19050" anchor="ctr">
                <a:spAutoFit/>
              </a:bodyPr>
              <a:lstStyle/>
              <a:p>
                <a:pPr>
                  <a:defRPr sz="160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Your freedom</c:v>
                </c:pt>
                <c:pt idx="1">
                  <c:v>Choices for where to live</c:v>
                </c:pt>
                <c:pt idx="2">
                  <c:v>The ability of companies to be successful</c:v>
                </c:pt>
                <c:pt idx="3">
                  <c:v>Your quality of life</c:v>
                </c:pt>
                <c:pt idx="4">
                  <c:v>The quality of education</c:v>
                </c:pt>
                <c:pt idx="5">
                  <c:v>The availability of good jobs</c:v>
                </c:pt>
                <c:pt idx="6">
                  <c:v>The culture of your country</c:v>
                </c:pt>
                <c:pt idx="7">
                  <c:v>The benefits people receive</c:v>
                </c:pt>
                <c:pt idx="8">
                  <c:v>Health care services</c:v>
                </c:pt>
                <c:pt idx="9">
                  <c:v>Wages</c:v>
                </c:pt>
              </c:strCache>
            </c:strRef>
          </c:cat>
          <c:val>
            <c:numRef>
              <c:f>Sheet1!$D$2:$D$11</c:f>
              <c:numCache>
                <c:formatCode>0%</c:formatCode>
                <c:ptCount val="10"/>
                <c:pt idx="0">
                  <c:v>-0.2</c:v>
                </c:pt>
                <c:pt idx="1">
                  <c:v>-0.19</c:v>
                </c:pt>
                <c:pt idx="2">
                  <c:v>-0.23</c:v>
                </c:pt>
                <c:pt idx="3">
                  <c:v>-0.24</c:v>
                </c:pt>
                <c:pt idx="4">
                  <c:v>-0.24</c:v>
                </c:pt>
                <c:pt idx="5">
                  <c:v>-0.27</c:v>
                </c:pt>
                <c:pt idx="6">
                  <c:v>-0.27</c:v>
                </c:pt>
                <c:pt idx="7">
                  <c:v>-0.27</c:v>
                </c:pt>
                <c:pt idx="8">
                  <c:v>-0.27</c:v>
                </c:pt>
                <c:pt idx="9">
                  <c:v>-0.35</c:v>
                </c:pt>
              </c:numCache>
            </c:numRef>
          </c:val>
          <c:extLst>
            <c:ext xmlns:c16="http://schemas.microsoft.com/office/drawing/2014/chart" uri="{C3380CC4-5D6E-409C-BE32-E72D297353CC}">
              <c16:uniqueId val="{00000000-A60B-4DA1-81AC-95B5F4D52DB8}"/>
            </c:ext>
          </c:extLst>
        </c:ser>
        <c:ser>
          <c:idx val="1"/>
          <c:order val="1"/>
          <c:tx>
            <c:strRef>
              <c:f>Sheet1!$C$1</c:f>
              <c:strCache>
                <c:ptCount val="1"/>
                <c:pt idx="0">
                  <c:v>No Major Effect</c:v>
                </c:pt>
              </c:strCache>
            </c:strRef>
          </c:tx>
          <c:spPr>
            <a:solidFill>
              <a:srgbClr val="A6A6A6"/>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Your freedom</c:v>
                </c:pt>
                <c:pt idx="1">
                  <c:v>Choices for where to live</c:v>
                </c:pt>
                <c:pt idx="2">
                  <c:v>The ability of companies to be successful</c:v>
                </c:pt>
                <c:pt idx="3">
                  <c:v>Your quality of life</c:v>
                </c:pt>
                <c:pt idx="4">
                  <c:v>The quality of education</c:v>
                </c:pt>
                <c:pt idx="5">
                  <c:v>The availability of good jobs</c:v>
                </c:pt>
                <c:pt idx="6">
                  <c:v>The culture of your country</c:v>
                </c:pt>
                <c:pt idx="7">
                  <c:v>The benefits people receive</c:v>
                </c:pt>
                <c:pt idx="8">
                  <c:v>Health care services</c:v>
                </c:pt>
                <c:pt idx="9">
                  <c:v>Wages</c:v>
                </c:pt>
              </c:strCache>
            </c:strRef>
          </c:cat>
          <c:val>
            <c:numRef>
              <c:f>Sheet1!$C$2:$C$11</c:f>
              <c:numCache>
                <c:formatCode>0%</c:formatCode>
                <c:ptCount val="10"/>
                <c:pt idx="0">
                  <c:v>0.3</c:v>
                </c:pt>
                <c:pt idx="1">
                  <c:v>0.4</c:v>
                </c:pt>
                <c:pt idx="2">
                  <c:v>0.33</c:v>
                </c:pt>
                <c:pt idx="3">
                  <c:v>0.36</c:v>
                </c:pt>
                <c:pt idx="4">
                  <c:v>0.42</c:v>
                </c:pt>
                <c:pt idx="5">
                  <c:v>0.37</c:v>
                </c:pt>
                <c:pt idx="6">
                  <c:v>0.39</c:v>
                </c:pt>
                <c:pt idx="7">
                  <c:v>0.42</c:v>
                </c:pt>
                <c:pt idx="8">
                  <c:v>0.48</c:v>
                </c:pt>
                <c:pt idx="9">
                  <c:v>0.41</c:v>
                </c:pt>
              </c:numCache>
            </c:numRef>
          </c:val>
          <c:extLst>
            <c:ext xmlns:c16="http://schemas.microsoft.com/office/drawing/2014/chart" uri="{C3380CC4-5D6E-409C-BE32-E72D297353CC}">
              <c16:uniqueId val="{00000007-00E7-48A8-9D57-158AA1A11827}"/>
            </c:ext>
          </c:extLst>
        </c:ser>
        <c:ser>
          <c:idx val="2"/>
          <c:order val="2"/>
          <c:tx>
            <c:strRef>
              <c:f>Sheet1!$B$1</c:f>
              <c:strCache>
                <c:ptCount val="1"/>
                <c:pt idx="0">
                  <c:v>Positive</c:v>
                </c:pt>
              </c:strCache>
            </c:strRef>
          </c:tx>
          <c:spPr>
            <a:solidFill>
              <a:srgbClr val="597F99"/>
            </a:solidFill>
          </c:spPr>
          <c:invertIfNegative val="0"/>
          <c:dLbls>
            <c:spPr>
              <a:noFill/>
              <a:ln>
                <a:noFill/>
              </a:ln>
              <a:effectLst/>
            </c:spPr>
            <c:txPr>
              <a:bodyPr wrap="square" lIns="38100" tIns="19050" rIns="38100" bIns="19050" anchor="ctr">
                <a:spAutoFit/>
              </a:bodyPr>
              <a:lstStyle/>
              <a:p>
                <a:pPr>
                  <a:defRPr sz="14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Your freedom</c:v>
                </c:pt>
                <c:pt idx="1">
                  <c:v>Choices for where to live</c:v>
                </c:pt>
                <c:pt idx="2">
                  <c:v>The ability of companies to be successful</c:v>
                </c:pt>
                <c:pt idx="3">
                  <c:v>Your quality of life</c:v>
                </c:pt>
                <c:pt idx="4">
                  <c:v>The quality of education</c:v>
                </c:pt>
                <c:pt idx="5">
                  <c:v>The availability of good jobs</c:v>
                </c:pt>
                <c:pt idx="6">
                  <c:v>The culture of your country</c:v>
                </c:pt>
                <c:pt idx="7">
                  <c:v>The benefits people receive</c:v>
                </c:pt>
                <c:pt idx="8">
                  <c:v>Health care services</c:v>
                </c:pt>
                <c:pt idx="9">
                  <c:v>Wages</c:v>
                </c:pt>
              </c:strCache>
            </c:strRef>
          </c:cat>
          <c:val>
            <c:numRef>
              <c:f>Sheet1!$B$2:$B$11</c:f>
              <c:numCache>
                <c:formatCode>0%</c:formatCode>
                <c:ptCount val="10"/>
                <c:pt idx="0">
                  <c:v>0.5</c:v>
                </c:pt>
                <c:pt idx="1">
                  <c:v>0.41</c:v>
                </c:pt>
                <c:pt idx="2">
                  <c:v>0.44</c:v>
                </c:pt>
                <c:pt idx="3">
                  <c:v>0.39</c:v>
                </c:pt>
                <c:pt idx="4">
                  <c:v>0.34</c:v>
                </c:pt>
                <c:pt idx="5">
                  <c:v>0.36</c:v>
                </c:pt>
                <c:pt idx="6">
                  <c:v>0.34</c:v>
                </c:pt>
                <c:pt idx="7">
                  <c:v>0.31</c:v>
                </c:pt>
                <c:pt idx="8">
                  <c:v>0.25</c:v>
                </c:pt>
                <c:pt idx="9">
                  <c:v>0.24</c:v>
                </c:pt>
              </c:numCache>
            </c:numRef>
          </c:val>
          <c:extLst>
            <c:ext xmlns:c16="http://schemas.microsoft.com/office/drawing/2014/chart" uri="{C3380CC4-5D6E-409C-BE32-E72D297353CC}">
              <c16:uniqueId val="{00000006-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2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6260564304461944"/>
          <c:y val="2.5084085424073622E-2"/>
          <c:w val="0.67478871391076112"/>
          <c:h val="7.3869464876042984E-2"/>
        </c:manualLayout>
      </c:layout>
      <c:overlay val="0"/>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824442357452427E-2"/>
          <c:y val="9.9763013227005079E-2"/>
          <c:w val="0.94518756562898898"/>
          <c:h val="0.67598206474190703"/>
        </c:manualLayout>
      </c:layout>
      <c:barChart>
        <c:barDir val="col"/>
        <c:grouping val="stacked"/>
        <c:varyColors val="0"/>
        <c:ser>
          <c:idx val="0"/>
          <c:order val="0"/>
          <c:tx>
            <c:strRef>
              <c:f>Sheet1!$B$1</c:f>
              <c:strCache>
                <c:ptCount val="1"/>
                <c:pt idx="0">
                  <c:v>Right Direction</c:v>
                </c:pt>
              </c:strCache>
            </c:strRef>
          </c:tx>
          <c:spPr>
            <a:solidFill>
              <a:srgbClr val="597F99"/>
            </a:solidFill>
          </c:spPr>
          <c:invertIfNegative val="0"/>
          <c:dLbls>
            <c:spPr>
              <a:noFill/>
              <a:ln>
                <a:noFill/>
              </a:ln>
              <a:effectLst/>
            </c:spPr>
            <c:txPr>
              <a:bodyPr wrap="square" lIns="38100" tIns="19050" rIns="38100" bIns="19050" anchor="ctr">
                <a:spAutoFit/>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Sheet1!$B$2:$B$7</c:f>
              <c:numCache>
                <c:formatCode>0%</c:formatCode>
                <c:ptCount val="6"/>
                <c:pt idx="0">
                  <c:v>0.48</c:v>
                </c:pt>
                <c:pt idx="1">
                  <c:v>0.28999999999999998</c:v>
                </c:pt>
                <c:pt idx="2">
                  <c:v>0.4</c:v>
                </c:pt>
                <c:pt idx="3">
                  <c:v>0.33</c:v>
                </c:pt>
                <c:pt idx="4">
                  <c:v>0.43</c:v>
                </c:pt>
                <c:pt idx="5">
                  <c:v>0.44</c:v>
                </c:pt>
              </c:numCache>
            </c:numRef>
          </c:val>
          <c:extLst>
            <c:ext xmlns:c16="http://schemas.microsoft.com/office/drawing/2014/chart" uri="{C3380CC4-5D6E-409C-BE32-E72D297353CC}">
              <c16:uniqueId val="{00000000-7936-4A87-ADD0-E495A682B92F}"/>
            </c:ext>
          </c:extLst>
        </c:ser>
        <c:ser>
          <c:idx val="2"/>
          <c:order val="1"/>
          <c:tx>
            <c:strRef>
              <c:f>Sheet1!$C$1</c:f>
              <c:strCache>
                <c:ptCount val="1"/>
                <c:pt idx="0">
                  <c:v>Wrong Track</c:v>
                </c:pt>
              </c:strCache>
            </c:strRef>
          </c:tx>
          <c:spPr>
            <a:solidFill>
              <a:srgbClr val="C00000"/>
            </a:solidFill>
          </c:spPr>
          <c:invertIfNegative val="0"/>
          <c:dLbls>
            <c:dLbl>
              <c:idx val="0"/>
              <c:tx>
                <c:rich>
                  <a:bodyPr/>
                  <a:lstStyle/>
                  <a:p>
                    <a:r>
                      <a:rPr lang="en-US" dirty="0"/>
                      <a:t>52%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36-4A87-ADD0-E495A682B92F}"/>
                </c:ext>
              </c:extLst>
            </c:dLbl>
            <c:dLbl>
              <c:idx val="1"/>
              <c:tx>
                <c:rich>
                  <a:bodyPr/>
                  <a:lstStyle/>
                  <a:p>
                    <a:r>
                      <a:rPr lang="en-US" dirty="0"/>
                      <a:t>71%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36-4A87-ADD0-E495A682B92F}"/>
                </c:ext>
              </c:extLst>
            </c:dLbl>
            <c:dLbl>
              <c:idx val="2"/>
              <c:tx>
                <c:rich>
                  <a:bodyPr/>
                  <a:lstStyle/>
                  <a:p>
                    <a:r>
                      <a:rPr lang="en-US" dirty="0"/>
                      <a:t>60%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36-4A87-ADD0-E495A682B92F}"/>
                </c:ext>
              </c:extLst>
            </c:dLbl>
            <c:dLbl>
              <c:idx val="3"/>
              <c:tx>
                <c:rich>
                  <a:bodyPr/>
                  <a:lstStyle/>
                  <a:p>
                    <a:r>
                      <a:rPr lang="en-US" dirty="0"/>
                      <a:t>67%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36-4A87-ADD0-E495A682B92F}"/>
                </c:ext>
              </c:extLst>
            </c:dLbl>
            <c:dLbl>
              <c:idx val="4"/>
              <c:tx>
                <c:rich>
                  <a:bodyPr/>
                  <a:lstStyle/>
                  <a:p>
                    <a:r>
                      <a:rPr lang="en-US" dirty="0"/>
                      <a:t>57%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36-4A87-ADD0-E495A682B92F}"/>
                </c:ext>
              </c:extLst>
            </c:dLbl>
            <c:dLbl>
              <c:idx val="5"/>
              <c:tx>
                <c:rich>
                  <a:bodyPr/>
                  <a:lstStyle/>
                  <a:p>
                    <a:r>
                      <a:rPr lang="en-US" dirty="0"/>
                      <a:t>56%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936-4A87-ADD0-E495A682B92F}"/>
                </c:ext>
              </c:extLst>
            </c:dLbl>
            <c:spPr>
              <a:noFill/>
              <a:ln>
                <a:noFill/>
              </a:ln>
              <a:effectLst/>
            </c:spPr>
            <c:txPr>
              <a:bodyPr wrap="square" lIns="38100" tIns="19050" rIns="38100" bIns="19050" anchor="ctr">
                <a:spAutoFit/>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Sheet1!$C$2:$C$7</c:f>
              <c:numCache>
                <c:formatCode>0%</c:formatCode>
                <c:ptCount val="6"/>
                <c:pt idx="0">
                  <c:v>-0.52</c:v>
                </c:pt>
                <c:pt idx="1">
                  <c:v>-0.71</c:v>
                </c:pt>
                <c:pt idx="2">
                  <c:v>-0.6</c:v>
                </c:pt>
                <c:pt idx="3">
                  <c:v>-0.67</c:v>
                </c:pt>
                <c:pt idx="4">
                  <c:v>-0.56999999999999995</c:v>
                </c:pt>
                <c:pt idx="5">
                  <c:v>-0.56000000000000005</c:v>
                </c:pt>
              </c:numCache>
            </c:numRef>
          </c:val>
          <c:extLst>
            <c:ext xmlns:c16="http://schemas.microsoft.com/office/drawing/2014/chart" uri="{C3380CC4-5D6E-409C-BE32-E72D297353CC}">
              <c16:uniqueId val="{00000007-7936-4A87-ADD0-E495A682B92F}"/>
            </c:ext>
          </c:extLst>
        </c:ser>
        <c:dLbls>
          <c:dLblPos val="ctr"/>
          <c:showLegendKey val="0"/>
          <c:showVal val="1"/>
          <c:showCatName val="0"/>
          <c:showSerName val="0"/>
          <c:showPercent val="0"/>
          <c:showBubbleSize val="0"/>
        </c:dLbls>
        <c:gapWidth val="20"/>
        <c:overlap val="100"/>
        <c:axId val="-179214816"/>
        <c:axId val="-178192736"/>
      </c:barChart>
      <c:catAx>
        <c:axId val="-179214816"/>
        <c:scaling>
          <c:orientation val="minMax"/>
        </c:scaling>
        <c:delete val="0"/>
        <c:axPos val="b"/>
        <c:numFmt formatCode="General" sourceLinked="1"/>
        <c:majorTickMark val="out"/>
        <c:minorTickMark val="none"/>
        <c:tickLblPos val="low"/>
        <c:txPr>
          <a:bodyPr/>
          <a:lstStyle/>
          <a:p>
            <a:pPr>
              <a:defRPr sz="800" baseline="0"/>
            </a:pPr>
            <a:endParaRPr lang="en-US"/>
          </a:p>
        </c:txPr>
        <c:crossAx val="-178192736"/>
        <c:crosses val="autoZero"/>
        <c:auto val="1"/>
        <c:lblAlgn val="ctr"/>
        <c:lblOffset val="100"/>
        <c:tickMarkSkip val="1"/>
        <c:noMultiLvlLbl val="0"/>
      </c:catAx>
      <c:valAx>
        <c:axId val="-178192736"/>
        <c:scaling>
          <c:orientation val="minMax"/>
        </c:scaling>
        <c:delete val="1"/>
        <c:axPos val="l"/>
        <c:numFmt formatCode="0%" sourceLinked="1"/>
        <c:majorTickMark val="out"/>
        <c:minorTickMark val="none"/>
        <c:tickLblPos val="nextTo"/>
        <c:crossAx val="-179214816"/>
        <c:crosses val="autoZero"/>
        <c:crossBetween val="between"/>
      </c:valAx>
    </c:plotArea>
    <c:plotVisOnly val="1"/>
    <c:dispBlanksAs val="gap"/>
    <c:showDLblsOverMax val="0"/>
  </c:chart>
  <c:txPr>
    <a:bodyPr/>
    <a:lstStyle/>
    <a:p>
      <a:pPr>
        <a:defRPr sz="1800">
          <a:solidFill>
            <a:schemeClr val="tx2"/>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6034558180225"/>
          <c:y val="9.8852471863569699E-2"/>
          <c:w val="0.60498895450568679"/>
          <c:h val="0.87626336050615983"/>
        </c:manualLayout>
      </c:layout>
      <c:barChart>
        <c:barDir val="bar"/>
        <c:grouping val="stacked"/>
        <c:varyColors val="0"/>
        <c:ser>
          <c:idx val="1"/>
          <c:order val="0"/>
          <c:tx>
            <c:strRef>
              <c:f>Sheet1!$C$1</c:f>
              <c:strCache>
                <c:ptCount val="1"/>
                <c:pt idx="0">
                  <c:v>Parliament in your country</c:v>
                </c:pt>
              </c:strCache>
            </c:strRef>
          </c:tx>
          <c:spPr>
            <a:solidFill>
              <a:srgbClr val="C00000"/>
            </a:solidFill>
          </c:spPr>
          <c:invertIfNegative val="0"/>
          <c:dLbls>
            <c:dLbl>
              <c:idx val="0"/>
              <c:tx>
                <c:rich>
                  <a:bodyPr/>
                  <a:lstStyle/>
                  <a:p>
                    <a:r>
                      <a:rPr lang="en-US" dirty="0"/>
                      <a:t>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63-49F6-9C82-8A244273CD4E}"/>
                </c:ext>
              </c:extLst>
            </c:dLbl>
            <c:dLbl>
              <c:idx val="1"/>
              <c:tx>
                <c:rich>
                  <a:bodyPr/>
                  <a:lstStyle/>
                  <a:p>
                    <a:r>
                      <a:rPr lang="en-US" dirty="0"/>
                      <a:t>31%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63-49F6-9C82-8A244273CD4E}"/>
                </c:ext>
              </c:extLst>
            </c:dLbl>
            <c:dLbl>
              <c:idx val="2"/>
              <c:tx>
                <c:rich>
                  <a:bodyPr/>
                  <a:lstStyle/>
                  <a:p>
                    <a:r>
                      <a:rPr lang="en-US" dirty="0"/>
                      <a:t>43%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63-49F6-9C82-8A244273CD4E}"/>
                </c:ext>
              </c:extLst>
            </c:dLbl>
            <c:dLbl>
              <c:idx val="3"/>
              <c:tx>
                <c:rich>
                  <a:bodyPr/>
                  <a:lstStyle/>
                  <a:p>
                    <a:r>
                      <a:rPr lang="en-US" dirty="0"/>
                      <a:t>44%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63-49F6-9C82-8A244273CD4E}"/>
                </c:ext>
              </c:extLst>
            </c:dLbl>
            <c:dLbl>
              <c:idx val="4"/>
              <c:tx>
                <c:rich>
                  <a:bodyPr/>
                  <a:lstStyle/>
                  <a:p>
                    <a:r>
                      <a:rPr lang="en-US" dirty="0"/>
                      <a:t>48%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63-49F6-9C82-8A244273CD4E}"/>
                </c:ext>
              </c:extLst>
            </c:dLbl>
            <c:dLbl>
              <c:idx val="5"/>
              <c:tx>
                <c:rich>
                  <a:bodyPr/>
                  <a:lstStyle/>
                  <a:p>
                    <a:r>
                      <a:rPr lang="en-US" dirty="0"/>
                      <a:t>48%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63-49F6-9C82-8A244273CD4E}"/>
                </c:ext>
              </c:extLst>
            </c:dLbl>
            <c:dLbl>
              <c:idx val="6"/>
              <c:tx>
                <c:rich>
                  <a:bodyPr/>
                  <a:lstStyle/>
                  <a:p>
                    <a:r>
                      <a:rPr lang="en-US" dirty="0"/>
                      <a:t>51%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63-49F6-9C82-8A244273CD4E}"/>
                </c:ext>
              </c:extLst>
            </c:dLbl>
            <c:dLbl>
              <c:idx val="7"/>
              <c:tx>
                <c:rich>
                  <a:bodyPr/>
                  <a:lstStyle/>
                  <a:p>
                    <a:r>
                      <a:rPr lang="en-US" dirty="0"/>
                      <a:t>51%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63-49F6-9C82-8A244273CD4E}"/>
                </c:ext>
              </c:extLst>
            </c:dLbl>
            <c:dLbl>
              <c:idx val="8"/>
              <c:tx>
                <c:rich>
                  <a:bodyPr/>
                  <a:lstStyle/>
                  <a:p>
                    <a:r>
                      <a:rPr lang="en-US" dirty="0"/>
                      <a:t>54%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63-49F6-9C82-8A244273CD4E}"/>
                </c:ext>
              </c:extLst>
            </c:dLbl>
            <c:dLbl>
              <c:idx val="9"/>
              <c:tx>
                <c:rich>
                  <a:bodyPr/>
                  <a:lstStyle/>
                  <a:p>
                    <a:r>
                      <a:rPr lang="en-US" dirty="0"/>
                      <a:t>58%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63-49F6-9C82-8A244273CD4E}"/>
                </c:ext>
              </c:extLst>
            </c:dLbl>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Climate change</c:v>
                </c:pt>
                <c:pt idx="1">
                  <c:v>Environmental protection</c:v>
                </c:pt>
                <c:pt idx="2">
                  <c:v>How technology companies handle the issue of privacy </c:v>
                </c:pt>
                <c:pt idx="3">
                  <c:v>Product labeling</c:v>
                </c:pt>
                <c:pt idx="4">
                  <c:v>Immigration policy </c:v>
                </c:pt>
                <c:pt idx="5">
                  <c:v>Trade policy</c:v>
                </c:pt>
                <c:pt idx="6">
                  <c:v>Customer privacy protections</c:v>
                </c:pt>
                <c:pt idx="7">
                  <c:v>Food safety</c:v>
                </c:pt>
                <c:pt idx="8">
                  <c:v>Protecting elections from outside interference </c:v>
                </c:pt>
                <c:pt idx="9">
                  <c:v>Regulations on businesses</c:v>
                </c:pt>
              </c:strCache>
            </c:strRef>
          </c:cat>
          <c:val>
            <c:numRef>
              <c:f>Sheet1!$C$2:$C$11</c:f>
              <c:numCache>
                <c:formatCode>0%</c:formatCode>
                <c:ptCount val="10"/>
                <c:pt idx="0">
                  <c:v>-0.22</c:v>
                </c:pt>
                <c:pt idx="1">
                  <c:v>-0.31</c:v>
                </c:pt>
                <c:pt idx="2">
                  <c:v>-0.43</c:v>
                </c:pt>
                <c:pt idx="3">
                  <c:v>-0.44</c:v>
                </c:pt>
                <c:pt idx="4">
                  <c:v>-0.48</c:v>
                </c:pt>
                <c:pt idx="5">
                  <c:v>-0.48</c:v>
                </c:pt>
                <c:pt idx="6">
                  <c:v>-0.51</c:v>
                </c:pt>
                <c:pt idx="7">
                  <c:v>-0.51</c:v>
                </c:pt>
                <c:pt idx="8">
                  <c:v>-0.54</c:v>
                </c:pt>
                <c:pt idx="9">
                  <c:v>-0.57999999999999996</c:v>
                </c:pt>
              </c:numCache>
            </c:numRef>
          </c:val>
          <c:extLst>
            <c:ext xmlns:c16="http://schemas.microsoft.com/office/drawing/2014/chart" uri="{C3380CC4-5D6E-409C-BE32-E72D297353CC}">
              <c16:uniqueId val="{00000007-00E7-48A8-9D57-158AA1A11827}"/>
            </c:ext>
          </c:extLst>
        </c:ser>
        <c:ser>
          <c:idx val="2"/>
          <c:order val="1"/>
          <c:tx>
            <c:strRef>
              <c:f>Sheet1!$B$1</c:f>
              <c:strCache>
                <c:ptCount val="1"/>
                <c:pt idx="0">
                  <c:v>EU in Brussels</c:v>
                </c:pt>
              </c:strCache>
            </c:strRef>
          </c:tx>
          <c:spPr>
            <a:solidFill>
              <a:srgbClr val="597F99"/>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Climate change</c:v>
                </c:pt>
                <c:pt idx="1">
                  <c:v>Environmental protection</c:v>
                </c:pt>
                <c:pt idx="2">
                  <c:v>How technology companies handle the issue of privacy </c:v>
                </c:pt>
                <c:pt idx="3">
                  <c:v>Product labeling</c:v>
                </c:pt>
                <c:pt idx="4">
                  <c:v>Immigration policy </c:v>
                </c:pt>
                <c:pt idx="5">
                  <c:v>Trade policy</c:v>
                </c:pt>
                <c:pt idx="6">
                  <c:v>Customer privacy protections</c:v>
                </c:pt>
                <c:pt idx="7">
                  <c:v>Food safety</c:v>
                </c:pt>
                <c:pt idx="8">
                  <c:v>Protecting elections from outside interference </c:v>
                </c:pt>
                <c:pt idx="9">
                  <c:v>Regulations on businesses</c:v>
                </c:pt>
              </c:strCache>
            </c:strRef>
          </c:cat>
          <c:val>
            <c:numRef>
              <c:f>Sheet1!$B$2:$B$11</c:f>
              <c:numCache>
                <c:formatCode>0%</c:formatCode>
                <c:ptCount val="10"/>
                <c:pt idx="0">
                  <c:v>0.78</c:v>
                </c:pt>
                <c:pt idx="1">
                  <c:v>0.69</c:v>
                </c:pt>
                <c:pt idx="2">
                  <c:v>0.56999999999999995</c:v>
                </c:pt>
                <c:pt idx="3">
                  <c:v>0.56000000000000005</c:v>
                </c:pt>
                <c:pt idx="4">
                  <c:v>0.52</c:v>
                </c:pt>
                <c:pt idx="5">
                  <c:v>0.52</c:v>
                </c:pt>
                <c:pt idx="6">
                  <c:v>0.49</c:v>
                </c:pt>
                <c:pt idx="7">
                  <c:v>0.49</c:v>
                </c:pt>
                <c:pt idx="8">
                  <c:v>0.46</c:v>
                </c:pt>
                <c:pt idx="9">
                  <c:v>0.42</c:v>
                </c:pt>
              </c:numCache>
            </c:numRef>
          </c:val>
          <c:extLst>
            <c:ext xmlns:c16="http://schemas.microsoft.com/office/drawing/2014/chart" uri="{C3380CC4-5D6E-409C-BE32-E72D297353CC}">
              <c16:uniqueId val="{00000006-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555601662743549"/>
          <c:y val="1.6954105676366963E-2"/>
          <c:w val="0.67478871391076112"/>
          <c:h val="7.3869464876042984E-2"/>
        </c:manualLayout>
      </c:layout>
      <c:overlay val="0"/>
      <c:txPr>
        <a:bodyPr/>
        <a:lstStyle/>
        <a:p>
          <a:pPr>
            <a:defRPr sz="160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6034558180225"/>
          <c:y val="9.8852471863569699E-2"/>
          <c:w val="0.60498895450568679"/>
          <c:h val="0.87626336050615983"/>
        </c:manualLayout>
      </c:layout>
      <c:barChart>
        <c:barDir val="bar"/>
        <c:grouping val="stacked"/>
        <c:varyColors val="0"/>
        <c:ser>
          <c:idx val="1"/>
          <c:order val="0"/>
          <c:tx>
            <c:strRef>
              <c:f>Sheet1!$C$1</c:f>
              <c:strCache>
                <c:ptCount val="1"/>
                <c:pt idx="0">
                  <c:v>Parliament in your country</c:v>
                </c:pt>
              </c:strCache>
            </c:strRef>
          </c:tx>
          <c:spPr>
            <a:solidFill>
              <a:srgbClr val="C00000"/>
            </a:solidFill>
          </c:spPr>
          <c:invertIfNegative val="0"/>
          <c:dLbls>
            <c:dLbl>
              <c:idx val="0"/>
              <c:tx>
                <c:rich>
                  <a:bodyPr/>
                  <a:lstStyle/>
                  <a:p>
                    <a:r>
                      <a:rPr lang="en-US" dirty="0"/>
                      <a:t>65%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54-4C98-97B7-D35862E4E6C3}"/>
                </c:ext>
              </c:extLst>
            </c:dLbl>
            <c:dLbl>
              <c:idx val="1"/>
              <c:tx>
                <c:rich>
                  <a:bodyPr/>
                  <a:lstStyle/>
                  <a:p>
                    <a:r>
                      <a:rPr lang="en-US" dirty="0"/>
                      <a:t>65%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54-4C98-97B7-D35862E4E6C3}"/>
                </c:ext>
              </c:extLst>
            </c:dLbl>
            <c:dLbl>
              <c:idx val="2"/>
              <c:tx>
                <c:rich>
                  <a:bodyPr/>
                  <a:lstStyle/>
                  <a:p>
                    <a:r>
                      <a:rPr lang="en-US" dirty="0"/>
                      <a:t>66%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54-4C98-97B7-D35862E4E6C3}"/>
                </c:ext>
              </c:extLst>
            </c:dLbl>
            <c:dLbl>
              <c:idx val="3"/>
              <c:tx>
                <c:rich>
                  <a:bodyPr/>
                  <a:lstStyle/>
                  <a:p>
                    <a:r>
                      <a:rPr lang="en-US" dirty="0"/>
                      <a:t>66%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54-4C98-97B7-D35862E4E6C3}"/>
                </c:ext>
              </c:extLst>
            </c:dLbl>
            <c:dLbl>
              <c:idx val="4"/>
              <c:tx>
                <c:rich>
                  <a:bodyPr/>
                  <a:lstStyle/>
                  <a:p>
                    <a:r>
                      <a:rPr lang="en-US" dirty="0"/>
                      <a:t>76%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54-4C98-97B7-D35862E4E6C3}"/>
                </c:ext>
              </c:extLst>
            </c:dLbl>
            <c:dLbl>
              <c:idx val="5"/>
              <c:tx>
                <c:rich>
                  <a:bodyPr/>
                  <a:lstStyle/>
                  <a:p>
                    <a:r>
                      <a:rPr lang="en-US" dirty="0"/>
                      <a:t>76%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54-4C98-97B7-D35862E4E6C3}"/>
                </c:ext>
              </c:extLst>
            </c:dLbl>
            <c:dLbl>
              <c:idx val="6"/>
              <c:tx>
                <c:rich>
                  <a:bodyPr/>
                  <a:lstStyle/>
                  <a:p>
                    <a:r>
                      <a:rPr lang="en-US" dirty="0"/>
                      <a:t>78%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54-4C98-97B7-D35862E4E6C3}"/>
                </c:ext>
              </c:extLst>
            </c:dLbl>
            <c:dLbl>
              <c:idx val="7"/>
              <c:tx>
                <c:rich>
                  <a:bodyPr/>
                  <a:lstStyle/>
                  <a:p>
                    <a:r>
                      <a:rPr lang="en-US" dirty="0"/>
                      <a:t>80%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54-4C98-97B7-D35862E4E6C3}"/>
                </c:ext>
              </c:extLst>
            </c:dLbl>
            <c:dLbl>
              <c:idx val="8"/>
              <c:tx>
                <c:rich>
                  <a:bodyPr/>
                  <a:lstStyle/>
                  <a:p>
                    <a:r>
                      <a:rPr lang="en-US" dirty="0"/>
                      <a:t>81%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54-4C98-97B7-D35862E4E6C3}"/>
                </c:ext>
              </c:extLst>
            </c:dLbl>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Taxes on businesses</c:v>
                </c:pt>
                <c:pt idx="1">
                  <c:v>Helping businesses be successful</c:v>
                </c:pt>
                <c:pt idx="2">
                  <c:v>Setting criminal punishments</c:v>
                </c:pt>
                <c:pt idx="3">
                  <c:v>Worker protections</c:v>
                </c:pt>
                <c:pt idx="4">
                  <c:v>Police activities</c:v>
                </c:pt>
                <c:pt idx="5">
                  <c:v>Preserving the culture in each country</c:v>
                </c:pt>
                <c:pt idx="6">
                  <c:v>Taxes on individuals</c:v>
                </c:pt>
                <c:pt idx="7">
                  <c:v>Government spending </c:v>
                </c:pt>
                <c:pt idx="8">
                  <c:v>Retirement benefits</c:v>
                </c:pt>
              </c:strCache>
            </c:strRef>
          </c:cat>
          <c:val>
            <c:numRef>
              <c:f>Sheet1!$C$2:$C$10</c:f>
              <c:numCache>
                <c:formatCode>0%</c:formatCode>
                <c:ptCount val="9"/>
                <c:pt idx="0">
                  <c:v>-0.65</c:v>
                </c:pt>
                <c:pt idx="1">
                  <c:v>-0.65</c:v>
                </c:pt>
                <c:pt idx="2">
                  <c:v>-0.66</c:v>
                </c:pt>
                <c:pt idx="3">
                  <c:v>-0.66</c:v>
                </c:pt>
                <c:pt idx="4">
                  <c:v>-0.76</c:v>
                </c:pt>
                <c:pt idx="5">
                  <c:v>-0.76</c:v>
                </c:pt>
                <c:pt idx="6">
                  <c:v>-0.78</c:v>
                </c:pt>
                <c:pt idx="7">
                  <c:v>-0.8</c:v>
                </c:pt>
                <c:pt idx="8">
                  <c:v>-0.81</c:v>
                </c:pt>
              </c:numCache>
            </c:numRef>
          </c:val>
          <c:extLst>
            <c:ext xmlns:c16="http://schemas.microsoft.com/office/drawing/2014/chart" uri="{C3380CC4-5D6E-409C-BE32-E72D297353CC}">
              <c16:uniqueId val="{00000007-00E7-48A8-9D57-158AA1A11827}"/>
            </c:ext>
          </c:extLst>
        </c:ser>
        <c:ser>
          <c:idx val="2"/>
          <c:order val="1"/>
          <c:tx>
            <c:strRef>
              <c:f>Sheet1!$B$1</c:f>
              <c:strCache>
                <c:ptCount val="1"/>
                <c:pt idx="0">
                  <c:v>EU in Brussels</c:v>
                </c:pt>
              </c:strCache>
            </c:strRef>
          </c:tx>
          <c:spPr>
            <a:solidFill>
              <a:srgbClr val="597F99"/>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Taxes on businesses</c:v>
                </c:pt>
                <c:pt idx="1">
                  <c:v>Helping businesses be successful</c:v>
                </c:pt>
                <c:pt idx="2">
                  <c:v>Setting criminal punishments</c:v>
                </c:pt>
                <c:pt idx="3">
                  <c:v>Worker protections</c:v>
                </c:pt>
                <c:pt idx="4">
                  <c:v>Police activities</c:v>
                </c:pt>
                <c:pt idx="5">
                  <c:v>Preserving the culture in each country</c:v>
                </c:pt>
                <c:pt idx="6">
                  <c:v>Taxes on individuals</c:v>
                </c:pt>
                <c:pt idx="7">
                  <c:v>Government spending </c:v>
                </c:pt>
                <c:pt idx="8">
                  <c:v>Retirement benefits</c:v>
                </c:pt>
              </c:strCache>
            </c:strRef>
          </c:cat>
          <c:val>
            <c:numRef>
              <c:f>Sheet1!$B$2:$B$10</c:f>
              <c:numCache>
                <c:formatCode>0%</c:formatCode>
                <c:ptCount val="9"/>
                <c:pt idx="0">
                  <c:v>0.35</c:v>
                </c:pt>
                <c:pt idx="1">
                  <c:v>0.35</c:v>
                </c:pt>
                <c:pt idx="2">
                  <c:v>0.34</c:v>
                </c:pt>
                <c:pt idx="3">
                  <c:v>0.34</c:v>
                </c:pt>
                <c:pt idx="4">
                  <c:v>0.24</c:v>
                </c:pt>
                <c:pt idx="5">
                  <c:v>0.24</c:v>
                </c:pt>
                <c:pt idx="6">
                  <c:v>0.22</c:v>
                </c:pt>
                <c:pt idx="7">
                  <c:v>0.2</c:v>
                </c:pt>
                <c:pt idx="8">
                  <c:v>0.19</c:v>
                </c:pt>
              </c:numCache>
            </c:numRef>
          </c:val>
          <c:extLst>
            <c:ext xmlns:c16="http://schemas.microsoft.com/office/drawing/2014/chart" uri="{C3380CC4-5D6E-409C-BE32-E72D297353CC}">
              <c16:uniqueId val="{00000006-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6260564304461944"/>
          <c:y val="2.5084085424073622E-2"/>
          <c:w val="0.67478871391076112"/>
          <c:h val="7.3869464876042984E-2"/>
        </c:manualLayout>
      </c:layout>
      <c:overlay val="0"/>
      <c:txPr>
        <a:bodyPr/>
        <a:lstStyle/>
        <a:p>
          <a:pPr>
            <a:defRPr sz="160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8587202461768E-2"/>
          <c:y val="0.18379231952047501"/>
          <c:w val="0.94807584396778"/>
          <c:h val="0.65467777897392898"/>
        </c:manualLayout>
      </c:layout>
      <c:barChart>
        <c:barDir val="col"/>
        <c:grouping val="clustered"/>
        <c:varyColors val="0"/>
        <c:ser>
          <c:idx val="0"/>
          <c:order val="0"/>
          <c:tx>
            <c:strRef>
              <c:f>Sheet1!$B$1</c:f>
              <c:strCache>
                <c:ptCount val="1"/>
                <c:pt idx="0">
                  <c:v>Economic ally</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Social-Democrats</c:v>
                </c:pt>
                <c:pt idx="1">
                  <c:v>Nationalist</c:v>
                </c:pt>
                <c:pt idx="2">
                  <c:v>Conservative</c:v>
                </c:pt>
                <c:pt idx="3">
                  <c:v>Liberals</c:v>
                </c:pt>
                <c:pt idx="4">
                  <c:v>Far-Left</c:v>
                </c:pt>
                <c:pt idx="5">
                  <c:v>Green</c:v>
                </c:pt>
              </c:strCache>
            </c:strRef>
          </c:cat>
          <c:val>
            <c:numRef>
              <c:f>Sheet1!$B$2:$B$7</c:f>
              <c:numCache>
                <c:formatCode>0%</c:formatCode>
                <c:ptCount val="6"/>
                <c:pt idx="0">
                  <c:v>0.34</c:v>
                </c:pt>
                <c:pt idx="1">
                  <c:v>0.1</c:v>
                </c:pt>
                <c:pt idx="2">
                  <c:v>0.27</c:v>
                </c:pt>
                <c:pt idx="3">
                  <c:v>0.41</c:v>
                </c:pt>
                <c:pt idx="4">
                  <c:v>0.35</c:v>
                </c:pt>
                <c:pt idx="5">
                  <c:v>0.26</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Economic threat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Social-Democrats</c:v>
                </c:pt>
                <c:pt idx="1">
                  <c:v>Nationalist</c:v>
                </c:pt>
                <c:pt idx="2">
                  <c:v>Conservative</c:v>
                </c:pt>
                <c:pt idx="3">
                  <c:v>Liberals</c:v>
                </c:pt>
                <c:pt idx="4">
                  <c:v>Far-Left</c:v>
                </c:pt>
                <c:pt idx="5">
                  <c:v>Green</c:v>
                </c:pt>
              </c:strCache>
            </c:strRef>
          </c:cat>
          <c:val>
            <c:numRef>
              <c:f>Sheet1!$C$2:$C$7</c:f>
              <c:numCache>
                <c:formatCode>0%</c:formatCode>
                <c:ptCount val="6"/>
                <c:pt idx="0">
                  <c:v>0.19</c:v>
                </c:pt>
                <c:pt idx="1">
                  <c:v>0.39</c:v>
                </c:pt>
                <c:pt idx="2">
                  <c:v>0.28999999999999998</c:v>
                </c:pt>
                <c:pt idx="3">
                  <c:v>0.21</c:v>
                </c:pt>
                <c:pt idx="4">
                  <c:v>0.32</c:v>
                </c:pt>
                <c:pt idx="5">
                  <c:v>0.17</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Neither a threat nor an ally</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Social-Democrats</c:v>
                </c:pt>
                <c:pt idx="1">
                  <c:v>Nationalist</c:v>
                </c:pt>
                <c:pt idx="2">
                  <c:v>Conservative</c:v>
                </c:pt>
                <c:pt idx="3">
                  <c:v>Liberals</c:v>
                </c:pt>
                <c:pt idx="4">
                  <c:v>Far-Left</c:v>
                </c:pt>
                <c:pt idx="5">
                  <c:v>Green</c:v>
                </c:pt>
              </c:strCache>
            </c:strRef>
          </c:cat>
          <c:val>
            <c:numRef>
              <c:f>Sheet1!$D$2:$D$7</c:f>
              <c:numCache>
                <c:formatCode>0%</c:formatCode>
                <c:ptCount val="6"/>
                <c:pt idx="0">
                  <c:v>0.47</c:v>
                </c:pt>
                <c:pt idx="1">
                  <c:v>0.5</c:v>
                </c:pt>
                <c:pt idx="2">
                  <c:v>0.44</c:v>
                </c:pt>
                <c:pt idx="3">
                  <c:v>0.38</c:v>
                </c:pt>
                <c:pt idx="4">
                  <c:v>0.33</c:v>
                </c:pt>
                <c:pt idx="5">
                  <c:v>0.56999999999999995</c:v>
                </c:pt>
              </c:numCache>
            </c:numRef>
          </c:val>
          <c:extLst>
            <c:ext xmlns:c16="http://schemas.microsoft.com/office/drawing/2014/chart" uri="{C3380CC4-5D6E-409C-BE32-E72D297353CC}">
              <c16:uniqueId val="{00000006-40D7-46CB-B88F-6198E4E41DD1}"/>
            </c:ext>
          </c:extLst>
        </c:ser>
        <c:dLbls>
          <c:dLblPos val="outEnd"/>
          <c:showLegendKey val="0"/>
          <c:showVal val="1"/>
          <c:showCatName val="0"/>
          <c:showSerName val="0"/>
          <c:showPercent val="0"/>
          <c:showBubbleSize val="0"/>
        </c:dLbls>
        <c:gapWidth val="18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101453389849555"/>
          <c:y val="2.4230694169953401E-3"/>
          <c:w val="0.80713934755352279"/>
          <c:h val="0.161353293899962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39881096362E-2"/>
          <c:y val="7.4690067689349299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0.34</c:v>
                </c:pt>
                <c:pt idx="1">
                  <c:v>0.27</c:v>
                </c:pt>
                <c:pt idx="2">
                  <c:v>0.57999999999999996</c:v>
                </c:pt>
                <c:pt idx="3">
                  <c:v>0.35</c:v>
                </c:pt>
                <c:pt idx="4">
                  <c:v>0.26</c:v>
                </c:pt>
                <c:pt idx="5">
                  <c:v>0.4</c:v>
                </c:pt>
                <c:pt idx="6">
                  <c:v>0.27</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0.66</c:v>
                </c:pt>
                <c:pt idx="1">
                  <c:v>0.73</c:v>
                </c:pt>
                <c:pt idx="2">
                  <c:v>0.42</c:v>
                </c:pt>
                <c:pt idx="3">
                  <c:v>0.65</c:v>
                </c:pt>
                <c:pt idx="4">
                  <c:v>0.74</c:v>
                </c:pt>
                <c:pt idx="5">
                  <c:v>0.6</c:v>
                </c:pt>
                <c:pt idx="6">
                  <c:v>0.73</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39881096362E-2"/>
          <c:y val="7.4690067689349299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0.49</c:v>
                </c:pt>
                <c:pt idx="1">
                  <c:v>0.63</c:v>
                </c:pt>
                <c:pt idx="2">
                  <c:v>0.2</c:v>
                </c:pt>
                <c:pt idx="3">
                  <c:v>0.41</c:v>
                </c:pt>
                <c:pt idx="4">
                  <c:v>0.53</c:v>
                </c:pt>
                <c:pt idx="5">
                  <c:v>0.42</c:v>
                </c:pt>
                <c:pt idx="6">
                  <c:v>0.56000000000000005</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0.51</c:v>
                </c:pt>
                <c:pt idx="1">
                  <c:v>0.37</c:v>
                </c:pt>
                <c:pt idx="2">
                  <c:v>0.8</c:v>
                </c:pt>
                <c:pt idx="3">
                  <c:v>0.59</c:v>
                </c:pt>
                <c:pt idx="4">
                  <c:v>0.47</c:v>
                </c:pt>
                <c:pt idx="5">
                  <c:v>0.57999999999999996</c:v>
                </c:pt>
                <c:pt idx="6">
                  <c:v>0.44</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4038515290286E-2"/>
          <c:y val="5.2121160962996856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Sheet1!$B$2:$B$8</c:f>
              <c:numCache>
                <c:formatCode>0%</c:formatCode>
                <c:ptCount val="7"/>
                <c:pt idx="0">
                  <c:v>0.55000000000000004</c:v>
                </c:pt>
                <c:pt idx="1">
                  <c:v>0.61</c:v>
                </c:pt>
                <c:pt idx="2">
                  <c:v>0.56000000000000005</c:v>
                </c:pt>
                <c:pt idx="3">
                  <c:v>0.61</c:v>
                </c:pt>
                <c:pt idx="4">
                  <c:v>0.51</c:v>
                </c:pt>
                <c:pt idx="5">
                  <c:v>0.42</c:v>
                </c:pt>
                <c:pt idx="6">
                  <c:v>0.48</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C00000"/>
            </a:solidFill>
            <a:ln>
              <a:noFill/>
            </a:ln>
            <a:effectLst/>
          </c:spPr>
          <c:invertIfNegative val="0"/>
          <c:dLbls>
            <c:dLbl>
              <c:idx val="4"/>
              <c:layout>
                <c:manualLayout>
                  <c:x val="8.3556781932260446E-3"/>
                  <c:y val="-4.90196267637900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5D-4BC2-BAED-C5C928ED01E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Sheet1!$C$2:$C$8</c:f>
              <c:numCache>
                <c:formatCode>0%</c:formatCode>
                <c:ptCount val="7"/>
                <c:pt idx="0">
                  <c:v>0.45</c:v>
                </c:pt>
                <c:pt idx="1">
                  <c:v>0.39</c:v>
                </c:pt>
                <c:pt idx="2">
                  <c:v>0.44</c:v>
                </c:pt>
                <c:pt idx="3">
                  <c:v>0.39</c:v>
                </c:pt>
                <c:pt idx="4">
                  <c:v>0.49</c:v>
                </c:pt>
                <c:pt idx="5">
                  <c:v>0.57999999999999996</c:v>
                </c:pt>
                <c:pt idx="6">
                  <c:v>0.52</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67897547289351E-2"/>
          <c:y val="0.18379231952047501"/>
          <c:w val="0.97393791293329712"/>
          <c:h val="0.65467777897392898"/>
        </c:manualLayout>
      </c:layout>
      <c:barChart>
        <c:barDir val="col"/>
        <c:grouping val="clustered"/>
        <c:varyColors val="0"/>
        <c:ser>
          <c:idx val="0"/>
          <c:order val="0"/>
          <c:tx>
            <c:strRef>
              <c:f>Sheet1!$B$1</c:f>
              <c:strCache>
                <c:ptCount val="1"/>
                <c:pt idx="0">
                  <c:v>Donald Trump's 'America First' nationalism</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0.17</c:v>
                </c:pt>
                <c:pt idx="1">
                  <c:v>0.18</c:v>
                </c:pt>
                <c:pt idx="2">
                  <c:v>0.05</c:v>
                </c:pt>
                <c:pt idx="3">
                  <c:v>0.15</c:v>
                </c:pt>
                <c:pt idx="4">
                  <c:v>0.18</c:v>
                </c:pt>
                <c:pt idx="5">
                  <c:v>0.28000000000000003</c:v>
                </c:pt>
                <c:pt idx="6">
                  <c:v>0.22</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Islamist terrorism</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0.34</c:v>
                </c:pt>
                <c:pt idx="1">
                  <c:v>0.3</c:v>
                </c:pt>
                <c:pt idx="2">
                  <c:v>0.56999999999999995</c:v>
                </c:pt>
                <c:pt idx="3">
                  <c:v>0.32</c:v>
                </c:pt>
                <c:pt idx="4">
                  <c:v>0.32</c:v>
                </c:pt>
                <c:pt idx="5">
                  <c:v>0.28000000000000003</c:v>
                </c:pt>
                <c:pt idx="6">
                  <c:v>0.27</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Russia's attempts to enlarge its sphere of influence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Sheet1!$D$2:$D$8</c:f>
              <c:numCache>
                <c:formatCode>0%</c:formatCode>
                <c:ptCount val="7"/>
                <c:pt idx="0">
                  <c:v>0.11</c:v>
                </c:pt>
                <c:pt idx="1">
                  <c:v>0.12</c:v>
                </c:pt>
                <c:pt idx="2">
                  <c:v>0.04</c:v>
                </c:pt>
                <c:pt idx="3">
                  <c:v>0.15</c:v>
                </c:pt>
                <c:pt idx="4">
                  <c:v>0.14000000000000001</c:v>
                </c:pt>
                <c:pt idx="5">
                  <c:v>7.0000000000000007E-2</c:v>
                </c:pt>
                <c:pt idx="6">
                  <c:v>0.05</c:v>
                </c:pt>
              </c:numCache>
            </c:numRef>
          </c:val>
          <c:extLst>
            <c:ext xmlns:c16="http://schemas.microsoft.com/office/drawing/2014/chart" uri="{C3380CC4-5D6E-409C-BE32-E72D297353CC}">
              <c16:uniqueId val="{00000000-FB48-4F89-BEED-3CB4F2FDF4C5}"/>
            </c:ext>
          </c:extLst>
        </c:ser>
        <c:ser>
          <c:idx val="3"/>
          <c:order val="3"/>
          <c:tx>
            <c:strRef>
              <c:f>Sheet1!$E$1</c:f>
              <c:strCache>
                <c:ptCount val="1"/>
                <c:pt idx="0">
                  <c:v>China's growing political and military power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Sheet1!$E$2:$E$8</c:f>
              <c:numCache>
                <c:formatCode>0%</c:formatCode>
                <c:ptCount val="7"/>
                <c:pt idx="0">
                  <c:v>0.12</c:v>
                </c:pt>
                <c:pt idx="1">
                  <c:v>0.09</c:v>
                </c:pt>
                <c:pt idx="2">
                  <c:v>0.15</c:v>
                </c:pt>
                <c:pt idx="3">
                  <c:v>0.15</c:v>
                </c:pt>
                <c:pt idx="4">
                  <c:v>0.13</c:v>
                </c:pt>
                <c:pt idx="5">
                  <c:v>0.11</c:v>
                </c:pt>
                <c:pt idx="6">
                  <c:v>0.12</c:v>
                </c:pt>
              </c:numCache>
            </c:numRef>
          </c:val>
          <c:extLst>
            <c:ext xmlns:c16="http://schemas.microsoft.com/office/drawing/2014/chart" uri="{C3380CC4-5D6E-409C-BE32-E72D297353CC}">
              <c16:uniqueId val="{00000001-FB48-4F89-BEED-3CB4F2FDF4C5}"/>
            </c:ext>
          </c:extLst>
        </c:ser>
        <c:ser>
          <c:idx val="4"/>
          <c:order val="4"/>
          <c:tx>
            <c:strRef>
              <c:f>Sheet1!$F$1</c:f>
              <c:strCache>
                <c:ptCount val="1"/>
                <c:pt idx="0">
                  <c:v>Global warming and climate change</c:v>
                </c:pt>
              </c:strCache>
            </c:strRef>
          </c:tx>
          <c:spPr>
            <a:solidFill>
              <a:srgbClr val="3FA8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Sheet1!$F$2:$F$8</c:f>
              <c:numCache>
                <c:formatCode>0%</c:formatCode>
                <c:ptCount val="7"/>
                <c:pt idx="0">
                  <c:v>0.26</c:v>
                </c:pt>
                <c:pt idx="1">
                  <c:v>0.31</c:v>
                </c:pt>
                <c:pt idx="2">
                  <c:v>0.19</c:v>
                </c:pt>
                <c:pt idx="3">
                  <c:v>0.23</c:v>
                </c:pt>
                <c:pt idx="4">
                  <c:v>0.22</c:v>
                </c:pt>
                <c:pt idx="5">
                  <c:v>0.26</c:v>
                </c:pt>
                <c:pt idx="6">
                  <c:v>0.34</c:v>
                </c:pt>
              </c:numCache>
            </c:numRef>
          </c:val>
          <c:extLst>
            <c:ext xmlns:c16="http://schemas.microsoft.com/office/drawing/2014/chart" uri="{C3380CC4-5D6E-409C-BE32-E72D297353CC}">
              <c16:uniqueId val="{00000000-6A4A-493A-9669-A647DB7FE6A1}"/>
            </c:ext>
          </c:extLst>
        </c:ser>
        <c:dLbls>
          <c:dLblPos val="outEnd"/>
          <c:showLegendKey val="0"/>
          <c:showVal val="1"/>
          <c:showCatName val="0"/>
          <c:showSerName val="0"/>
          <c:showPercent val="0"/>
          <c:showBubbleSize val="0"/>
        </c:dLbls>
        <c:gapWidth val="7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
          <c:y val="0"/>
          <c:w val="0.99823128789935744"/>
          <c:h val="0.162059563752312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67897547289351E-2"/>
          <c:y val="0.18379231952047501"/>
          <c:w val="0.96531722327812475"/>
          <c:h val="0.65467777897392898"/>
        </c:manualLayout>
      </c:layout>
      <c:barChart>
        <c:barDir val="col"/>
        <c:grouping val="clustered"/>
        <c:varyColors val="0"/>
        <c:ser>
          <c:idx val="0"/>
          <c:order val="0"/>
          <c:tx>
            <c:strRef>
              <c:f>Sheet1!$B$1</c:f>
              <c:strCache>
                <c:ptCount val="1"/>
                <c:pt idx="0">
                  <c:v>It has not had a significant impact in recent years</c:v>
                </c:pt>
              </c:strCache>
            </c:strRef>
          </c:tx>
          <c:spPr>
            <a:solidFill>
              <a:srgbClr val="A6A6A6"/>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A6A6A6"/>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Sheet1!$B$2:$B$8</c:f>
              <c:numCache>
                <c:formatCode>0%</c:formatCode>
                <c:ptCount val="7"/>
                <c:pt idx="0">
                  <c:v>0.32</c:v>
                </c:pt>
                <c:pt idx="1">
                  <c:v>0.28000000000000003</c:v>
                </c:pt>
                <c:pt idx="2">
                  <c:v>0.3</c:v>
                </c:pt>
                <c:pt idx="3">
                  <c:v>0.53</c:v>
                </c:pt>
                <c:pt idx="4">
                  <c:v>0.18</c:v>
                </c:pt>
                <c:pt idx="5">
                  <c:v>0.32</c:v>
                </c:pt>
                <c:pt idx="6">
                  <c:v>0.28000000000000003</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It has had a positive impact</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Sheet1!$C$2:$C$8</c:f>
              <c:numCache>
                <c:formatCode>0%</c:formatCode>
                <c:ptCount val="7"/>
                <c:pt idx="0">
                  <c:v>0.14000000000000001</c:v>
                </c:pt>
                <c:pt idx="1">
                  <c:v>0.17</c:v>
                </c:pt>
                <c:pt idx="2">
                  <c:v>0.11</c:v>
                </c:pt>
                <c:pt idx="3">
                  <c:v>0.17</c:v>
                </c:pt>
                <c:pt idx="4">
                  <c:v>0.13</c:v>
                </c:pt>
                <c:pt idx="5">
                  <c:v>7.0000000000000007E-2</c:v>
                </c:pt>
                <c:pt idx="6">
                  <c:v>0.14000000000000001</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It has had a negative impact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Sheet1!$D$2:$D$8</c:f>
              <c:numCache>
                <c:formatCode>0%</c:formatCode>
                <c:ptCount val="7"/>
                <c:pt idx="0">
                  <c:v>0.54</c:v>
                </c:pt>
                <c:pt idx="1">
                  <c:v>0.55000000000000004</c:v>
                </c:pt>
                <c:pt idx="2">
                  <c:v>0.57999999999999996</c:v>
                </c:pt>
                <c:pt idx="3">
                  <c:v>0.3</c:v>
                </c:pt>
                <c:pt idx="4">
                  <c:v>0.69</c:v>
                </c:pt>
                <c:pt idx="5">
                  <c:v>0.61</c:v>
                </c:pt>
                <c:pt idx="6">
                  <c:v>0.59</c:v>
                </c:pt>
              </c:numCache>
            </c:numRef>
          </c:val>
          <c:extLst>
            <c:ext xmlns:c16="http://schemas.microsoft.com/office/drawing/2014/chart" uri="{C3380CC4-5D6E-409C-BE32-E72D297353CC}">
              <c16:uniqueId val="{00000000-FB48-4F89-BEED-3CB4F2FDF4C5}"/>
            </c:ext>
          </c:extLst>
        </c:ser>
        <c:dLbls>
          <c:dLblPos val="outEnd"/>
          <c:showLegendKey val="0"/>
          <c:showVal val="1"/>
          <c:showCatName val="0"/>
          <c:showSerName val="0"/>
          <c:showPercent val="0"/>
          <c:showBubbleSize val="0"/>
        </c:dLbls>
        <c:gapWidth val="18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
          <c:y val="0"/>
          <c:w val="0.99823128789935744"/>
          <c:h val="0.19885334645669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B3F-44F1-8207-EC6478AD760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B3F-44F1-8207-EC6478AD760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B3F-44F1-8207-EC6478AD760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3B3F-44F1-8207-EC6478AD760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3B3F-44F1-8207-EC6478AD760C}"/>
                </c:ext>
              </c:extLst>
            </c:dLbl>
            <c:dLbl>
              <c:idx val="1"/>
              <c:layout>
                <c:manualLayout>
                  <c:x val="-5.7575757575757606E-2"/>
                  <c:y val="-1.6565545259065446E-1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B3F-44F1-8207-EC6478AD760C}"/>
                </c:ext>
              </c:extLst>
            </c:dLbl>
            <c:dLbl>
              <c:idx val="2"/>
              <c:layout>
                <c:manualLayout>
                  <c:x val="1.3636363636363636E-2"/>
                  <c:y val="5.873306621824154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B3F-44F1-8207-EC6478AD760C}"/>
                </c:ext>
              </c:extLst>
            </c:dLbl>
            <c:dLbl>
              <c:idx val="3"/>
              <c:layout>
                <c:manualLayout>
                  <c:x val="3.4848484848484851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B3F-44F1-8207-EC6478AD760C}"/>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They pose security concerns</c:v>
                </c:pt>
                <c:pt idx="1">
                  <c:v>They get benefits and put a strain on the budget</c:v>
                </c:pt>
                <c:pt idx="2">
                  <c:v>They change the culture</c:v>
                </c:pt>
                <c:pt idx="3">
                  <c:v>They compete for jobs</c:v>
                </c:pt>
              </c:strCache>
            </c:strRef>
          </c:cat>
          <c:val>
            <c:numRef>
              <c:f>Sheet1!$B$2:$B$5</c:f>
              <c:numCache>
                <c:formatCode>0%</c:formatCode>
                <c:ptCount val="4"/>
                <c:pt idx="0">
                  <c:v>0.39</c:v>
                </c:pt>
                <c:pt idx="1">
                  <c:v>0.34</c:v>
                </c:pt>
                <c:pt idx="2">
                  <c:v>0.16</c:v>
                </c:pt>
                <c:pt idx="3">
                  <c:v>0.11</c:v>
                </c:pt>
              </c:numCache>
            </c:numRef>
          </c:val>
          <c:extLst>
            <c:ext xmlns:c16="http://schemas.microsoft.com/office/drawing/2014/chart" uri="{C3380CC4-5D6E-409C-BE32-E72D297353CC}">
              <c16:uniqueId val="{00000000-853D-4ED3-81D3-C6F7EA6BDB86}"/>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824442357452427E-2"/>
          <c:y val="9.9763013227005079E-2"/>
          <c:w val="0.94518756562898898"/>
          <c:h val="0.67598206474190703"/>
        </c:manualLayout>
      </c:layout>
      <c:barChart>
        <c:barDir val="col"/>
        <c:grouping val="stacked"/>
        <c:varyColors val="0"/>
        <c:ser>
          <c:idx val="2"/>
          <c:order val="0"/>
          <c:tx>
            <c:strRef>
              <c:f>Sheet1!$C$1</c:f>
              <c:strCache>
                <c:ptCount val="1"/>
                <c:pt idx="0">
                  <c:v>Immigrants are mainly a negative force in our society</c:v>
                </c:pt>
              </c:strCache>
            </c:strRef>
          </c:tx>
          <c:spPr>
            <a:solidFill>
              <a:srgbClr val="C00000"/>
            </a:solidFill>
          </c:spPr>
          <c:invertIfNegative val="0"/>
          <c:dLbls>
            <c:dLbl>
              <c:idx val="0"/>
              <c:tx>
                <c:rich>
                  <a:bodyPr/>
                  <a:lstStyle/>
                  <a:p>
                    <a:r>
                      <a:rPr lang="en-US" dirty="0"/>
                      <a:t>46%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99-4259-83B3-963A851FCEE0}"/>
                </c:ext>
              </c:extLst>
            </c:dLbl>
            <c:dLbl>
              <c:idx val="1"/>
              <c:tx>
                <c:rich>
                  <a:bodyPr/>
                  <a:lstStyle/>
                  <a:p>
                    <a:r>
                      <a:rPr lang="en-US" dirty="0"/>
                      <a:t>66%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99-4259-83B3-963A851FCEE0}"/>
                </c:ext>
              </c:extLst>
            </c:dLbl>
            <c:dLbl>
              <c:idx val="2"/>
              <c:tx>
                <c:rich>
                  <a:bodyPr/>
                  <a:lstStyle/>
                  <a:p>
                    <a:r>
                      <a:rPr lang="en-US" dirty="0"/>
                      <a:t>53%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99-4259-83B3-963A851FCEE0}"/>
                </c:ext>
              </c:extLst>
            </c:dLbl>
            <c:dLbl>
              <c:idx val="3"/>
              <c:tx>
                <c:rich>
                  <a:bodyPr/>
                  <a:lstStyle/>
                  <a:p>
                    <a:r>
                      <a:rPr lang="en-US" dirty="0"/>
                      <a:t>45%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99-4259-83B3-963A851FCEE0}"/>
                </c:ext>
              </c:extLst>
            </c:dLbl>
            <c:dLbl>
              <c:idx val="4"/>
              <c:tx>
                <c:rich>
                  <a:bodyPr/>
                  <a:lstStyle/>
                  <a:p>
                    <a:r>
                      <a:rPr lang="en-US" dirty="0"/>
                      <a:t>61%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99-4259-83B3-963A851FCEE0}"/>
                </c:ext>
              </c:extLst>
            </c:dLbl>
            <c:dLbl>
              <c:idx val="5"/>
              <c:tx>
                <c:rich>
                  <a:bodyPr/>
                  <a:lstStyle/>
                  <a:p>
                    <a:r>
                      <a:rPr lang="en-US" dirty="0"/>
                      <a:t>56%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99-4259-83B3-963A851FCEE0}"/>
                </c:ext>
              </c:extLst>
            </c:dLbl>
            <c:spPr>
              <a:noFill/>
              <a:ln>
                <a:noFill/>
              </a:ln>
              <a:effectLst/>
            </c:spPr>
            <c:txPr>
              <a:bodyPr wrap="square" lIns="38100" tIns="19050" rIns="38100" bIns="19050" anchor="ctr">
                <a:spAutoFit/>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Sheet1!$C$2:$C$7</c:f>
              <c:numCache>
                <c:formatCode>0%</c:formatCode>
                <c:ptCount val="6"/>
                <c:pt idx="0">
                  <c:v>-0.46</c:v>
                </c:pt>
                <c:pt idx="1">
                  <c:v>-0.66</c:v>
                </c:pt>
                <c:pt idx="2">
                  <c:v>-0.53</c:v>
                </c:pt>
                <c:pt idx="3">
                  <c:v>-0.45</c:v>
                </c:pt>
                <c:pt idx="4">
                  <c:v>-0.61</c:v>
                </c:pt>
                <c:pt idx="5">
                  <c:v>-0.56000000000000005</c:v>
                </c:pt>
              </c:numCache>
            </c:numRef>
          </c:val>
          <c:extLst>
            <c:ext xmlns:c16="http://schemas.microsoft.com/office/drawing/2014/chart" uri="{C3380CC4-5D6E-409C-BE32-E72D297353CC}">
              <c16:uniqueId val="{00000005-D808-4F7E-A999-98A12CD671F7}"/>
            </c:ext>
          </c:extLst>
        </c:ser>
        <c:ser>
          <c:idx val="0"/>
          <c:order val="1"/>
          <c:tx>
            <c:strRef>
              <c:f>Sheet1!$B$1</c:f>
              <c:strCache>
                <c:ptCount val="1"/>
                <c:pt idx="0">
                  <c:v>Immigrants are mainly a positive force in our society</c:v>
                </c:pt>
              </c:strCache>
            </c:strRef>
          </c:tx>
          <c:spPr>
            <a:solidFill>
              <a:srgbClr val="597F99"/>
            </a:solidFill>
          </c:spPr>
          <c:invertIfNegative val="0"/>
          <c:dLbls>
            <c:spPr>
              <a:noFill/>
              <a:ln>
                <a:noFill/>
              </a:ln>
              <a:effectLst/>
            </c:spPr>
            <c:txPr>
              <a:bodyPr wrap="square" lIns="38100" tIns="19050" rIns="38100" bIns="19050" anchor="ctr">
                <a:spAutoFit/>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Sheet1!$B$2:$B$7</c:f>
              <c:numCache>
                <c:formatCode>0%</c:formatCode>
                <c:ptCount val="6"/>
                <c:pt idx="0">
                  <c:v>0.54</c:v>
                </c:pt>
                <c:pt idx="1">
                  <c:v>0.34</c:v>
                </c:pt>
                <c:pt idx="2">
                  <c:v>0.47</c:v>
                </c:pt>
                <c:pt idx="3">
                  <c:v>0.55000000000000004</c:v>
                </c:pt>
                <c:pt idx="4">
                  <c:v>0.39</c:v>
                </c:pt>
                <c:pt idx="5">
                  <c:v>0.44</c:v>
                </c:pt>
              </c:numCache>
            </c:numRef>
          </c:val>
          <c:extLst>
            <c:ext xmlns:c16="http://schemas.microsoft.com/office/drawing/2014/chart" uri="{C3380CC4-5D6E-409C-BE32-E72D297353CC}">
              <c16:uniqueId val="{00000000-D808-4F7E-A999-98A12CD671F7}"/>
            </c:ext>
          </c:extLst>
        </c:ser>
        <c:dLbls>
          <c:dLblPos val="ctr"/>
          <c:showLegendKey val="0"/>
          <c:showVal val="1"/>
          <c:showCatName val="0"/>
          <c:showSerName val="0"/>
          <c:showPercent val="0"/>
          <c:showBubbleSize val="0"/>
        </c:dLbls>
        <c:gapWidth val="60"/>
        <c:overlap val="100"/>
        <c:axId val="-179214816"/>
        <c:axId val="-178192736"/>
      </c:barChart>
      <c:catAx>
        <c:axId val="-179214816"/>
        <c:scaling>
          <c:orientation val="minMax"/>
        </c:scaling>
        <c:delete val="1"/>
        <c:axPos val="b"/>
        <c:numFmt formatCode="General" sourceLinked="1"/>
        <c:majorTickMark val="cross"/>
        <c:minorTickMark val="none"/>
        <c:tickLblPos val="low"/>
        <c:crossAx val="-178192736"/>
        <c:crosses val="autoZero"/>
        <c:auto val="1"/>
        <c:lblAlgn val="ctr"/>
        <c:lblOffset val="100"/>
        <c:tickLblSkip val="2"/>
        <c:tickMarkSkip val="1"/>
        <c:noMultiLvlLbl val="0"/>
      </c:catAx>
      <c:valAx>
        <c:axId val="-178192736"/>
        <c:scaling>
          <c:orientation val="minMax"/>
        </c:scaling>
        <c:delete val="1"/>
        <c:axPos val="l"/>
        <c:numFmt formatCode="0%" sourceLinked="1"/>
        <c:majorTickMark val="out"/>
        <c:minorTickMark val="none"/>
        <c:tickLblPos val="nextTo"/>
        <c:crossAx val="-179214816"/>
        <c:crosses val="autoZero"/>
        <c:crossBetween val="between"/>
      </c:valAx>
    </c:plotArea>
    <c:legend>
      <c:legendPos val="t"/>
      <c:layout>
        <c:manualLayout>
          <c:xMode val="edge"/>
          <c:yMode val="edge"/>
          <c:x val="0"/>
          <c:y val="1.9859663589808813E-2"/>
          <c:w val="0.9993385004003843"/>
          <c:h val="0.16654908112568326"/>
        </c:manualLayout>
      </c:layout>
      <c:overlay val="0"/>
      <c:txPr>
        <a:bodyPr/>
        <a:lstStyle/>
        <a:p>
          <a:pPr>
            <a:defRPr sz="1400" baseline="0"/>
          </a:pPr>
          <a:endParaRPr lang="en-US"/>
        </a:p>
      </c:txPr>
    </c:legend>
    <c:plotVisOnly val="1"/>
    <c:dispBlanksAs val="gap"/>
    <c:showDLblsOverMax val="0"/>
  </c:chart>
  <c:txPr>
    <a:bodyPr/>
    <a:lstStyle/>
    <a:p>
      <a:pPr>
        <a:defRPr sz="1800">
          <a:solidFill>
            <a:schemeClr val="tx2"/>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51823694452348E-4"/>
          <c:y val="0.18379231952047501"/>
          <c:w val="0.9994734817630555"/>
          <c:h val="0.65467777897392898"/>
        </c:manualLayout>
      </c:layout>
      <c:barChart>
        <c:barDir val="col"/>
        <c:grouping val="clustered"/>
        <c:varyColors val="0"/>
        <c:ser>
          <c:idx val="0"/>
          <c:order val="0"/>
          <c:tx>
            <c:strRef>
              <c:f>Sheet1!$B$1</c:f>
              <c:strCache>
                <c:ptCount val="1"/>
                <c:pt idx="0">
                  <c:v>Optimistic</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0.22</c:v>
                </c:pt>
                <c:pt idx="1">
                  <c:v>0.24</c:v>
                </c:pt>
                <c:pt idx="2">
                  <c:v>0.16</c:v>
                </c:pt>
                <c:pt idx="3">
                  <c:v>0.28000000000000003</c:v>
                </c:pt>
                <c:pt idx="4">
                  <c:v>0.23</c:v>
                </c:pt>
                <c:pt idx="5">
                  <c:v>0.15</c:v>
                </c:pt>
                <c:pt idx="6">
                  <c:v>0.16</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Satisfied</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0.15</c:v>
                </c:pt>
                <c:pt idx="1">
                  <c:v>0.16</c:v>
                </c:pt>
                <c:pt idx="2">
                  <c:v>0.1</c:v>
                </c:pt>
                <c:pt idx="3">
                  <c:v>0.18</c:v>
                </c:pt>
                <c:pt idx="4">
                  <c:v>0.15</c:v>
                </c:pt>
                <c:pt idx="5">
                  <c:v>0.11</c:v>
                </c:pt>
                <c:pt idx="6">
                  <c:v>0.21</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Angry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Sheet1!$D$2:$D$8</c:f>
              <c:numCache>
                <c:formatCode>0%</c:formatCode>
                <c:ptCount val="7"/>
                <c:pt idx="0">
                  <c:v>0.13</c:v>
                </c:pt>
                <c:pt idx="1">
                  <c:v>0.09</c:v>
                </c:pt>
                <c:pt idx="2">
                  <c:v>0.2</c:v>
                </c:pt>
                <c:pt idx="3">
                  <c:v>0.11</c:v>
                </c:pt>
                <c:pt idx="4">
                  <c:v>7.0000000000000007E-2</c:v>
                </c:pt>
                <c:pt idx="5">
                  <c:v>0.28999999999999998</c:v>
                </c:pt>
                <c:pt idx="6">
                  <c:v>0.12</c:v>
                </c:pt>
              </c:numCache>
            </c:numRef>
          </c:val>
          <c:extLst>
            <c:ext xmlns:c16="http://schemas.microsoft.com/office/drawing/2014/chart" uri="{C3380CC4-5D6E-409C-BE32-E72D297353CC}">
              <c16:uniqueId val="{00000000-FB48-4F89-BEED-3CB4F2FDF4C5}"/>
            </c:ext>
          </c:extLst>
        </c:ser>
        <c:ser>
          <c:idx val="3"/>
          <c:order val="3"/>
          <c:tx>
            <c:strRef>
              <c:f>Sheet1!$E$1</c:f>
              <c:strCache>
                <c:ptCount val="1"/>
                <c:pt idx="0">
                  <c:v>Worried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Sheet1!$E$2:$E$8</c:f>
              <c:numCache>
                <c:formatCode>0%</c:formatCode>
                <c:ptCount val="7"/>
                <c:pt idx="0">
                  <c:v>0.5</c:v>
                </c:pt>
                <c:pt idx="1">
                  <c:v>0.5</c:v>
                </c:pt>
                <c:pt idx="2">
                  <c:v>0.55000000000000004</c:v>
                </c:pt>
                <c:pt idx="3">
                  <c:v>0.43</c:v>
                </c:pt>
                <c:pt idx="4">
                  <c:v>0.55000000000000004</c:v>
                </c:pt>
                <c:pt idx="5">
                  <c:v>0.46</c:v>
                </c:pt>
                <c:pt idx="6">
                  <c:v>0.51</c:v>
                </c:pt>
              </c:numCache>
            </c:numRef>
          </c:val>
          <c:extLst>
            <c:ext xmlns:c16="http://schemas.microsoft.com/office/drawing/2014/chart" uri="{C3380CC4-5D6E-409C-BE32-E72D297353CC}">
              <c16:uniqueId val="{00000001-FB48-4F89-BEED-3CB4F2FDF4C5}"/>
            </c:ext>
          </c:extLst>
        </c:ser>
        <c:dLbls>
          <c:dLblPos val="outEnd"/>
          <c:showLegendKey val="0"/>
          <c:showVal val="1"/>
          <c:showCatName val="0"/>
          <c:showSerName val="0"/>
          <c:showPercent val="0"/>
          <c:showBubbleSize val="0"/>
        </c:dLbls>
        <c:gapWidth val="5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101453389849555"/>
          <c:y val="2.4230694169953401E-3"/>
          <c:w val="0.80713934755352279"/>
          <c:h val="0.161353293899962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4038515290286E-2"/>
          <c:y val="6.2809260770238406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0.45</c:v>
                </c:pt>
                <c:pt idx="1">
                  <c:v>0.57999999999999996</c:v>
                </c:pt>
                <c:pt idx="2">
                  <c:v>0.09</c:v>
                </c:pt>
                <c:pt idx="3">
                  <c:v>0.33</c:v>
                </c:pt>
                <c:pt idx="4">
                  <c:v>0.51</c:v>
                </c:pt>
                <c:pt idx="5">
                  <c:v>0.51</c:v>
                </c:pt>
                <c:pt idx="6">
                  <c:v>0.5</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C00000"/>
            </a:solidFill>
            <a:ln>
              <a:noFill/>
            </a:ln>
            <a:effectLst/>
          </c:spPr>
          <c:invertIfNegative val="0"/>
          <c:dLbls>
            <c:dLbl>
              <c:idx val="4"/>
              <c:layout>
                <c:manualLayout>
                  <c:x val="8.35567819322604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B3-41E9-A2DF-72F95AAA3F70}"/>
                </c:ext>
              </c:extLst>
            </c:dLbl>
            <c:dLbl>
              <c:idx val="5"/>
              <c:layout>
                <c:manualLayout>
                  <c:x val="1.25335172898390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B3-41E9-A2DF-72F95AAA3F70}"/>
                </c:ext>
              </c:extLst>
            </c:dLbl>
            <c:dLbl>
              <c:idx val="6"/>
              <c:layout>
                <c:manualLayout>
                  <c:x val="6.96306516102160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B3-41E9-A2DF-72F95AAA3F7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0.55000000000000004</c:v>
                </c:pt>
                <c:pt idx="1">
                  <c:v>0.42</c:v>
                </c:pt>
                <c:pt idx="2">
                  <c:v>0.91</c:v>
                </c:pt>
                <c:pt idx="3">
                  <c:v>0.67</c:v>
                </c:pt>
                <c:pt idx="4">
                  <c:v>0.49</c:v>
                </c:pt>
                <c:pt idx="5">
                  <c:v>0.49</c:v>
                </c:pt>
                <c:pt idx="6">
                  <c:v>0.5</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67897547289351E-2"/>
          <c:y val="0.18379231952047501"/>
          <c:w val="0.96531722327812475"/>
          <c:h val="0.65467777897392898"/>
        </c:manualLayout>
      </c:layout>
      <c:barChart>
        <c:barDir val="col"/>
        <c:grouping val="clustered"/>
        <c:varyColors val="0"/>
        <c:ser>
          <c:idx val="0"/>
          <c:order val="0"/>
          <c:tx>
            <c:strRef>
              <c:f>Sheet1!$B$1</c:f>
              <c:strCache>
                <c:ptCount val="1"/>
                <c:pt idx="0">
                  <c:v>More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Sheet1!$B$2:$B$8</c:f>
              <c:numCache>
                <c:formatCode>0%</c:formatCode>
                <c:ptCount val="7"/>
                <c:pt idx="0">
                  <c:v>0.44</c:v>
                </c:pt>
                <c:pt idx="1">
                  <c:v>0.44</c:v>
                </c:pt>
                <c:pt idx="2">
                  <c:v>0.38</c:v>
                </c:pt>
                <c:pt idx="3">
                  <c:v>0.42</c:v>
                </c:pt>
                <c:pt idx="4">
                  <c:v>0.5</c:v>
                </c:pt>
                <c:pt idx="5">
                  <c:v>0.55000000000000004</c:v>
                </c:pt>
                <c:pt idx="6">
                  <c:v>0.49</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Less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Sheet1!$C$2:$C$8</c:f>
              <c:numCache>
                <c:formatCode>0%</c:formatCode>
                <c:ptCount val="7"/>
                <c:pt idx="0">
                  <c:v>0.24</c:v>
                </c:pt>
                <c:pt idx="1">
                  <c:v>0.26</c:v>
                </c:pt>
                <c:pt idx="2">
                  <c:v>0.3</c:v>
                </c:pt>
                <c:pt idx="3">
                  <c:v>0.16</c:v>
                </c:pt>
                <c:pt idx="4">
                  <c:v>0.21</c:v>
                </c:pt>
                <c:pt idx="5">
                  <c:v>0.26</c:v>
                </c:pt>
                <c:pt idx="6">
                  <c:v>0.22</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About the same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Sheet1!$D$2:$D$8</c:f>
              <c:numCache>
                <c:formatCode>0%</c:formatCode>
                <c:ptCount val="7"/>
                <c:pt idx="0">
                  <c:v>0.31</c:v>
                </c:pt>
                <c:pt idx="1">
                  <c:v>0.3</c:v>
                </c:pt>
                <c:pt idx="2">
                  <c:v>0.32</c:v>
                </c:pt>
                <c:pt idx="3">
                  <c:v>0.42</c:v>
                </c:pt>
                <c:pt idx="4">
                  <c:v>0.3</c:v>
                </c:pt>
                <c:pt idx="5">
                  <c:v>0.2</c:v>
                </c:pt>
                <c:pt idx="6">
                  <c:v>0.28999999999999998</c:v>
                </c:pt>
              </c:numCache>
            </c:numRef>
          </c:val>
          <c:extLst>
            <c:ext xmlns:c16="http://schemas.microsoft.com/office/drawing/2014/chart" uri="{C3380CC4-5D6E-409C-BE32-E72D297353CC}">
              <c16:uniqueId val="{00000000-FB48-4F89-BEED-3CB4F2FDF4C5}"/>
            </c:ext>
          </c:extLst>
        </c:ser>
        <c:dLbls>
          <c:dLblPos val="outEnd"/>
          <c:showLegendKey val="0"/>
          <c:showVal val="1"/>
          <c:showCatName val="0"/>
          <c:showSerName val="0"/>
          <c:showPercent val="0"/>
          <c:showBubbleSize val="0"/>
        </c:dLbls>
        <c:gapWidth val="11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1206896551724138"/>
          <c:y val="0"/>
          <c:w val="0.75828875916372518"/>
          <c:h val="0.19885334645669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4038515290286E-2"/>
          <c:y val="5.2121160962996856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Sheet1!$B$2:$B$8</c:f>
              <c:numCache>
                <c:formatCode>0%</c:formatCode>
                <c:ptCount val="7"/>
                <c:pt idx="0">
                  <c:v>0.62</c:v>
                </c:pt>
                <c:pt idx="1">
                  <c:v>0.7</c:v>
                </c:pt>
                <c:pt idx="2">
                  <c:v>0.51</c:v>
                </c:pt>
                <c:pt idx="3">
                  <c:v>0.52</c:v>
                </c:pt>
                <c:pt idx="4">
                  <c:v>0.59</c:v>
                </c:pt>
                <c:pt idx="5">
                  <c:v>0.68</c:v>
                </c:pt>
                <c:pt idx="6">
                  <c:v>0.66</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C00000"/>
            </a:solidFill>
            <a:ln>
              <a:noFill/>
            </a:ln>
            <a:effectLst/>
          </c:spPr>
          <c:invertIfNegative val="0"/>
          <c:dLbls>
            <c:dLbl>
              <c:idx val="2"/>
              <c:layout>
                <c:manualLayout>
                  <c:x val="1.1140904257634778E-2"/>
                  <c:y val="-2.58319321044517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E1-4FAA-BC3E-003F32BCFF00}"/>
                </c:ext>
              </c:extLst>
            </c:dLbl>
            <c:dLbl>
              <c:idx val="3"/>
              <c:layout>
                <c:manualLayout>
                  <c:x val="1.2533517289839067E-2"/>
                  <c:y val="-2.58319321044517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E1-4FAA-BC3E-003F32BCFF0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Sheet1!$C$2:$C$8</c:f>
              <c:numCache>
                <c:formatCode>0%</c:formatCode>
                <c:ptCount val="7"/>
                <c:pt idx="0">
                  <c:v>0.38</c:v>
                </c:pt>
                <c:pt idx="1">
                  <c:v>0.3</c:v>
                </c:pt>
                <c:pt idx="2">
                  <c:v>0.49</c:v>
                </c:pt>
                <c:pt idx="3">
                  <c:v>0.48</c:v>
                </c:pt>
                <c:pt idx="4">
                  <c:v>0.41</c:v>
                </c:pt>
                <c:pt idx="5">
                  <c:v>0.32</c:v>
                </c:pt>
                <c:pt idx="6">
                  <c:v>0.34</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4038515290286E-2"/>
          <c:y val="5.2121160962996856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0.62</c:v>
                </c:pt>
                <c:pt idx="1">
                  <c:v>0.7</c:v>
                </c:pt>
                <c:pt idx="2">
                  <c:v>0.34</c:v>
                </c:pt>
                <c:pt idx="3">
                  <c:v>0.48</c:v>
                </c:pt>
                <c:pt idx="4">
                  <c:v>0.67</c:v>
                </c:pt>
                <c:pt idx="5">
                  <c:v>0.68</c:v>
                </c:pt>
                <c:pt idx="6">
                  <c:v>0.75</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0.38</c:v>
                </c:pt>
                <c:pt idx="1">
                  <c:v>0.3</c:v>
                </c:pt>
                <c:pt idx="2">
                  <c:v>0.66</c:v>
                </c:pt>
                <c:pt idx="3">
                  <c:v>0.52</c:v>
                </c:pt>
                <c:pt idx="4">
                  <c:v>0.33</c:v>
                </c:pt>
                <c:pt idx="5">
                  <c:v>0.32</c:v>
                </c:pt>
                <c:pt idx="6">
                  <c:v>0.25</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506216770980549"/>
          <c:y val="9.2689130770418404E-2"/>
          <c:w val="0.5836557810081433"/>
          <c:h val="0.89750694766095418"/>
        </c:manualLayout>
      </c:layout>
      <c:barChart>
        <c:barDir val="bar"/>
        <c:grouping val="stacked"/>
        <c:varyColors val="0"/>
        <c:ser>
          <c:idx val="0"/>
          <c:order val="0"/>
          <c:tx>
            <c:strRef>
              <c:f>Sheet1!$D$1</c:f>
              <c:strCache>
                <c:ptCount val="1"/>
                <c:pt idx="0">
                  <c:v>Total Oppose</c:v>
                </c:pt>
              </c:strCache>
            </c:strRef>
          </c:tx>
          <c:spPr>
            <a:solidFill>
              <a:srgbClr val="C00000"/>
            </a:solidFill>
          </c:spPr>
          <c:invertIfNegative val="0"/>
          <c:dLbls>
            <c:dLbl>
              <c:idx val="0"/>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43-4B7D-97E0-CFB8F8F90BBF}"/>
                </c:ext>
              </c:extLst>
            </c:dLbl>
            <c:dLbl>
              <c:idx val="1"/>
              <c:tx>
                <c:rich>
                  <a:bodyPr/>
                  <a:lstStyle/>
                  <a:p>
                    <a:r>
                      <a:rPr lang="en-US" dirty="0"/>
                      <a:t>24%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3-4B7D-97E0-CFB8F8F90BBF}"/>
                </c:ext>
              </c:extLst>
            </c:dLbl>
            <c:dLbl>
              <c:idx val="2"/>
              <c:tx>
                <c:rich>
                  <a:bodyPr/>
                  <a:lstStyle/>
                  <a:p>
                    <a:r>
                      <a:rPr lang="en-US" dirty="0"/>
                      <a:t>36%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43-4B7D-97E0-CFB8F8F90BBF}"/>
                </c:ext>
              </c:extLst>
            </c:dLbl>
            <c:spPr>
              <a:noFill/>
              <a:ln>
                <a:noFill/>
              </a:ln>
              <a:effectLst/>
            </c:spPr>
            <c:txPr>
              <a:bodyPr wrap="square" lIns="38100" tIns="19050" rIns="38100" bIns="19050" anchor="ctr">
                <a:spAutoFit/>
              </a:bodyPr>
              <a:lstStyle/>
              <a:p>
                <a:pPr>
                  <a:defRPr sz="18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Tougher border checks</c:v>
                </c:pt>
                <c:pt idx="1">
                  <c:v>Cracking down on smugglers' boats from Africa</c:v>
                </c:pt>
                <c:pt idx="2">
                  <c:v>Only admit people who have a job offer in your country</c:v>
                </c:pt>
              </c:strCache>
            </c:strRef>
          </c:cat>
          <c:val>
            <c:numRef>
              <c:f>Sheet1!$D$2:$D$4</c:f>
              <c:numCache>
                <c:formatCode>0%</c:formatCode>
                <c:ptCount val="3"/>
                <c:pt idx="0">
                  <c:v>-0.23</c:v>
                </c:pt>
                <c:pt idx="1">
                  <c:v>-0.24</c:v>
                </c:pt>
                <c:pt idx="2">
                  <c:v>-0.36</c:v>
                </c:pt>
              </c:numCache>
            </c:numRef>
          </c:val>
          <c:extLst>
            <c:ext xmlns:c16="http://schemas.microsoft.com/office/drawing/2014/chart" uri="{C3380CC4-5D6E-409C-BE32-E72D297353CC}">
              <c16:uniqueId val="{00000000-A60B-4DA1-81AC-95B5F4D52DB8}"/>
            </c:ext>
          </c:extLst>
        </c:ser>
        <c:ser>
          <c:idx val="1"/>
          <c:order val="1"/>
          <c:tx>
            <c:strRef>
              <c:f>Sheet1!$C$1</c:f>
              <c:strCache>
                <c:ptCount val="1"/>
                <c:pt idx="0">
                  <c:v>Somewhat Support</c:v>
                </c:pt>
              </c:strCache>
            </c:strRef>
          </c:tx>
          <c:spPr>
            <a:solidFill>
              <a:srgbClr val="A6A6A6"/>
            </a:solidFill>
          </c:spPr>
          <c:invertIfNegative val="0"/>
          <c:dLbls>
            <c:spPr>
              <a:noFill/>
              <a:ln>
                <a:noFill/>
              </a:ln>
              <a:effectLst/>
            </c:spPr>
            <c:txPr>
              <a:bodyPr wrap="square" lIns="38100" tIns="19050" rIns="38100" bIns="19050" anchor="ctr">
                <a:spAutoFit/>
              </a:bodyPr>
              <a:lstStyle/>
              <a:p>
                <a:pPr>
                  <a:defRPr sz="18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Tougher border checks</c:v>
                </c:pt>
                <c:pt idx="1">
                  <c:v>Cracking down on smugglers' boats from Africa</c:v>
                </c:pt>
                <c:pt idx="2">
                  <c:v>Only admit people who have a job offer in your country</c:v>
                </c:pt>
              </c:strCache>
            </c:strRef>
          </c:cat>
          <c:val>
            <c:numRef>
              <c:f>Sheet1!$C$2:$C$4</c:f>
              <c:numCache>
                <c:formatCode>0%</c:formatCode>
                <c:ptCount val="3"/>
                <c:pt idx="0">
                  <c:v>0.39</c:v>
                </c:pt>
                <c:pt idx="1">
                  <c:v>0.33</c:v>
                </c:pt>
                <c:pt idx="2">
                  <c:v>0.39</c:v>
                </c:pt>
              </c:numCache>
            </c:numRef>
          </c:val>
          <c:extLst>
            <c:ext xmlns:c16="http://schemas.microsoft.com/office/drawing/2014/chart" uri="{C3380CC4-5D6E-409C-BE32-E72D297353CC}">
              <c16:uniqueId val="{00000007-00E7-48A8-9D57-158AA1A11827}"/>
            </c:ext>
          </c:extLst>
        </c:ser>
        <c:ser>
          <c:idx val="2"/>
          <c:order val="2"/>
          <c:tx>
            <c:strRef>
              <c:f>Sheet1!$B$1</c:f>
              <c:strCache>
                <c:ptCount val="1"/>
                <c:pt idx="0">
                  <c:v>Strongly Support</c:v>
                </c:pt>
              </c:strCache>
            </c:strRef>
          </c:tx>
          <c:spPr>
            <a:solidFill>
              <a:srgbClr val="597F99"/>
            </a:solidFill>
          </c:spPr>
          <c:invertIfNegative val="0"/>
          <c:dLbls>
            <c:spPr>
              <a:noFill/>
              <a:ln>
                <a:noFill/>
              </a:ln>
              <a:effectLst/>
            </c:spPr>
            <c:txPr>
              <a:bodyPr wrap="square" lIns="38100" tIns="19050" rIns="38100" bIns="19050" anchor="ctr">
                <a:spAutoFit/>
              </a:bodyPr>
              <a:lstStyle/>
              <a:p>
                <a:pPr>
                  <a:defRPr sz="18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Tougher border checks</c:v>
                </c:pt>
                <c:pt idx="1">
                  <c:v>Cracking down on smugglers' boats from Africa</c:v>
                </c:pt>
                <c:pt idx="2">
                  <c:v>Only admit people who have a job offer in your country</c:v>
                </c:pt>
              </c:strCache>
            </c:strRef>
          </c:cat>
          <c:val>
            <c:numRef>
              <c:f>Sheet1!$B$2:$B$4</c:f>
              <c:numCache>
                <c:formatCode>0%</c:formatCode>
                <c:ptCount val="3"/>
                <c:pt idx="0">
                  <c:v>0.38</c:v>
                </c:pt>
                <c:pt idx="1">
                  <c:v>0.43</c:v>
                </c:pt>
                <c:pt idx="2">
                  <c:v>0.25</c:v>
                </c:pt>
              </c:numCache>
            </c:numRef>
          </c:val>
          <c:extLst>
            <c:ext xmlns:c16="http://schemas.microsoft.com/office/drawing/2014/chart" uri="{C3380CC4-5D6E-409C-BE32-E72D297353CC}">
              <c16:uniqueId val="{00000006-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2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6260564304461944"/>
          <c:y val="2.5084085424073622E-2"/>
          <c:w val="0.67478871391076112"/>
          <c:h val="7.3869464876042984E-2"/>
        </c:manualLayout>
      </c:layout>
      <c:overlay val="0"/>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6034558180225"/>
          <c:y val="9.8852471863569699E-2"/>
          <c:w val="0.60498895450568679"/>
          <c:h val="0.87626336050615983"/>
        </c:manualLayout>
      </c:layout>
      <c:barChart>
        <c:barDir val="bar"/>
        <c:grouping val="stacked"/>
        <c:varyColors val="0"/>
        <c:ser>
          <c:idx val="2"/>
          <c:order val="0"/>
          <c:tx>
            <c:strRef>
              <c:f>Sheet1!$C$1</c:f>
              <c:strCache>
                <c:ptCount val="1"/>
                <c:pt idx="0">
                  <c:v>Negative</c:v>
                </c:pt>
              </c:strCache>
            </c:strRef>
          </c:tx>
          <c:spPr>
            <a:solidFill>
              <a:srgbClr val="C00000"/>
            </a:solidFill>
          </c:spPr>
          <c:invertIfNegative val="0"/>
          <c:dLbls>
            <c:dLbl>
              <c:idx val="0"/>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38-4501-B68B-12A667D497DF}"/>
                </c:ext>
              </c:extLst>
            </c:dLbl>
            <c:dLbl>
              <c:idx val="1"/>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38-4501-B68B-12A667D497DF}"/>
                </c:ext>
              </c:extLst>
            </c:dLbl>
            <c:dLbl>
              <c:idx val="2"/>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38-4501-B68B-12A667D497DF}"/>
                </c:ext>
              </c:extLst>
            </c:dLbl>
            <c:dLbl>
              <c:idx val="3"/>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38-4501-B68B-12A667D497DF}"/>
                </c:ext>
              </c:extLst>
            </c:dLbl>
            <c:dLbl>
              <c:idx val="4"/>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38-4501-B68B-12A667D497DF}"/>
                </c:ext>
              </c:extLst>
            </c:dLbl>
            <c:dLbl>
              <c:idx val="5"/>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38-4501-B68B-12A667D497DF}"/>
                </c:ext>
              </c:extLst>
            </c:dLbl>
            <c:dLbl>
              <c:idx val="6"/>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38-4501-B68B-12A667D497DF}"/>
                </c:ext>
              </c:extLst>
            </c:dLbl>
            <c:spPr>
              <a:noFill/>
              <a:ln>
                <a:noFill/>
              </a:ln>
              <a:effectLst/>
            </c:spPr>
            <c:txPr>
              <a:bodyPr wrap="square" lIns="38100" tIns="19050" rIns="38100" bIns="19050" anchor="ctr">
                <a:spAutoFit/>
              </a:bodyPr>
              <a:lstStyle/>
              <a:p>
                <a:pPr>
                  <a:defRPr sz="14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Health care</c:v>
                </c:pt>
                <c:pt idx="1">
                  <c:v>High tech companies (like Google or Amazon)</c:v>
                </c:pt>
                <c:pt idx="2">
                  <c:v>Pharmaceuticals </c:v>
                </c:pt>
                <c:pt idx="3">
                  <c:v>Cable/Satellite </c:v>
                </c:pt>
                <c:pt idx="4">
                  <c:v>Mobile phones</c:v>
                </c:pt>
                <c:pt idx="5">
                  <c:v>Financial services </c:v>
                </c:pt>
                <c:pt idx="6">
                  <c:v>Airlines </c:v>
                </c:pt>
              </c:strCache>
            </c:strRef>
          </c:cat>
          <c:val>
            <c:numRef>
              <c:f>Sheet1!$C$2:$C$8</c:f>
              <c:numCache>
                <c:formatCode>0%</c:formatCode>
                <c:ptCount val="7"/>
                <c:pt idx="0">
                  <c:v>-0.14000000000000001</c:v>
                </c:pt>
                <c:pt idx="1">
                  <c:v>-0.19</c:v>
                </c:pt>
                <c:pt idx="2">
                  <c:v>-0.15</c:v>
                </c:pt>
                <c:pt idx="3">
                  <c:v>-0.06</c:v>
                </c:pt>
                <c:pt idx="4">
                  <c:v>-0.06</c:v>
                </c:pt>
                <c:pt idx="5">
                  <c:v>-0.26</c:v>
                </c:pt>
                <c:pt idx="6">
                  <c:v>-0.14000000000000001</c:v>
                </c:pt>
              </c:numCache>
            </c:numRef>
          </c:val>
          <c:extLst>
            <c:ext xmlns:c16="http://schemas.microsoft.com/office/drawing/2014/chart" uri="{C3380CC4-5D6E-409C-BE32-E72D297353CC}">
              <c16:uniqueId val="{00000006-00E7-48A8-9D57-158AA1A11827}"/>
            </c:ext>
          </c:extLst>
        </c:ser>
        <c:ser>
          <c:idx val="1"/>
          <c:order val="1"/>
          <c:tx>
            <c:strRef>
              <c:f>Sheet1!$B$1</c:f>
              <c:strCache>
                <c:ptCount val="1"/>
                <c:pt idx="0">
                  <c:v>Positive</c:v>
                </c:pt>
              </c:strCache>
            </c:strRef>
          </c:tx>
          <c:spPr>
            <a:solidFill>
              <a:srgbClr val="597F99"/>
            </a:solidFill>
          </c:spPr>
          <c:invertIfNegative val="0"/>
          <c:dLbls>
            <c:spPr>
              <a:noFill/>
              <a:ln>
                <a:noFill/>
              </a:ln>
              <a:effectLst/>
            </c:spPr>
            <c:txPr>
              <a:bodyPr wrap="square" lIns="38100" tIns="19050" rIns="38100" bIns="19050" anchor="ctr">
                <a:spAutoFit/>
              </a:bodyPr>
              <a:lstStyle/>
              <a:p>
                <a:pPr>
                  <a:defRPr sz="14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Health care</c:v>
                </c:pt>
                <c:pt idx="1">
                  <c:v>High tech companies (like Google or Amazon)</c:v>
                </c:pt>
                <c:pt idx="2">
                  <c:v>Pharmaceuticals </c:v>
                </c:pt>
                <c:pt idx="3">
                  <c:v>Cable/Satellite </c:v>
                </c:pt>
                <c:pt idx="4">
                  <c:v>Mobile phones</c:v>
                </c:pt>
                <c:pt idx="5">
                  <c:v>Financial services </c:v>
                </c:pt>
                <c:pt idx="6">
                  <c:v>Airlines </c:v>
                </c:pt>
              </c:strCache>
            </c:strRef>
          </c:cat>
          <c:val>
            <c:numRef>
              <c:f>Sheet1!$B$2:$B$8</c:f>
              <c:numCache>
                <c:formatCode>0%</c:formatCode>
                <c:ptCount val="7"/>
                <c:pt idx="0">
                  <c:v>0.26</c:v>
                </c:pt>
                <c:pt idx="1">
                  <c:v>0.23</c:v>
                </c:pt>
                <c:pt idx="2">
                  <c:v>0.14000000000000001</c:v>
                </c:pt>
                <c:pt idx="3">
                  <c:v>0.1</c:v>
                </c:pt>
                <c:pt idx="4">
                  <c:v>0.1</c:v>
                </c:pt>
                <c:pt idx="5">
                  <c:v>0.1</c:v>
                </c:pt>
                <c:pt idx="6">
                  <c:v>7.0000000000000007E-2</c:v>
                </c:pt>
              </c:numCache>
            </c:numRef>
          </c:val>
          <c:extLst>
            <c:ext xmlns:c16="http://schemas.microsoft.com/office/drawing/2014/chart" uri="{C3380CC4-5D6E-409C-BE32-E72D297353CC}">
              <c16:uniqueId val="{00000007-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2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6260564304461944"/>
          <c:y val="2.5084085424073622E-2"/>
          <c:w val="0.67478871391076112"/>
          <c:h val="7.3869464876042984E-2"/>
        </c:manualLayout>
      </c:layout>
      <c:overlay val="0"/>
      <c:txPr>
        <a:bodyPr/>
        <a:lstStyle/>
        <a:p>
          <a:pPr>
            <a:defRPr sz="160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71528015519797"/>
          <c:y val="0.187270720025976"/>
          <c:w val="0.51848835301837304"/>
          <c:h val="0.78347885380306803"/>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97-4712-8299-14EE35B7FF98}"/>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High tech companies (like Google or Amazon)</c:v>
                </c:pt>
                <c:pt idx="1">
                  <c:v>Health care</c:v>
                </c:pt>
                <c:pt idx="2">
                  <c:v>Financial services </c:v>
                </c:pt>
                <c:pt idx="3">
                  <c:v>Pharmaceuticals </c:v>
                </c:pt>
                <c:pt idx="4">
                  <c:v>Airlines </c:v>
                </c:pt>
                <c:pt idx="5">
                  <c:v>Mobile phones</c:v>
                </c:pt>
                <c:pt idx="6">
                  <c:v>Cable/Satellite </c:v>
                </c:pt>
              </c:strCache>
            </c:strRef>
          </c:cat>
          <c:val>
            <c:numRef>
              <c:f>Sheet1!$B$2:$B$8</c:f>
              <c:numCache>
                <c:formatCode>0%</c:formatCode>
                <c:ptCount val="7"/>
                <c:pt idx="0">
                  <c:v>0.22</c:v>
                </c:pt>
                <c:pt idx="1">
                  <c:v>0.21</c:v>
                </c:pt>
                <c:pt idx="2">
                  <c:v>0.21</c:v>
                </c:pt>
                <c:pt idx="3">
                  <c:v>0.2</c:v>
                </c:pt>
                <c:pt idx="4">
                  <c:v>0.08</c:v>
                </c:pt>
                <c:pt idx="5">
                  <c:v>0.05</c:v>
                </c:pt>
                <c:pt idx="6">
                  <c:v>0.03</c:v>
                </c:pt>
              </c:numCache>
            </c:numRef>
          </c:val>
          <c:extLst>
            <c:ext xmlns:c16="http://schemas.microsoft.com/office/drawing/2014/chart" uri="{C3380CC4-5D6E-409C-BE32-E72D297353CC}">
              <c16:uniqueId val="{00000000-E0B9-45B1-A34A-F0BA406C45C2}"/>
            </c:ext>
          </c:extLst>
        </c:ser>
        <c:dLbls>
          <c:dLblPos val="outEnd"/>
          <c:showLegendKey val="0"/>
          <c:showVal val="1"/>
          <c:showCatName val="0"/>
          <c:showSerName val="0"/>
          <c:showPercent val="0"/>
          <c:showBubbleSize val="0"/>
        </c:dLbls>
        <c:gapWidth val="15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4038515290286E-2"/>
          <c:y val="5.2121160962996856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0.55000000000000004</c:v>
                </c:pt>
                <c:pt idx="1">
                  <c:v>0.57999999999999996</c:v>
                </c:pt>
                <c:pt idx="2">
                  <c:v>0.6</c:v>
                </c:pt>
                <c:pt idx="3">
                  <c:v>0.51</c:v>
                </c:pt>
                <c:pt idx="4">
                  <c:v>0.48</c:v>
                </c:pt>
                <c:pt idx="5">
                  <c:v>0.63</c:v>
                </c:pt>
                <c:pt idx="6">
                  <c:v>0.52</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C00000"/>
            </a:solidFill>
            <a:ln>
              <a:noFill/>
            </a:ln>
            <a:effectLst/>
          </c:spPr>
          <c:invertIfNegative val="0"/>
          <c:dLbls>
            <c:dLbl>
              <c:idx val="3"/>
              <c:layout>
                <c:manualLayout>
                  <c:x val="8.35567819322604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DC-4B78-8636-724B0445BCA5}"/>
                </c:ext>
              </c:extLst>
            </c:dLbl>
            <c:dLbl>
              <c:idx val="6"/>
              <c:layout>
                <c:manualLayout>
                  <c:x val="1.3926130322043205E-2"/>
                  <c:y val="1.3333340332462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DC-4B78-8636-724B0445BC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0.45</c:v>
                </c:pt>
                <c:pt idx="1">
                  <c:v>0.42</c:v>
                </c:pt>
                <c:pt idx="2">
                  <c:v>0.4</c:v>
                </c:pt>
                <c:pt idx="3">
                  <c:v>0.49</c:v>
                </c:pt>
                <c:pt idx="4">
                  <c:v>0.52</c:v>
                </c:pt>
                <c:pt idx="5">
                  <c:v>0.37</c:v>
                </c:pt>
                <c:pt idx="6">
                  <c:v>0.48</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4038515290286E-2"/>
          <c:y val="5.2121160962996856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0.47</c:v>
                </c:pt>
                <c:pt idx="1">
                  <c:v>0.43</c:v>
                </c:pt>
                <c:pt idx="2">
                  <c:v>0.36</c:v>
                </c:pt>
                <c:pt idx="3">
                  <c:v>0.51</c:v>
                </c:pt>
                <c:pt idx="4">
                  <c:v>0.66</c:v>
                </c:pt>
                <c:pt idx="5">
                  <c:v>0.38</c:v>
                </c:pt>
                <c:pt idx="6">
                  <c:v>0.43</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C00000"/>
            </a:solidFill>
            <a:ln>
              <a:noFill/>
            </a:ln>
            <a:effectLst/>
          </c:spPr>
          <c:invertIfNegative val="0"/>
          <c:dLbls>
            <c:dLbl>
              <c:idx val="3"/>
              <c:layout>
                <c:manualLayout>
                  <c:x val="5.570452128817363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FB-4E84-AB8C-8507B870C96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0.53</c:v>
                </c:pt>
                <c:pt idx="1">
                  <c:v>0.56999999999999995</c:v>
                </c:pt>
                <c:pt idx="2">
                  <c:v>0.64</c:v>
                </c:pt>
                <c:pt idx="3">
                  <c:v>0.49</c:v>
                </c:pt>
                <c:pt idx="4">
                  <c:v>0.34</c:v>
                </c:pt>
                <c:pt idx="5">
                  <c:v>0.62</c:v>
                </c:pt>
                <c:pt idx="6">
                  <c:v>0.56999999999999995</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4038515290286E-2"/>
          <c:y val="5.2121160962996856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0.56000000000000005</c:v>
                </c:pt>
                <c:pt idx="1">
                  <c:v>0.56999999999999995</c:v>
                </c:pt>
                <c:pt idx="2">
                  <c:v>0.51</c:v>
                </c:pt>
                <c:pt idx="3">
                  <c:v>0.55000000000000004</c:v>
                </c:pt>
                <c:pt idx="4">
                  <c:v>0.63</c:v>
                </c:pt>
                <c:pt idx="5">
                  <c:v>0.57999999999999996</c:v>
                </c:pt>
                <c:pt idx="6">
                  <c:v>0.51</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C00000"/>
            </a:solidFill>
            <a:ln>
              <a:noFill/>
            </a:ln>
            <a:effectLst/>
          </c:spPr>
          <c:invertIfNegative val="0"/>
          <c:dLbls>
            <c:dLbl>
              <c:idx val="2"/>
              <c:layout>
                <c:manualLayout>
                  <c:x val="1.1140904257634778E-2"/>
                  <c:y val="1.1904773064091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76-4B63-AD2D-BC6788377FBA}"/>
                </c:ext>
              </c:extLst>
            </c:dLbl>
            <c:dLbl>
              <c:idx val="6"/>
              <c:layout>
                <c:manualLayout>
                  <c:x val="6.9630651610216024E-3"/>
                  <c:y val="1.1904773064091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76-4B63-AD2D-BC6788377FB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0.44</c:v>
                </c:pt>
                <c:pt idx="1">
                  <c:v>0.43</c:v>
                </c:pt>
                <c:pt idx="2">
                  <c:v>0.49</c:v>
                </c:pt>
                <c:pt idx="3">
                  <c:v>0.45</c:v>
                </c:pt>
                <c:pt idx="4">
                  <c:v>0.37</c:v>
                </c:pt>
                <c:pt idx="5">
                  <c:v>0.42</c:v>
                </c:pt>
                <c:pt idx="6">
                  <c:v>0.49</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51823694452348E-4"/>
          <c:y val="0.18379231952047501"/>
          <c:w val="0.9994734817630555"/>
          <c:h val="0.65467777897392898"/>
        </c:manualLayout>
      </c:layout>
      <c:barChart>
        <c:barDir val="col"/>
        <c:grouping val="clustered"/>
        <c:varyColors val="0"/>
        <c:ser>
          <c:idx val="0"/>
          <c:order val="0"/>
          <c:tx>
            <c:strRef>
              <c:f>Sheet1!$B$1</c:f>
              <c:strCache>
                <c:ptCount val="1"/>
                <c:pt idx="0">
                  <c:v>Optimistic</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Sheet1!$B$2:$B$8</c:f>
              <c:numCache>
                <c:formatCode>0%</c:formatCode>
                <c:ptCount val="7"/>
                <c:pt idx="0">
                  <c:v>0.22</c:v>
                </c:pt>
                <c:pt idx="1">
                  <c:v>0.26</c:v>
                </c:pt>
                <c:pt idx="2">
                  <c:v>0.12</c:v>
                </c:pt>
                <c:pt idx="3">
                  <c:v>0.32</c:v>
                </c:pt>
                <c:pt idx="4">
                  <c:v>0.26</c:v>
                </c:pt>
                <c:pt idx="5">
                  <c:v>0.2</c:v>
                </c:pt>
                <c:pt idx="6">
                  <c:v>0.2</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Satisfied</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Sheet1!$C$2:$C$8</c:f>
              <c:numCache>
                <c:formatCode>0%</c:formatCode>
                <c:ptCount val="7"/>
                <c:pt idx="0">
                  <c:v>0.15</c:v>
                </c:pt>
                <c:pt idx="1">
                  <c:v>0.28999999999999998</c:v>
                </c:pt>
                <c:pt idx="2">
                  <c:v>0.08</c:v>
                </c:pt>
                <c:pt idx="3">
                  <c:v>0.1</c:v>
                </c:pt>
                <c:pt idx="4">
                  <c:v>0.13</c:v>
                </c:pt>
                <c:pt idx="5">
                  <c:v>0.26</c:v>
                </c:pt>
                <c:pt idx="6">
                  <c:v>0.06</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Angry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Sheet1!$D$2:$D$8</c:f>
              <c:numCache>
                <c:formatCode>0%</c:formatCode>
                <c:ptCount val="7"/>
                <c:pt idx="0">
                  <c:v>0.13</c:v>
                </c:pt>
                <c:pt idx="1">
                  <c:v>0.09</c:v>
                </c:pt>
                <c:pt idx="2">
                  <c:v>0.21</c:v>
                </c:pt>
                <c:pt idx="3">
                  <c:v>7.0000000000000007E-2</c:v>
                </c:pt>
                <c:pt idx="4">
                  <c:v>0.11</c:v>
                </c:pt>
                <c:pt idx="5">
                  <c:v>0.01</c:v>
                </c:pt>
                <c:pt idx="6">
                  <c:v>0.15</c:v>
                </c:pt>
              </c:numCache>
            </c:numRef>
          </c:val>
          <c:extLst>
            <c:ext xmlns:c16="http://schemas.microsoft.com/office/drawing/2014/chart" uri="{C3380CC4-5D6E-409C-BE32-E72D297353CC}">
              <c16:uniqueId val="{00000000-FB48-4F89-BEED-3CB4F2FDF4C5}"/>
            </c:ext>
          </c:extLst>
        </c:ser>
        <c:ser>
          <c:idx val="3"/>
          <c:order val="3"/>
          <c:tx>
            <c:strRef>
              <c:f>Sheet1!$E$1</c:f>
              <c:strCache>
                <c:ptCount val="1"/>
                <c:pt idx="0">
                  <c:v>Worried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Sheet1!$E$2:$E$8</c:f>
              <c:numCache>
                <c:formatCode>0%</c:formatCode>
                <c:ptCount val="7"/>
                <c:pt idx="0">
                  <c:v>0.5</c:v>
                </c:pt>
                <c:pt idx="1">
                  <c:v>0.37</c:v>
                </c:pt>
                <c:pt idx="2">
                  <c:v>0.59</c:v>
                </c:pt>
                <c:pt idx="3">
                  <c:v>0.51</c:v>
                </c:pt>
                <c:pt idx="4">
                  <c:v>0.5</c:v>
                </c:pt>
                <c:pt idx="5">
                  <c:v>0.54</c:v>
                </c:pt>
                <c:pt idx="6">
                  <c:v>0.56999999999999995</c:v>
                </c:pt>
              </c:numCache>
            </c:numRef>
          </c:val>
          <c:extLst>
            <c:ext xmlns:c16="http://schemas.microsoft.com/office/drawing/2014/chart" uri="{C3380CC4-5D6E-409C-BE32-E72D297353CC}">
              <c16:uniqueId val="{00000001-FB48-4F89-BEED-3CB4F2FDF4C5}"/>
            </c:ext>
          </c:extLst>
        </c:ser>
        <c:dLbls>
          <c:dLblPos val="outEnd"/>
          <c:showLegendKey val="0"/>
          <c:showVal val="1"/>
          <c:showCatName val="0"/>
          <c:showSerName val="0"/>
          <c:showPercent val="0"/>
          <c:showBubbleSize val="0"/>
        </c:dLbls>
        <c:gapWidth val="18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101453389849555"/>
          <c:y val="2.4230694169953401E-3"/>
          <c:w val="0.80713934755352279"/>
          <c:h val="0.161353293899962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4038515290286E-2"/>
          <c:y val="5.2121160962996856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0.64</c:v>
                </c:pt>
                <c:pt idx="1">
                  <c:v>0.66</c:v>
                </c:pt>
                <c:pt idx="2">
                  <c:v>0.61</c:v>
                </c:pt>
                <c:pt idx="3">
                  <c:v>0.64</c:v>
                </c:pt>
                <c:pt idx="4">
                  <c:v>0.67</c:v>
                </c:pt>
                <c:pt idx="5">
                  <c:v>0.62</c:v>
                </c:pt>
                <c:pt idx="6">
                  <c:v>0.57999999999999996</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0.36</c:v>
                </c:pt>
                <c:pt idx="1">
                  <c:v>0.34</c:v>
                </c:pt>
                <c:pt idx="2">
                  <c:v>0.39</c:v>
                </c:pt>
                <c:pt idx="3">
                  <c:v>0.36</c:v>
                </c:pt>
                <c:pt idx="4">
                  <c:v>0.33</c:v>
                </c:pt>
                <c:pt idx="5">
                  <c:v>0.38</c:v>
                </c:pt>
                <c:pt idx="6">
                  <c:v>0.42</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E60-4EC8-AFD9-4E387FCA3C4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9E60-4EC8-AFD9-4E387FCA3C4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E60-4EC8-AFD9-4E387FCA3C4A}"/>
              </c:ext>
            </c:extLst>
          </c:dPt>
          <c:dLbls>
            <c:dLbl>
              <c:idx val="0"/>
              <c:layout>
                <c:manualLayout>
                  <c:x val="-0.19306938669229312"/>
                  <c:y val="-0.18945327878937016"/>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E9552A"/>
                        </a:solidFill>
                        <a:latin typeface="+mn-lt"/>
                        <a:ea typeface="+mn-ea"/>
                        <a:cs typeface="+mn-cs"/>
                      </a:defRPr>
                    </a:pPr>
                    <a:r>
                      <a:rPr lang="en-US" sz="1200" b="0" dirty="0">
                        <a:solidFill>
                          <a:schemeClr val="bg1"/>
                        </a:solidFill>
                        <a:latin typeface="+mj-lt"/>
                        <a:cs typeface="Arial" panose="020B0604020202020204" pitchFamily="34" charset="0"/>
                      </a:rPr>
                      <a:t>Helping small and medium sized businesses grow and hire</a:t>
                    </a:r>
                    <a:r>
                      <a:rPr lang="en-US" sz="1200" b="0" baseline="0" dirty="0">
                        <a:solidFill>
                          <a:schemeClr val="bg1"/>
                        </a:solidFill>
                        <a:latin typeface="+mj-lt"/>
                      </a:rPr>
                      <a:t>, </a:t>
                    </a:r>
                    <a:fld id="{2B3DFE79-3116-4A0E-83FD-DB73D33DD24D}" type="PERCENTAGE">
                      <a:rPr lang="en-US" sz="1200" b="0" baseline="0">
                        <a:solidFill>
                          <a:schemeClr val="bg1"/>
                        </a:solidFill>
                        <a:latin typeface="+mj-lt"/>
                      </a:rPr>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E9552A"/>
                          </a:solidFill>
                          <a:latin typeface="+mn-lt"/>
                          <a:ea typeface="+mn-ea"/>
                          <a:cs typeface="+mn-cs"/>
                        </a:defRPr>
                      </a:pPr>
                      <a:t>[PERCENTAGE]</a:t>
                    </a:fld>
                    <a:endParaRPr lang="en-US" sz="1200" b="0" baseline="0" dirty="0">
                      <a:solidFill>
                        <a:schemeClr val="bg1"/>
                      </a:solidFill>
                      <a:latin typeface="+mj-lt"/>
                    </a:endParaRPr>
                  </a:p>
                </c:rich>
              </c:tx>
              <c:spPr>
                <a:noFill/>
                <a:ln>
                  <a:noFill/>
                </a:ln>
                <a:effectLst/>
              </c:spPr>
              <c:dLblPos val="bestFit"/>
              <c:showLegendKey val="0"/>
              <c:showVal val="1"/>
              <c:showCatName val="0"/>
              <c:showSerName val="0"/>
              <c:showPercent val="1"/>
              <c:showBubbleSize val="0"/>
              <c:extLst>
                <c:ext xmlns:c15="http://schemas.microsoft.com/office/drawing/2012/chart" uri="{CE6537A1-D6FC-4f65-9D91-7224C49458BB}">
                  <c15:layout>
                    <c:manualLayout>
                      <c:w val="0.60820960780395317"/>
                      <c:h val="0.27617187499999996"/>
                    </c:manualLayout>
                  </c15:layout>
                  <c15:dlblFieldTable/>
                  <c15:showDataLabelsRange val="0"/>
                </c:ext>
                <c:ext xmlns:c16="http://schemas.microsoft.com/office/drawing/2014/chart" uri="{C3380CC4-5D6E-409C-BE32-E72D297353CC}">
                  <c16:uniqueId val="{00000001-9E60-4EC8-AFD9-4E387FCA3C4A}"/>
                </c:ext>
              </c:extLst>
            </c:dLbl>
            <c:dLbl>
              <c:idx val="1"/>
              <c:layout>
                <c:manualLayout>
                  <c:x val="0.19801975052110118"/>
                  <c:y val="0"/>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3FA890"/>
                        </a:solidFill>
                        <a:latin typeface="+mn-lt"/>
                        <a:ea typeface="+mn-ea"/>
                        <a:cs typeface="+mn-cs"/>
                      </a:defRPr>
                    </a:pPr>
                    <a:r>
                      <a:rPr lang="en-US" sz="1200" b="0" dirty="0">
                        <a:solidFill>
                          <a:schemeClr val="tx2"/>
                        </a:solidFill>
                        <a:latin typeface="+mj-lt"/>
                        <a:cs typeface="Arial" panose="020B0604020202020204" pitchFamily="34" charset="0"/>
                      </a:rPr>
                      <a:t>Keeping large employers competitive against foreign competitors,</a:t>
                    </a:r>
                    <a:r>
                      <a:rPr lang="en-US" sz="1200" b="0" baseline="0" dirty="0">
                        <a:solidFill>
                          <a:schemeClr val="tx2"/>
                        </a:solidFill>
                        <a:latin typeface="+mj-lt"/>
                        <a:cs typeface="Arial" panose="020B0604020202020204" pitchFamily="34" charset="0"/>
                      </a:rPr>
                      <a:t> </a:t>
                    </a:r>
                    <a:fld id="{65AE9A68-05E9-44C4-9CEC-751CC47CCE58}" type="PERCENTAGE">
                      <a:rPr lang="en-US" sz="1200" b="0" baseline="0" smtClean="0">
                        <a:solidFill>
                          <a:schemeClr val="tx2"/>
                        </a:solidFill>
                        <a:latin typeface="+mj-lt"/>
                      </a:rPr>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3FA890"/>
                          </a:solidFill>
                          <a:latin typeface="+mn-lt"/>
                          <a:ea typeface="+mn-ea"/>
                          <a:cs typeface="+mn-cs"/>
                        </a:defRPr>
                      </a:pPr>
                      <a:t>[PERCENTAGE]</a:t>
                    </a:fld>
                    <a:endParaRPr lang="en-US" sz="1200" b="0" baseline="0" dirty="0">
                      <a:solidFill>
                        <a:schemeClr val="tx2"/>
                      </a:solidFill>
                      <a:latin typeface="+mj-lt"/>
                      <a:cs typeface="Arial" panose="020B0604020202020204" pitchFamily="34" charset="0"/>
                    </a:endParaRPr>
                  </a:p>
                </c:rich>
              </c:tx>
              <c:spPr>
                <a:noFill/>
                <a:ln>
                  <a:noFill/>
                </a:ln>
                <a:effectLst/>
              </c:sp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33339925329402736"/>
                      <c:h val="0.49705093503937009"/>
                    </c:manualLayout>
                  </c15:layout>
                  <c15:dlblFieldTable/>
                  <c15:showDataLabelsRange val="0"/>
                </c:ext>
                <c:ext xmlns:c16="http://schemas.microsoft.com/office/drawing/2014/chart" uri="{C3380CC4-5D6E-409C-BE32-E72D297353CC}">
                  <c16:uniqueId val="{00000000-9E60-4EC8-AFD9-4E387FCA3C4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Helping small and medium sized businesses grow and hire</c:v>
                </c:pt>
                <c:pt idx="1">
                  <c:v>Keeping large employers competitive against foreign competitors</c:v>
                </c:pt>
              </c:strCache>
            </c:strRef>
          </c:cat>
          <c:val>
            <c:numRef>
              <c:f>Sheet1!$B$2:$B$3</c:f>
              <c:numCache>
                <c:formatCode>0%</c:formatCode>
                <c:ptCount val="2"/>
                <c:pt idx="0">
                  <c:v>0.81</c:v>
                </c:pt>
                <c:pt idx="1">
                  <c:v>0.19</c:v>
                </c:pt>
              </c:numCache>
            </c:numRef>
          </c:val>
          <c:extLst>
            <c:ext xmlns:c16="http://schemas.microsoft.com/office/drawing/2014/chart" uri="{C3380CC4-5D6E-409C-BE32-E72D297353CC}">
              <c16:uniqueId val="{00000000-853D-4ED3-81D3-C6F7EA6BDB8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2393998372906E-2"/>
          <c:y val="0.33948462879904162"/>
          <c:w val="0.85612186647368504"/>
          <c:h val="0.6211884437691273"/>
        </c:manualLayout>
      </c:layout>
      <c:barChart>
        <c:barDir val="col"/>
        <c:grouping val="clustered"/>
        <c:varyColors val="0"/>
        <c:ser>
          <c:idx val="0"/>
          <c:order val="0"/>
          <c:tx>
            <c:strRef>
              <c:f>Sheet1!$B$1</c:f>
              <c:strCache>
                <c:ptCount val="1"/>
                <c:pt idx="0">
                  <c:v>European policy makers need to do more to help European technology companies compete with companies like Apple, or Google, which will bring good jobs to Europe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6463-42BA-AFDF-1A60F4793215}"/>
              </c:ext>
            </c:extLst>
          </c:dPt>
          <c:dPt>
            <c:idx val="1"/>
            <c:invertIfNegative val="0"/>
            <c:bubble3D val="0"/>
            <c:spPr>
              <a:solidFill>
                <a:srgbClr val="002060"/>
              </a:solidFill>
              <a:ln>
                <a:noFill/>
              </a:ln>
              <a:effectLst/>
            </c:spPr>
            <c:extLst>
              <c:ext xmlns:c16="http://schemas.microsoft.com/office/drawing/2014/chart" uri="{C3380CC4-5D6E-409C-BE32-E72D297353CC}">
                <c16:uniqueId val="{00000003-6463-42BA-AFDF-1A60F4793215}"/>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Among All</c:v>
                </c:pt>
              </c:strCache>
            </c:strRef>
          </c:cat>
          <c:val>
            <c:numRef>
              <c:f>Sheet1!$B$2</c:f>
              <c:numCache>
                <c:formatCode>0%</c:formatCode>
                <c:ptCount val="1"/>
                <c:pt idx="0">
                  <c:v>0.75</c:v>
                </c:pt>
              </c:numCache>
            </c:numRef>
          </c:val>
          <c:extLst>
            <c:ext xmlns:c16="http://schemas.microsoft.com/office/drawing/2014/chart" uri="{C3380CC4-5D6E-409C-BE32-E72D297353CC}">
              <c16:uniqueId val="{00000004-6463-42BA-AFDF-1A60F4793215}"/>
            </c:ext>
          </c:extLst>
        </c:ser>
        <c:ser>
          <c:idx val="1"/>
          <c:order val="1"/>
          <c:tx>
            <c:strRef>
              <c:f>Sheet1!$C$1</c:f>
              <c:strCache>
                <c:ptCount val="1"/>
                <c:pt idx="0">
                  <c:v>European policy makers should not get involved with trying to promote the development of the technology industry in Europe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Among All</c:v>
                </c:pt>
              </c:strCache>
            </c:strRef>
          </c:cat>
          <c:val>
            <c:numRef>
              <c:f>Sheet1!$C$2</c:f>
              <c:numCache>
                <c:formatCode>0%</c:formatCode>
                <c:ptCount val="1"/>
                <c:pt idx="0">
                  <c:v>0.25</c:v>
                </c:pt>
              </c:numCache>
            </c:numRef>
          </c:val>
          <c:extLst>
            <c:ext xmlns:c16="http://schemas.microsoft.com/office/drawing/2014/chart" uri="{C3380CC4-5D6E-409C-BE32-E72D297353CC}">
              <c16:uniqueId val="{00000005-6463-42BA-AFDF-1A60F4793215}"/>
            </c:ext>
          </c:extLst>
        </c:ser>
        <c:dLbls>
          <c:dLblPos val="outEnd"/>
          <c:showLegendKey val="0"/>
          <c:showVal val="1"/>
          <c:showCatName val="0"/>
          <c:showSerName val="0"/>
          <c:showPercent val="0"/>
          <c:showBubbleSize val="0"/>
        </c:dLbls>
        <c:gapWidth val="182"/>
        <c:axId val="-116231856"/>
        <c:axId val="-116229296"/>
      </c:barChart>
      <c:catAx>
        <c:axId val="-116231856"/>
        <c:scaling>
          <c:orientation val="minMax"/>
        </c:scaling>
        <c:delete val="1"/>
        <c:axPos val="b"/>
        <c:numFmt formatCode="General" sourceLinked="0"/>
        <c:majorTickMark val="none"/>
        <c:minorTickMark val="none"/>
        <c:tickLblPos val="nextTo"/>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
          <c:y val="2.4230694169953401E-3"/>
          <c:w val="0.99097549792387873"/>
          <c:h val="0.359962309679717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167104111986007E-2"/>
          <c:y val="0.1439462409579714"/>
          <c:w val="0.94193678915135604"/>
          <c:h val="0.54953057561371632"/>
        </c:manualLayout>
      </c:layout>
      <c:barChart>
        <c:barDir val="col"/>
        <c:grouping val="clustered"/>
        <c:varyColors val="0"/>
        <c:ser>
          <c:idx val="0"/>
          <c:order val="0"/>
          <c:tx>
            <c:strRef>
              <c:f>Sheet1!$B$1</c:f>
              <c:strCache>
                <c:ptCount val="1"/>
                <c:pt idx="0">
                  <c:v>Series 1</c:v>
                </c:pt>
              </c:strCache>
            </c:strRef>
          </c:tx>
          <c:spPr>
            <a:solidFill>
              <a:srgbClr val="C1DBF4"/>
            </a:solidFill>
          </c:spPr>
          <c:invertIfNegative val="0"/>
          <c:dPt>
            <c:idx val="0"/>
            <c:invertIfNegative val="0"/>
            <c:bubble3D val="0"/>
            <c:extLst>
              <c:ext xmlns:c16="http://schemas.microsoft.com/office/drawing/2014/chart" uri="{C3380CC4-5D6E-409C-BE32-E72D297353CC}">
                <c16:uniqueId val="{00000001-5174-4D5C-994B-F2E6B21B2436}"/>
              </c:ext>
            </c:extLst>
          </c:dPt>
          <c:dPt>
            <c:idx val="1"/>
            <c:invertIfNegative val="0"/>
            <c:bubble3D val="0"/>
            <c:extLst>
              <c:ext xmlns:c16="http://schemas.microsoft.com/office/drawing/2014/chart" uri="{C3380CC4-5D6E-409C-BE32-E72D297353CC}">
                <c16:uniqueId val="{00000003-5174-4D5C-994B-F2E6B21B2436}"/>
              </c:ext>
            </c:extLst>
          </c:dPt>
          <c:dLbls>
            <c:spPr>
              <a:noFill/>
              <a:ln>
                <a:noFill/>
              </a:ln>
              <a:effectLst/>
            </c:spPr>
            <c:txPr>
              <a:bodyPr wrap="square" lIns="38100" tIns="19050" rIns="38100" bIns="19050" anchor="ctr">
                <a:spAutoFit/>
              </a:bodyPr>
              <a:lstStyle/>
              <a:p>
                <a:pPr>
                  <a:defRPr sz="1400" baseline="0">
                    <a:solidFill>
                      <a:schemeClr val="tx2"/>
                    </a:solidFill>
                    <a:latin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Sheet1!$B$2:$B$8</c:f>
              <c:numCache>
                <c:formatCode>0%</c:formatCode>
                <c:ptCount val="7"/>
                <c:pt idx="0">
                  <c:v>0.67</c:v>
                </c:pt>
                <c:pt idx="1">
                  <c:v>0.72</c:v>
                </c:pt>
                <c:pt idx="2">
                  <c:v>0.56000000000000005</c:v>
                </c:pt>
                <c:pt idx="3">
                  <c:v>0.62</c:v>
                </c:pt>
                <c:pt idx="4">
                  <c:v>0.67</c:v>
                </c:pt>
                <c:pt idx="5">
                  <c:v>0.66</c:v>
                </c:pt>
                <c:pt idx="6">
                  <c:v>0.77</c:v>
                </c:pt>
              </c:numCache>
            </c:numRef>
          </c:val>
          <c:extLst>
            <c:ext xmlns:c16="http://schemas.microsoft.com/office/drawing/2014/chart" uri="{C3380CC4-5D6E-409C-BE32-E72D297353CC}">
              <c16:uniqueId val="{00000004-5174-4D5C-994B-F2E6B21B2436}"/>
            </c:ext>
          </c:extLst>
        </c:ser>
        <c:ser>
          <c:idx val="1"/>
          <c:order val="1"/>
          <c:tx>
            <c:strRef>
              <c:f>Sheet1!$C$1</c:f>
              <c:strCache>
                <c:ptCount val="1"/>
                <c:pt idx="0">
                  <c:v>Series 2</c:v>
                </c:pt>
              </c:strCache>
            </c:strRef>
          </c:tx>
          <c:spPr>
            <a:solidFill>
              <a:srgbClr val="FAB133"/>
            </a:solidFill>
          </c:spPr>
          <c:invertIfNegative val="0"/>
          <c:dLbls>
            <c:spPr>
              <a:noFill/>
              <a:ln>
                <a:noFill/>
              </a:ln>
              <a:effectLst/>
            </c:spPr>
            <c:txPr>
              <a:bodyPr wrap="square" lIns="38100" tIns="19050" rIns="38100" bIns="19050" anchor="ctr">
                <a:spAutoFit/>
              </a:bodyPr>
              <a:lstStyle/>
              <a:p>
                <a:pPr>
                  <a:defRPr sz="1400" baseline="0">
                    <a:solidFill>
                      <a:schemeClr val="tx2"/>
                    </a:solidFill>
                    <a:latin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Sheet1!$C$2:$C$8</c:f>
              <c:numCache>
                <c:formatCode>0%</c:formatCode>
                <c:ptCount val="7"/>
                <c:pt idx="0">
                  <c:v>0.11</c:v>
                </c:pt>
                <c:pt idx="1">
                  <c:v>0.08</c:v>
                </c:pt>
                <c:pt idx="2">
                  <c:v>0.18</c:v>
                </c:pt>
                <c:pt idx="3">
                  <c:v>0.15</c:v>
                </c:pt>
                <c:pt idx="4">
                  <c:v>0.11</c:v>
                </c:pt>
                <c:pt idx="5">
                  <c:v>0.15</c:v>
                </c:pt>
                <c:pt idx="6">
                  <c:v>0.05</c:v>
                </c:pt>
              </c:numCache>
            </c:numRef>
          </c:val>
          <c:extLst>
            <c:ext xmlns:c16="http://schemas.microsoft.com/office/drawing/2014/chart" uri="{C3380CC4-5D6E-409C-BE32-E72D297353CC}">
              <c16:uniqueId val="{00000002-1B54-4664-A414-54955D55990E}"/>
            </c:ext>
          </c:extLst>
        </c:ser>
        <c:ser>
          <c:idx val="2"/>
          <c:order val="2"/>
          <c:tx>
            <c:strRef>
              <c:f>Sheet1!$D$1</c:f>
              <c:strCache>
                <c:ptCount val="1"/>
                <c:pt idx="0">
                  <c:v>Series 3</c:v>
                </c:pt>
              </c:strCache>
            </c:strRef>
          </c:tx>
          <c:spPr>
            <a:solidFill>
              <a:srgbClr val="3FA890"/>
            </a:solidFill>
          </c:spPr>
          <c:invertIfNegative val="0"/>
          <c:dLbls>
            <c:spPr>
              <a:noFill/>
              <a:ln>
                <a:noFill/>
              </a:ln>
              <a:effectLst/>
            </c:spPr>
            <c:txPr>
              <a:bodyPr wrap="square" lIns="38100" tIns="19050" rIns="38100" bIns="19050" anchor="ctr">
                <a:spAutoFit/>
              </a:bodyPr>
              <a:lstStyle/>
              <a:p>
                <a:pPr>
                  <a:defRPr sz="1400" baseline="0">
                    <a:solidFill>
                      <a:schemeClr val="tx2"/>
                    </a:solidFill>
                    <a:latin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All</c:v>
                </c:pt>
                <c:pt idx="1">
                  <c:v>Social-Democratic</c:v>
                </c:pt>
                <c:pt idx="2">
                  <c:v>Nationalist</c:v>
                </c:pt>
                <c:pt idx="3">
                  <c:v>Conservative</c:v>
                </c:pt>
                <c:pt idx="4">
                  <c:v>Liberal</c:v>
                </c:pt>
                <c:pt idx="5">
                  <c:v>Far-Left</c:v>
                </c:pt>
                <c:pt idx="6">
                  <c:v>Green</c:v>
                </c:pt>
              </c:strCache>
            </c:strRef>
          </c:cat>
          <c:val>
            <c:numRef>
              <c:f>Sheet1!$D$2:$D$8</c:f>
              <c:numCache>
                <c:formatCode>0%</c:formatCode>
                <c:ptCount val="7"/>
                <c:pt idx="0">
                  <c:v>0.21</c:v>
                </c:pt>
                <c:pt idx="1">
                  <c:v>0.2</c:v>
                </c:pt>
                <c:pt idx="2">
                  <c:v>0.27</c:v>
                </c:pt>
                <c:pt idx="3">
                  <c:v>0.23</c:v>
                </c:pt>
                <c:pt idx="4">
                  <c:v>0.22</c:v>
                </c:pt>
                <c:pt idx="5">
                  <c:v>0.19</c:v>
                </c:pt>
                <c:pt idx="6">
                  <c:v>0.17</c:v>
                </c:pt>
              </c:numCache>
            </c:numRef>
          </c:val>
          <c:extLst>
            <c:ext xmlns:c16="http://schemas.microsoft.com/office/drawing/2014/chart" uri="{C3380CC4-5D6E-409C-BE32-E72D297353CC}">
              <c16:uniqueId val="{00000003-1B54-4664-A414-54955D55990E}"/>
            </c:ext>
          </c:extLst>
        </c:ser>
        <c:dLbls>
          <c:dLblPos val="outEnd"/>
          <c:showLegendKey val="0"/>
          <c:showVal val="1"/>
          <c:showCatName val="0"/>
          <c:showSerName val="0"/>
          <c:showPercent val="0"/>
          <c:showBubbleSize val="0"/>
        </c:dLbls>
        <c:gapWidth val="150"/>
        <c:axId val="-116282816"/>
        <c:axId val="-116279888"/>
      </c:barChart>
      <c:catAx>
        <c:axId val="-116282816"/>
        <c:scaling>
          <c:orientation val="minMax"/>
        </c:scaling>
        <c:delete val="0"/>
        <c:axPos val="b"/>
        <c:numFmt formatCode="General" sourceLinked="0"/>
        <c:majorTickMark val="out"/>
        <c:minorTickMark val="none"/>
        <c:tickLblPos val="nextTo"/>
        <c:txPr>
          <a:bodyPr/>
          <a:lstStyle/>
          <a:p>
            <a:pPr>
              <a:defRPr sz="1100" baseline="0">
                <a:solidFill>
                  <a:schemeClr val="tx2"/>
                </a:solidFill>
                <a:latin typeface="Arial" panose="020B0604020202020204" pitchFamily="34" charset="0"/>
              </a:defRPr>
            </a:pPr>
            <a:endParaRPr lang="en-US"/>
          </a:p>
        </c:txPr>
        <c:crossAx val="-116279888"/>
        <c:crosses val="autoZero"/>
        <c:auto val="1"/>
        <c:lblAlgn val="ctr"/>
        <c:lblOffset val="100"/>
        <c:noMultiLvlLbl val="0"/>
      </c:catAx>
      <c:valAx>
        <c:axId val="-116279888"/>
        <c:scaling>
          <c:orientation val="minMax"/>
        </c:scaling>
        <c:delete val="1"/>
        <c:axPos val="l"/>
        <c:numFmt formatCode="0%" sourceLinked="1"/>
        <c:majorTickMark val="out"/>
        <c:minorTickMark val="none"/>
        <c:tickLblPos val="nextTo"/>
        <c:crossAx val="-1162828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167104111986007E-2"/>
          <c:y val="0.1439462409579714"/>
          <c:w val="0.94193678915135604"/>
          <c:h val="0.54953057561371632"/>
        </c:manualLayout>
      </c:layout>
      <c:barChart>
        <c:barDir val="col"/>
        <c:grouping val="clustered"/>
        <c:varyColors val="0"/>
        <c:ser>
          <c:idx val="0"/>
          <c:order val="0"/>
          <c:tx>
            <c:strRef>
              <c:f>Sheet1!$B$1</c:f>
              <c:strCache>
                <c:ptCount val="1"/>
                <c:pt idx="0">
                  <c:v>Series 1</c:v>
                </c:pt>
              </c:strCache>
            </c:strRef>
          </c:tx>
          <c:spPr>
            <a:solidFill>
              <a:srgbClr val="C1DBF4"/>
            </a:solidFill>
          </c:spPr>
          <c:invertIfNegative val="0"/>
          <c:dPt>
            <c:idx val="0"/>
            <c:invertIfNegative val="0"/>
            <c:bubble3D val="0"/>
            <c:extLst>
              <c:ext xmlns:c16="http://schemas.microsoft.com/office/drawing/2014/chart" uri="{C3380CC4-5D6E-409C-BE32-E72D297353CC}">
                <c16:uniqueId val="{00000001-5174-4D5C-994B-F2E6B21B2436}"/>
              </c:ext>
            </c:extLst>
          </c:dPt>
          <c:dPt>
            <c:idx val="1"/>
            <c:invertIfNegative val="0"/>
            <c:bubble3D val="0"/>
            <c:extLst>
              <c:ext xmlns:c16="http://schemas.microsoft.com/office/drawing/2014/chart" uri="{C3380CC4-5D6E-409C-BE32-E72D297353CC}">
                <c16:uniqueId val="{00000003-5174-4D5C-994B-F2E6B21B2436}"/>
              </c:ext>
            </c:extLst>
          </c:dPt>
          <c:dLbls>
            <c:spPr>
              <a:noFill/>
              <a:ln>
                <a:noFill/>
              </a:ln>
              <a:effectLst/>
            </c:spPr>
            <c:txPr>
              <a:bodyPr wrap="square" lIns="38100" tIns="19050" rIns="38100" bIns="19050" anchor="ctr">
                <a:spAutoFit/>
              </a:bodyPr>
              <a:lstStyle/>
              <a:p>
                <a:pPr>
                  <a:defRPr sz="1400" baseline="0">
                    <a:solidFill>
                      <a:schemeClr val="tx2"/>
                    </a:solidFill>
                    <a:latin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Sheet1!$B$2:$B$7</c:f>
              <c:numCache>
                <c:formatCode>0%</c:formatCode>
                <c:ptCount val="6"/>
                <c:pt idx="0">
                  <c:v>0.71</c:v>
                </c:pt>
                <c:pt idx="1">
                  <c:v>0.6</c:v>
                </c:pt>
                <c:pt idx="2">
                  <c:v>0.71</c:v>
                </c:pt>
                <c:pt idx="3">
                  <c:v>0.59</c:v>
                </c:pt>
                <c:pt idx="4">
                  <c:v>0.37</c:v>
                </c:pt>
                <c:pt idx="5">
                  <c:v>0.76</c:v>
                </c:pt>
              </c:numCache>
            </c:numRef>
          </c:val>
          <c:extLst>
            <c:ext xmlns:c16="http://schemas.microsoft.com/office/drawing/2014/chart" uri="{C3380CC4-5D6E-409C-BE32-E72D297353CC}">
              <c16:uniqueId val="{00000004-5174-4D5C-994B-F2E6B21B2436}"/>
            </c:ext>
          </c:extLst>
        </c:ser>
        <c:ser>
          <c:idx val="1"/>
          <c:order val="1"/>
          <c:tx>
            <c:strRef>
              <c:f>Sheet1!$C$1</c:f>
              <c:strCache>
                <c:ptCount val="1"/>
                <c:pt idx="0">
                  <c:v>Series 2</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400" baseline="0">
                    <a:solidFill>
                      <a:schemeClr val="tx2"/>
                    </a:solidFill>
                    <a:latin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Sheet1!$C$2:$C$7</c:f>
              <c:numCache>
                <c:formatCode>0%</c:formatCode>
                <c:ptCount val="6"/>
                <c:pt idx="0">
                  <c:v>0.12</c:v>
                </c:pt>
                <c:pt idx="1">
                  <c:v>0.11</c:v>
                </c:pt>
                <c:pt idx="2">
                  <c:v>0.09</c:v>
                </c:pt>
                <c:pt idx="3">
                  <c:v>0.13</c:v>
                </c:pt>
                <c:pt idx="4">
                  <c:v>0.3</c:v>
                </c:pt>
                <c:pt idx="5">
                  <c:v>0.08</c:v>
                </c:pt>
              </c:numCache>
            </c:numRef>
          </c:val>
          <c:extLst>
            <c:ext xmlns:c16="http://schemas.microsoft.com/office/drawing/2014/chart" uri="{C3380CC4-5D6E-409C-BE32-E72D297353CC}">
              <c16:uniqueId val="{00000004-F39B-4B09-B945-6DC950C7D591}"/>
            </c:ext>
          </c:extLst>
        </c:ser>
        <c:ser>
          <c:idx val="2"/>
          <c:order val="2"/>
          <c:tx>
            <c:strRef>
              <c:f>Sheet1!$D$1</c:f>
              <c:strCache>
                <c:ptCount val="1"/>
                <c:pt idx="0">
                  <c:v>Series 3</c:v>
                </c:pt>
              </c:strCache>
            </c:strRef>
          </c:tx>
          <c:spPr>
            <a:solidFill>
              <a:srgbClr val="3FA890"/>
            </a:solidFill>
          </c:spPr>
          <c:invertIfNegative val="0"/>
          <c:dLbls>
            <c:spPr>
              <a:noFill/>
              <a:ln>
                <a:noFill/>
              </a:ln>
              <a:effectLst/>
            </c:spPr>
            <c:txPr>
              <a:bodyPr wrap="square" lIns="38100" tIns="19050" rIns="38100" bIns="19050" anchor="ctr">
                <a:spAutoFit/>
              </a:bodyPr>
              <a:lstStyle/>
              <a:p>
                <a:pPr>
                  <a:defRPr sz="1400" baseline="0">
                    <a:solidFill>
                      <a:schemeClr val="tx2"/>
                    </a:solidFill>
                    <a:latin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Sheet1!$D$2:$D$7</c:f>
              <c:numCache>
                <c:formatCode>0%</c:formatCode>
                <c:ptCount val="6"/>
                <c:pt idx="0">
                  <c:v>0.17</c:v>
                </c:pt>
                <c:pt idx="1">
                  <c:v>0.3</c:v>
                </c:pt>
                <c:pt idx="2">
                  <c:v>0.2</c:v>
                </c:pt>
                <c:pt idx="3">
                  <c:v>0.28000000000000003</c:v>
                </c:pt>
                <c:pt idx="4">
                  <c:v>0.33</c:v>
                </c:pt>
                <c:pt idx="5">
                  <c:v>0.15</c:v>
                </c:pt>
              </c:numCache>
            </c:numRef>
          </c:val>
          <c:extLst>
            <c:ext xmlns:c16="http://schemas.microsoft.com/office/drawing/2014/chart" uri="{C3380CC4-5D6E-409C-BE32-E72D297353CC}">
              <c16:uniqueId val="{00000005-F39B-4B09-B945-6DC950C7D591}"/>
            </c:ext>
          </c:extLst>
        </c:ser>
        <c:dLbls>
          <c:dLblPos val="outEnd"/>
          <c:showLegendKey val="0"/>
          <c:showVal val="1"/>
          <c:showCatName val="0"/>
          <c:showSerName val="0"/>
          <c:showPercent val="0"/>
          <c:showBubbleSize val="0"/>
        </c:dLbls>
        <c:gapWidth val="150"/>
        <c:axId val="-116282816"/>
        <c:axId val="-116279888"/>
      </c:barChart>
      <c:catAx>
        <c:axId val="-116282816"/>
        <c:scaling>
          <c:orientation val="minMax"/>
        </c:scaling>
        <c:delete val="0"/>
        <c:axPos val="b"/>
        <c:numFmt formatCode="General" sourceLinked="0"/>
        <c:majorTickMark val="out"/>
        <c:minorTickMark val="none"/>
        <c:tickLblPos val="nextTo"/>
        <c:txPr>
          <a:bodyPr/>
          <a:lstStyle/>
          <a:p>
            <a:pPr>
              <a:defRPr sz="1400" baseline="0">
                <a:solidFill>
                  <a:schemeClr val="tx2"/>
                </a:solidFill>
                <a:latin typeface="Arial" panose="020B0604020202020204" pitchFamily="34" charset="0"/>
              </a:defRPr>
            </a:pPr>
            <a:endParaRPr lang="en-US"/>
          </a:p>
        </c:txPr>
        <c:crossAx val="-116279888"/>
        <c:crosses val="autoZero"/>
        <c:auto val="1"/>
        <c:lblAlgn val="ctr"/>
        <c:lblOffset val="100"/>
        <c:noMultiLvlLbl val="0"/>
      </c:catAx>
      <c:valAx>
        <c:axId val="-116279888"/>
        <c:scaling>
          <c:orientation val="minMax"/>
        </c:scaling>
        <c:delete val="1"/>
        <c:axPos val="l"/>
        <c:numFmt formatCode="0%" sourceLinked="1"/>
        <c:majorTickMark val="out"/>
        <c:minorTickMark val="none"/>
        <c:tickLblPos val="nextTo"/>
        <c:crossAx val="-1162828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637106299212597"/>
          <c:y val="7.2487312523035918E-2"/>
          <c:w val="0.43800393700787399"/>
          <c:h val="0.87626336050615983"/>
        </c:manualLayout>
      </c:layout>
      <c:barChart>
        <c:barDir val="bar"/>
        <c:grouping val="stacked"/>
        <c:varyColors val="0"/>
        <c:ser>
          <c:idx val="0"/>
          <c:order val="0"/>
          <c:tx>
            <c:strRef>
              <c:f>Sheet1!$D$1</c:f>
              <c:strCache>
                <c:ptCount val="1"/>
                <c:pt idx="0">
                  <c:v>Total Oppose</c:v>
                </c:pt>
              </c:strCache>
            </c:strRef>
          </c:tx>
          <c:spPr>
            <a:solidFill>
              <a:srgbClr val="C00000"/>
            </a:solidFill>
          </c:spPr>
          <c:invertIfNegative val="0"/>
          <c:dLbls>
            <c:dLbl>
              <c:idx val="0"/>
              <c:tx>
                <c:rich>
                  <a:bodyPr/>
                  <a:lstStyle/>
                  <a:p>
                    <a:r>
                      <a:rPr lang="en-US" dirty="0"/>
                      <a:t>17%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4B-45F4-8071-4F6368C2453C}"/>
                </c:ext>
              </c:extLst>
            </c:dLbl>
            <c:dLbl>
              <c:idx val="1"/>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4B-45F4-8071-4F6368C2453C}"/>
                </c:ext>
              </c:extLst>
            </c:dLbl>
            <c:dLbl>
              <c:idx val="2"/>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4B-45F4-8071-4F6368C2453C}"/>
                </c:ext>
              </c:extLst>
            </c:dLbl>
            <c:dLbl>
              <c:idx val="3"/>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4B-45F4-8071-4F6368C2453C}"/>
                </c:ext>
              </c:extLst>
            </c:dLbl>
            <c:dLbl>
              <c:idx val="4"/>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4B-45F4-8071-4F6368C2453C}"/>
                </c:ext>
              </c:extLst>
            </c:dLbl>
            <c:dLbl>
              <c:idx val="5"/>
              <c:tx>
                <c:rich>
                  <a:bodyPr/>
                  <a:lstStyle/>
                  <a:p>
                    <a:r>
                      <a:rPr lang="en-US" dirty="0"/>
                      <a:t>21%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4B-45F4-8071-4F6368C2453C}"/>
                </c:ext>
              </c:extLst>
            </c:dLbl>
            <c:dLbl>
              <c:idx val="6"/>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4B-45F4-8071-4F6368C2453C}"/>
                </c:ext>
              </c:extLst>
            </c:dLbl>
            <c:spPr>
              <a:noFill/>
              <a:ln>
                <a:noFill/>
              </a:ln>
              <a:effectLst/>
            </c:spPr>
            <c:txPr>
              <a:bodyPr wrap="square" lIns="38100" tIns="19050" rIns="38100" bIns="19050" anchor="ctr">
                <a:spAutoFit/>
              </a:bodyPr>
              <a:lstStyle/>
              <a:p>
                <a:pPr>
                  <a:defRPr sz="160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Cutting emissions by 90-95% compared with 1990 levels by the year 2050</c:v>
                </c:pt>
                <c:pt idx="1">
                  <c:v>To be completely carbon neutral by 2050, which requires cutting emissions</c:v>
                </c:pt>
              </c:strCache>
            </c:strRef>
          </c:cat>
          <c:val>
            <c:numRef>
              <c:f>Sheet1!$D$2:$D$3</c:f>
              <c:numCache>
                <c:formatCode>0%</c:formatCode>
                <c:ptCount val="2"/>
                <c:pt idx="0">
                  <c:v>-0.17</c:v>
                </c:pt>
                <c:pt idx="1">
                  <c:v>-0.17</c:v>
                </c:pt>
              </c:numCache>
            </c:numRef>
          </c:val>
          <c:extLst>
            <c:ext xmlns:c16="http://schemas.microsoft.com/office/drawing/2014/chart" uri="{C3380CC4-5D6E-409C-BE32-E72D297353CC}">
              <c16:uniqueId val="{00000000-A60B-4DA1-81AC-95B5F4D52DB8}"/>
            </c:ext>
          </c:extLst>
        </c:ser>
        <c:ser>
          <c:idx val="1"/>
          <c:order val="1"/>
          <c:tx>
            <c:strRef>
              <c:f>Sheet1!$C$1</c:f>
              <c:strCache>
                <c:ptCount val="1"/>
                <c:pt idx="0">
                  <c:v>Somewhat Support</c:v>
                </c:pt>
              </c:strCache>
            </c:strRef>
          </c:tx>
          <c:spPr>
            <a:solidFill>
              <a:srgbClr val="A6A6A6"/>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Cutting emissions by 90-95% compared with 1990 levels by the year 2050</c:v>
                </c:pt>
                <c:pt idx="1">
                  <c:v>To be completely carbon neutral by 2050, which requires cutting emissions</c:v>
                </c:pt>
              </c:strCache>
            </c:strRef>
          </c:cat>
          <c:val>
            <c:numRef>
              <c:f>Sheet1!$C$2:$C$3</c:f>
              <c:numCache>
                <c:formatCode>0%</c:formatCode>
                <c:ptCount val="2"/>
                <c:pt idx="0">
                  <c:v>0.41</c:v>
                </c:pt>
                <c:pt idx="1">
                  <c:v>0.39</c:v>
                </c:pt>
              </c:numCache>
            </c:numRef>
          </c:val>
          <c:extLst>
            <c:ext xmlns:c16="http://schemas.microsoft.com/office/drawing/2014/chart" uri="{C3380CC4-5D6E-409C-BE32-E72D297353CC}">
              <c16:uniqueId val="{00000007-00E7-48A8-9D57-158AA1A11827}"/>
            </c:ext>
          </c:extLst>
        </c:ser>
        <c:ser>
          <c:idx val="2"/>
          <c:order val="2"/>
          <c:tx>
            <c:strRef>
              <c:f>Sheet1!$B$1</c:f>
              <c:strCache>
                <c:ptCount val="1"/>
                <c:pt idx="0">
                  <c:v>Strongly Support</c:v>
                </c:pt>
              </c:strCache>
            </c:strRef>
          </c:tx>
          <c:spPr>
            <a:solidFill>
              <a:srgbClr val="597F99"/>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Cutting emissions by 90-95% compared with 1990 levels by the year 2050</c:v>
                </c:pt>
                <c:pt idx="1">
                  <c:v>To be completely carbon neutral by 2050, which requires cutting emissions</c:v>
                </c:pt>
              </c:strCache>
            </c:strRef>
          </c:cat>
          <c:val>
            <c:numRef>
              <c:f>Sheet1!$B$2:$B$3</c:f>
              <c:numCache>
                <c:formatCode>0%</c:formatCode>
                <c:ptCount val="2"/>
                <c:pt idx="0">
                  <c:v>0.42</c:v>
                </c:pt>
                <c:pt idx="1">
                  <c:v>0.45</c:v>
                </c:pt>
              </c:numCache>
            </c:numRef>
          </c:val>
          <c:extLst>
            <c:ext xmlns:c16="http://schemas.microsoft.com/office/drawing/2014/chart" uri="{C3380CC4-5D6E-409C-BE32-E72D297353CC}">
              <c16:uniqueId val="{00000006-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6260564304461944"/>
          <c:y val="2.5084085424073622E-2"/>
          <c:w val="0.67478871391076112"/>
          <c:h val="7.3869464876042984E-2"/>
        </c:manualLayout>
      </c:layout>
      <c:overlay val="0"/>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658256780402451"/>
          <c:y val="0.10249308908607374"/>
          <c:w val="0.7563778433945757"/>
          <c:h val="0.87626336050615983"/>
        </c:manualLayout>
      </c:layout>
      <c:barChart>
        <c:barDir val="bar"/>
        <c:grouping val="stacked"/>
        <c:varyColors val="0"/>
        <c:ser>
          <c:idx val="0"/>
          <c:order val="0"/>
          <c:tx>
            <c:strRef>
              <c:f>Sheet1!$D$1</c:f>
              <c:strCache>
                <c:ptCount val="1"/>
                <c:pt idx="0">
                  <c:v>Total Oppose</c:v>
                </c:pt>
              </c:strCache>
            </c:strRef>
          </c:tx>
          <c:spPr>
            <a:solidFill>
              <a:srgbClr val="C00000"/>
            </a:solidFill>
          </c:spPr>
          <c:invertIfNegative val="0"/>
          <c:dLbls>
            <c:dLbl>
              <c:idx val="0"/>
              <c:tx>
                <c:rich>
                  <a:bodyPr/>
                  <a:lstStyle/>
                  <a:p>
                    <a:r>
                      <a:rPr lang="en-US" dirty="0"/>
                      <a:t>18%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4B-43A3-96E1-A1D95B04CEC6}"/>
                </c:ext>
              </c:extLst>
            </c:dLbl>
            <c:dLbl>
              <c:idx val="1"/>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4B-43A3-96E1-A1D95B04CEC6}"/>
                </c:ext>
              </c:extLst>
            </c:dLbl>
            <c:dLbl>
              <c:idx val="2"/>
              <c:tx>
                <c:rich>
                  <a:bodyPr/>
                  <a:lstStyle/>
                  <a:p>
                    <a:r>
                      <a:rPr lang="en-US" dirty="0"/>
                      <a:t>18%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4B-43A3-96E1-A1D95B04CEC6}"/>
                </c:ext>
              </c:extLst>
            </c:dLbl>
            <c:dLbl>
              <c:idx val="3"/>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4B-43A3-96E1-A1D95B04CEC6}"/>
                </c:ext>
              </c:extLst>
            </c:dLbl>
            <c:dLbl>
              <c:idx val="4"/>
              <c:tx>
                <c:rich>
                  <a:bodyPr/>
                  <a:lstStyle/>
                  <a:p>
                    <a:r>
                      <a:rPr lang="en-US" dirty="0"/>
                      <a:t>28%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4B-43A3-96E1-A1D95B04CEC6}"/>
                </c:ext>
              </c:extLst>
            </c:dLbl>
            <c:dLbl>
              <c:idx val="5"/>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4B-43A3-96E1-A1D95B04CEC6}"/>
                </c:ext>
              </c:extLst>
            </c:dLbl>
            <c:spPr>
              <a:noFill/>
              <a:ln>
                <a:noFill/>
              </a:ln>
              <a:effectLst/>
            </c:spPr>
            <c:txPr>
              <a:bodyPr wrap="square" lIns="38100" tIns="19050" rIns="38100" bIns="19050" anchor="ctr">
                <a:spAutoFit/>
              </a:bodyPr>
              <a:lstStyle/>
              <a:p>
                <a:pPr>
                  <a:defRPr sz="160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Sheet1!$D$2:$D$7</c:f>
              <c:numCache>
                <c:formatCode>0%</c:formatCode>
                <c:ptCount val="6"/>
                <c:pt idx="0">
                  <c:v>-0.18</c:v>
                </c:pt>
                <c:pt idx="1">
                  <c:v>-0.14000000000000001</c:v>
                </c:pt>
                <c:pt idx="2">
                  <c:v>-0.18</c:v>
                </c:pt>
                <c:pt idx="3">
                  <c:v>-0.27</c:v>
                </c:pt>
                <c:pt idx="4">
                  <c:v>-0.28000000000000003</c:v>
                </c:pt>
                <c:pt idx="5">
                  <c:v>-0.12</c:v>
                </c:pt>
              </c:numCache>
            </c:numRef>
          </c:val>
          <c:extLst>
            <c:ext xmlns:c16="http://schemas.microsoft.com/office/drawing/2014/chart" uri="{C3380CC4-5D6E-409C-BE32-E72D297353CC}">
              <c16:uniqueId val="{00000000-A60B-4DA1-81AC-95B5F4D52DB8}"/>
            </c:ext>
          </c:extLst>
        </c:ser>
        <c:ser>
          <c:idx val="1"/>
          <c:order val="1"/>
          <c:tx>
            <c:strRef>
              <c:f>Sheet1!$C$1</c:f>
              <c:strCache>
                <c:ptCount val="1"/>
                <c:pt idx="0">
                  <c:v>Somewhat Support</c:v>
                </c:pt>
              </c:strCache>
            </c:strRef>
          </c:tx>
          <c:spPr>
            <a:solidFill>
              <a:srgbClr val="A6A6A6"/>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Sheet1!$C$2:$C$7</c:f>
              <c:numCache>
                <c:formatCode>0%</c:formatCode>
                <c:ptCount val="6"/>
                <c:pt idx="0">
                  <c:v>0.43</c:v>
                </c:pt>
                <c:pt idx="1">
                  <c:v>0.51</c:v>
                </c:pt>
                <c:pt idx="2">
                  <c:v>0.38</c:v>
                </c:pt>
                <c:pt idx="3">
                  <c:v>0.36</c:v>
                </c:pt>
                <c:pt idx="4">
                  <c:v>0.45</c:v>
                </c:pt>
                <c:pt idx="5">
                  <c:v>0.21</c:v>
                </c:pt>
              </c:numCache>
            </c:numRef>
          </c:val>
          <c:extLst>
            <c:ext xmlns:c16="http://schemas.microsoft.com/office/drawing/2014/chart" uri="{C3380CC4-5D6E-409C-BE32-E72D297353CC}">
              <c16:uniqueId val="{00000007-00E7-48A8-9D57-158AA1A11827}"/>
            </c:ext>
          </c:extLst>
        </c:ser>
        <c:ser>
          <c:idx val="2"/>
          <c:order val="2"/>
          <c:tx>
            <c:strRef>
              <c:f>Sheet1!$B$1</c:f>
              <c:strCache>
                <c:ptCount val="1"/>
                <c:pt idx="0">
                  <c:v>Strongly Support</c:v>
                </c:pt>
              </c:strCache>
            </c:strRef>
          </c:tx>
          <c:spPr>
            <a:solidFill>
              <a:srgbClr val="597F99"/>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Sheet1!$B$2:$B$7</c:f>
              <c:numCache>
                <c:formatCode>0%</c:formatCode>
                <c:ptCount val="6"/>
                <c:pt idx="0">
                  <c:v>0.39</c:v>
                </c:pt>
                <c:pt idx="1">
                  <c:v>0.35</c:v>
                </c:pt>
                <c:pt idx="2">
                  <c:v>0.44</c:v>
                </c:pt>
                <c:pt idx="3">
                  <c:v>0.37</c:v>
                </c:pt>
                <c:pt idx="4">
                  <c:v>0.27</c:v>
                </c:pt>
                <c:pt idx="5">
                  <c:v>0.68</c:v>
                </c:pt>
              </c:numCache>
            </c:numRef>
          </c:val>
          <c:extLst>
            <c:ext xmlns:c16="http://schemas.microsoft.com/office/drawing/2014/chart" uri="{C3380CC4-5D6E-409C-BE32-E72D297353CC}">
              <c16:uniqueId val="{00000006-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2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6260564304461944"/>
          <c:y val="2.5084085424073622E-2"/>
          <c:w val="0.67478871391076112"/>
          <c:h val="7.3869464876042984E-2"/>
        </c:manualLayout>
      </c:layout>
      <c:overlay val="0"/>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4038515290286E-2"/>
          <c:y val="5.2121160962996856E-2"/>
          <c:w val="0.97138940035728905"/>
          <c:h val="0.789507509890363"/>
        </c:manualLayout>
      </c:layout>
      <c:barChart>
        <c:barDir val="col"/>
        <c:grouping val="clustered"/>
        <c:varyColors val="0"/>
        <c:ser>
          <c:idx val="0"/>
          <c:order val="0"/>
          <c:tx>
            <c:strRef>
              <c:f>Sheet1!$B$1</c:f>
              <c:strCache>
                <c:ptCount val="1"/>
                <c:pt idx="0">
                  <c:v>Column2</c:v>
                </c:pt>
              </c:strCache>
            </c:strRef>
          </c:tx>
          <c:spPr>
            <a:solidFill>
              <a:srgbClr val="154A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Germany</c:v>
                </c:pt>
                <c:pt idx="1">
                  <c:v>France</c:v>
                </c:pt>
                <c:pt idx="2">
                  <c:v>Poland</c:v>
                </c:pt>
                <c:pt idx="3">
                  <c:v>Sweden</c:v>
                </c:pt>
                <c:pt idx="4">
                  <c:v>Netherlands</c:v>
                </c:pt>
                <c:pt idx="5">
                  <c:v>Italy</c:v>
                </c:pt>
              </c:strCache>
            </c:strRef>
          </c:cat>
          <c:val>
            <c:numRef>
              <c:f>Sheet1!$B$2:$B$7</c:f>
              <c:numCache>
                <c:formatCode>0%</c:formatCode>
                <c:ptCount val="6"/>
                <c:pt idx="0">
                  <c:v>0.66</c:v>
                </c:pt>
                <c:pt idx="1">
                  <c:v>0.47</c:v>
                </c:pt>
                <c:pt idx="2">
                  <c:v>0.68</c:v>
                </c:pt>
                <c:pt idx="3">
                  <c:v>0.37</c:v>
                </c:pt>
                <c:pt idx="4">
                  <c:v>0.37</c:v>
                </c:pt>
                <c:pt idx="5">
                  <c:v>0.62</c:v>
                </c:pt>
              </c:numCache>
            </c:numRef>
          </c:val>
          <c:extLst>
            <c:ext xmlns:c16="http://schemas.microsoft.com/office/drawing/2014/chart" uri="{C3380CC4-5D6E-409C-BE32-E72D297353CC}">
              <c16:uniqueId val="{00000000-80AB-4134-8C47-EF0406267A2B}"/>
            </c:ext>
          </c:extLst>
        </c:ser>
        <c:ser>
          <c:idx val="1"/>
          <c:order val="1"/>
          <c:tx>
            <c:strRef>
              <c:f>Sheet1!$C$1</c:f>
              <c:strCache>
                <c:ptCount val="1"/>
                <c:pt idx="0">
                  <c:v>Column3</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Germany</c:v>
                </c:pt>
                <c:pt idx="1">
                  <c:v>France</c:v>
                </c:pt>
                <c:pt idx="2">
                  <c:v>Poland</c:v>
                </c:pt>
                <c:pt idx="3">
                  <c:v>Sweden</c:v>
                </c:pt>
                <c:pt idx="4">
                  <c:v>Netherlands</c:v>
                </c:pt>
                <c:pt idx="5">
                  <c:v>Italy</c:v>
                </c:pt>
              </c:strCache>
            </c:strRef>
          </c:cat>
          <c:val>
            <c:numRef>
              <c:f>Sheet1!$C$2:$C$7</c:f>
              <c:numCache>
                <c:formatCode>0%</c:formatCode>
                <c:ptCount val="6"/>
                <c:pt idx="0">
                  <c:v>0.34</c:v>
                </c:pt>
                <c:pt idx="1">
                  <c:v>0.53</c:v>
                </c:pt>
                <c:pt idx="2">
                  <c:v>0.32</c:v>
                </c:pt>
                <c:pt idx="3">
                  <c:v>0.63</c:v>
                </c:pt>
                <c:pt idx="4">
                  <c:v>0.63</c:v>
                </c:pt>
                <c:pt idx="5">
                  <c:v>0.38</c:v>
                </c:pt>
              </c:numCache>
            </c:numRef>
          </c:val>
          <c:extLst>
            <c:ext xmlns:c16="http://schemas.microsoft.com/office/drawing/2014/chart" uri="{C3380CC4-5D6E-409C-BE32-E72D297353CC}">
              <c16:uniqueId val="{00000001-80AB-4134-8C47-EF0406267A2B}"/>
            </c:ext>
          </c:extLst>
        </c:ser>
        <c:dLbls>
          <c:showLegendKey val="0"/>
          <c:showVal val="0"/>
          <c:showCatName val="0"/>
          <c:showSerName val="0"/>
          <c:showPercent val="0"/>
          <c:showBubbleSize val="0"/>
        </c:dLbls>
        <c:gapWidth val="219"/>
        <c:overlap val="-27"/>
        <c:axId val="-116257712"/>
        <c:axId val="-116254960"/>
      </c:barChart>
      <c:catAx>
        <c:axId val="-1162577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54960"/>
        <c:crosses val="autoZero"/>
        <c:auto val="1"/>
        <c:lblAlgn val="ctr"/>
        <c:lblOffset val="100"/>
        <c:noMultiLvlLbl val="0"/>
      </c:catAx>
      <c:valAx>
        <c:axId val="-116254960"/>
        <c:scaling>
          <c:orientation val="minMax"/>
        </c:scaling>
        <c:delete val="1"/>
        <c:axPos val="l"/>
        <c:numFmt formatCode="0%" sourceLinked="1"/>
        <c:majorTickMark val="none"/>
        <c:minorTickMark val="none"/>
        <c:tickLblPos val="nextTo"/>
        <c:crossAx val="-11625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1134216177523262"/>
          <c:y val="0.10249308908607374"/>
          <c:w val="0.48865783822476738"/>
          <c:h val="0.87626336050615983"/>
        </c:manualLayout>
      </c:layout>
      <c:barChart>
        <c:barDir val="bar"/>
        <c:grouping val="stacked"/>
        <c:varyColors val="0"/>
        <c:ser>
          <c:idx val="0"/>
          <c:order val="0"/>
          <c:tx>
            <c:strRef>
              <c:f>Sheet1!$D$1</c:f>
              <c:strCache>
                <c:ptCount val="1"/>
                <c:pt idx="0">
                  <c:v>Total Oppose</c:v>
                </c:pt>
              </c:strCache>
            </c:strRef>
          </c:tx>
          <c:spPr>
            <a:solidFill>
              <a:srgbClr val="C00000"/>
            </a:solidFill>
          </c:spPr>
          <c:invertIfNegative val="0"/>
          <c:dLbls>
            <c:dLbl>
              <c:idx val="0"/>
              <c:layout>
                <c:manualLayout>
                  <c:x val="6.0606060606060641E-3"/>
                  <c:y val="-2.0003843258074791E-3"/>
                </c:manualLayout>
              </c:layout>
              <c:tx>
                <c:rich>
                  <a:bodyPr wrap="square" lIns="38100" tIns="19050" rIns="38100" bIns="19050" anchor="ctr">
                    <a:noAutofit/>
                  </a:bodyPr>
                  <a:lstStyle/>
                  <a:p>
                    <a:pPr>
                      <a:defRPr sz="1600" baseline="0">
                        <a:solidFill>
                          <a:schemeClr val="bg1"/>
                        </a:solidFill>
                      </a:defRPr>
                    </a:pPr>
                    <a:r>
                      <a:rPr lang="en-US" dirty="0"/>
                      <a:t>12%</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5.7613576712001915E-2"/>
                      <c:h val="0.10562029240263483"/>
                    </c:manualLayout>
                  </c15:layout>
                </c:ext>
                <c:ext xmlns:c16="http://schemas.microsoft.com/office/drawing/2014/chart" uri="{C3380CC4-5D6E-409C-BE32-E72D297353CC}">
                  <c16:uniqueId val="{00000000-00AA-433A-82DC-9189B5F79F15}"/>
                </c:ext>
              </c:extLst>
            </c:dLbl>
            <c:dLbl>
              <c:idx val="1"/>
              <c:layout>
                <c:manualLayout>
                  <c:x val="6.0606060606060606E-3"/>
                  <c:y val="-2.0003843258074778E-3"/>
                </c:manualLayout>
              </c:layout>
              <c:tx>
                <c:rich>
                  <a:bodyPr wrap="square" lIns="38100" tIns="19050" rIns="38100" bIns="19050" anchor="ctr">
                    <a:noAutofit/>
                  </a:bodyPr>
                  <a:lstStyle/>
                  <a:p>
                    <a:pPr>
                      <a:defRPr sz="1600" baseline="0">
                        <a:solidFill>
                          <a:schemeClr val="bg1"/>
                        </a:solidFill>
                      </a:defRPr>
                    </a:pPr>
                    <a:r>
                      <a:rPr lang="en-US" dirty="0"/>
                      <a:t>16%</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5.7613576712001915E-2"/>
                      <c:h val="0.10562029240263483"/>
                    </c:manualLayout>
                  </c15:layout>
                </c:ext>
                <c:ext xmlns:c16="http://schemas.microsoft.com/office/drawing/2014/chart" uri="{C3380CC4-5D6E-409C-BE32-E72D297353CC}">
                  <c16:uniqueId val="{00000001-00AA-433A-82DC-9189B5F79F15}"/>
                </c:ext>
              </c:extLst>
            </c:dLbl>
            <c:dLbl>
              <c:idx val="2"/>
              <c:layout>
                <c:manualLayout>
                  <c:x val="3.0303030303030303E-3"/>
                  <c:y val="-2.0003843258074778E-3"/>
                </c:manualLayout>
              </c:layout>
              <c:tx>
                <c:rich>
                  <a:bodyPr wrap="square" lIns="38100" tIns="19050" rIns="38100" bIns="19050" anchor="ctr">
                    <a:noAutofit/>
                  </a:bodyPr>
                  <a:lstStyle/>
                  <a:p>
                    <a:pPr>
                      <a:defRPr sz="1600" baseline="0">
                        <a:solidFill>
                          <a:schemeClr val="bg1"/>
                        </a:solidFill>
                      </a:defRPr>
                    </a:pPr>
                    <a:r>
                      <a:rPr lang="en-US" dirty="0"/>
                      <a:t>14%</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5.7613576712001915E-2"/>
                      <c:h val="0.10562029240263483"/>
                    </c:manualLayout>
                  </c15:layout>
                </c:ext>
                <c:ext xmlns:c16="http://schemas.microsoft.com/office/drawing/2014/chart" uri="{C3380CC4-5D6E-409C-BE32-E72D297353CC}">
                  <c16:uniqueId val="{00000002-00AA-433A-82DC-9189B5F79F15}"/>
                </c:ext>
              </c:extLst>
            </c:dLbl>
            <c:dLbl>
              <c:idx val="3"/>
              <c:tx>
                <c:rich>
                  <a:bodyPr/>
                  <a:lstStyle/>
                  <a:p>
                    <a:r>
                      <a:rPr lang="en-US" dirty="0"/>
                      <a:t>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AA-433A-82DC-9189B5F79F15}"/>
                </c:ext>
              </c:extLst>
            </c:dLbl>
            <c:dLbl>
              <c:idx val="4"/>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AA-433A-82DC-9189B5F79F15}"/>
                </c:ext>
              </c:extLst>
            </c:dLbl>
            <c:dLbl>
              <c:idx val="5"/>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AA-433A-82DC-9189B5F79F15}"/>
                </c:ext>
              </c:extLst>
            </c:dLbl>
            <c:dLbl>
              <c:idx val="6"/>
              <c:tx>
                <c:rich>
                  <a:bodyPr/>
                  <a:lstStyle/>
                  <a:p>
                    <a:r>
                      <a:rPr lang="en-US" dirty="0"/>
                      <a:t>39%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AA-433A-82DC-9189B5F79F15}"/>
                </c:ext>
              </c:extLst>
            </c:dLbl>
            <c:dLbl>
              <c:idx val="7"/>
              <c:tx>
                <c:rich>
                  <a:bodyPr/>
                  <a:lstStyle/>
                  <a:p>
                    <a:r>
                      <a:rPr lang="en-US" dirty="0"/>
                      <a:t>58%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AA-433A-82DC-9189B5F79F15}"/>
                </c:ext>
              </c:extLst>
            </c:dLbl>
            <c:dLbl>
              <c:idx val="8"/>
              <c:tx>
                <c:rich>
                  <a:bodyPr/>
                  <a:lstStyle/>
                  <a:p>
                    <a:r>
                      <a:rPr lang="en-US" dirty="0"/>
                      <a:t>62%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AA-433A-82DC-9189B5F79F15}"/>
                </c:ext>
              </c:extLst>
            </c:dLbl>
            <c:spPr>
              <a:noFill/>
              <a:ln>
                <a:noFill/>
              </a:ln>
              <a:effectLst/>
            </c:spPr>
            <c:txPr>
              <a:bodyPr wrap="square" lIns="38100" tIns="19050" rIns="38100" bIns="19050" anchor="ctr">
                <a:spAutoFit/>
              </a:bodyPr>
              <a:lstStyle/>
              <a:p>
                <a:pPr>
                  <a:defRPr sz="160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Use tax incentives to subsidize upgrades to buildings and houses to make them more energy efficient</c:v>
                </c:pt>
                <c:pt idx="1">
                  <c:v>Use tax incentives to increase the use of solar power</c:v>
                </c:pt>
                <c:pt idx="2">
                  <c:v>Switch gasoline powered buses to natural gas</c:v>
                </c:pt>
                <c:pt idx="3">
                  <c:v>Increase tax incentives for people who purchase electric vehicles</c:v>
                </c:pt>
                <c:pt idx="4">
                  <c:v>Use tax incentives to encourage the use of wind power</c:v>
                </c:pt>
                <c:pt idx="5">
                  <c:v>Ban the use of gasoline powered buses</c:v>
                </c:pt>
                <c:pt idx="6">
                  <c:v>Reduce restrictions on the use of wind turbines off coastal areas</c:v>
                </c:pt>
                <c:pt idx="7">
                  <c:v>Increase taxes on diesel gasoline</c:v>
                </c:pt>
                <c:pt idx="8">
                  <c:v>Build new nuclear power plants </c:v>
                </c:pt>
              </c:strCache>
            </c:strRef>
          </c:cat>
          <c:val>
            <c:numRef>
              <c:f>Sheet1!$D$2:$D$10</c:f>
              <c:numCache>
                <c:formatCode>0%</c:formatCode>
                <c:ptCount val="9"/>
                <c:pt idx="0">
                  <c:v>-0.12</c:v>
                </c:pt>
                <c:pt idx="1">
                  <c:v>-0.16</c:v>
                </c:pt>
                <c:pt idx="2">
                  <c:v>-0.14000000000000001</c:v>
                </c:pt>
                <c:pt idx="3">
                  <c:v>-0.22</c:v>
                </c:pt>
                <c:pt idx="4">
                  <c:v>-0.2</c:v>
                </c:pt>
                <c:pt idx="5">
                  <c:v>-0.26</c:v>
                </c:pt>
                <c:pt idx="6">
                  <c:v>-0.39</c:v>
                </c:pt>
                <c:pt idx="7">
                  <c:v>-0.57999999999999996</c:v>
                </c:pt>
                <c:pt idx="8">
                  <c:v>-0.62</c:v>
                </c:pt>
              </c:numCache>
            </c:numRef>
          </c:val>
          <c:extLst>
            <c:ext xmlns:c16="http://schemas.microsoft.com/office/drawing/2014/chart" uri="{C3380CC4-5D6E-409C-BE32-E72D297353CC}">
              <c16:uniqueId val="{00000000-A60B-4DA1-81AC-95B5F4D52DB8}"/>
            </c:ext>
          </c:extLst>
        </c:ser>
        <c:ser>
          <c:idx val="1"/>
          <c:order val="1"/>
          <c:tx>
            <c:strRef>
              <c:f>Sheet1!$C$1</c:f>
              <c:strCache>
                <c:ptCount val="1"/>
                <c:pt idx="0">
                  <c:v>Somewhat Support</c:v>
                </c:pt>
              </c:strCache>
            </c:strRef>
          </c:tx>
          <c:spPr>
            <a:solidFill>
              <a:srgbClr val="A6A6A6"/>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Use tax incentives to subsidize upgrades to buildings and houses to make them more energy efficient</c:v>
                </c:pt>
                <c:pt idx="1">
                  <c:v>Use tax incentives to increase the use of solar power</c:v>
                </c:pt>
                <c:pt idx="2">
                  <c:v>Switch gasoline powered buses to natural gas</c:v>
                </c:pt>
                <c:pt idx="3">
                  <c:v>Increase tax incentives for people who purchase electric vehicles</c:v>
                </c:pt>
                <c:pt idx="4">
                  <c:v>Use tax incentives to encourage the use of wind power</c:v>
                </c:pt>
                <c:pt idx="5">
                  <c:v>Ban the use of gasoline powered buses</c:v>
                </c:pt>
                <c:pt idx="6">
                  <c:v>Reduce restrictions on the use of wind turbines off coastal areas</c:v>
                </c:pt>
                <c:pt idx="7">
                  <c:v>Increase taxes on diesel gasoline</c:v>
                </c:pt>
                <c:pt idx="8">
                  <c:v>Build new nuclear power plants </c:v>
                </c:pt>
              </c:strCache>
            </c:strRef>
          </c:cat>
          <c:val>
            <c:numRef>
              <c:f>Sheet1!$C$2:$C$10</c:f>
              <c:numCache>
                <c:formatCode>0%</c:formatCode>
                <c:ptCount val="9"/>
                <c:pt idx="0">
                  <c:v>0.41</c:v>
                </c:pt>
                <c:pt idx="1">
                  <c:v>0.38</c:v>
                </c:pt>
                <c:pt idx="2">
                  <c:v>0.46</c:v>
                </c:pt>
                <c:pt idx="3">
                  <c:v>0.4</c:v>
                </c:pt>
                <c:pt idx="4">
                  <c:v>0.44</c:v>
                </c:pt>
                <c:pt idx="5">
                  <c:v>0.43</c:v>
                </c:pt>
                <c:pt idx="6">
                  <c:v>0.43</c:v>
                </c:pt>
                <c:pt idx="7">
                  <c:v>0.3</c:v>
                </c:pt>
                <c:pt idx="8">
                  <c:v>0.26</c:v>
                </c:pt>
              </c:numCache>
            </c:numRef>
          </c:val>
          <c:extLst>
            <c:ext xmlns:c16="http://schemas.microsoft.com/office/drawing/2014/chart" uri="{C3380CC4-5D6E-409C-BE32-E72D297353CC}">
              <c16:uniqueId val="{00000007-00E7-48A8-9D57-158AA1A11827}"/>
            </c:ext>
          </c:extLst>
        </c:ser>
        <c:ser>
          <c:idx val="2"/>
          <c:order val="2"/>
          <c:tx>
            <c:strRef>
              <c:f>Sheet1!$B$1</c:f>
              <c:strCache>
                <c:ptCount val="1"/>
                <c:pt idx="0">
                  <c:v>Strongly Support</c:v>
                </c:pt>
              </c:strCache>
            </c:strRef>
          </c:tx>
          <c:spPr>
            <a:solidFill>
              <a:srgbClr val="597F99"/>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Use tax incentives to subsidize upgrades to buildings and houses to make them more energy efficient</c:v>
                </c:pt>
                <c:pt idx="1">
                  <c:v>Use tax incentives to increase the use of solar power</c:v>
                </c:pt>
                <c:pt idx="2">
                  <c:v>Switch gasoline powered buses to natural gas</c:v>
                </c:pt>
                <c:pt idx="3">
                  <c:v>Increase tax incentives for people who purchase electric vehicles</c:v>
                </c:pt>
                <c:pt idx="4">
                  <c:v>Use tax incentives to encourage the use of wind power</c:v>
                </c:pt>
                <c:pt idx="5">
                  <c:v>Ban the use of gasoline powered buses</c:v>
                </c:pt>
                <c:pt idx="6">
                  <c:v>Reduce restrictions on the use of wind turbines off coastal areas</c:v>
                </c:pt>
                <c:pt idx="7">
                  <c:v>Increase taxes on diesel gasoline</c:v>
                </c:pt>
                <c:pt idx="8">
                  <c:v>Build new nuclear power plants </c:v>
                </c:pt>
              </c:strCache>
            </c:strRef>
          </c:cat>
          <c:val>
            <c:numRef>
              <c:f>Sheet1!$B$2:$B$10</c:f>
              <c:numCache>
                <c:formatCode>0%</c:formatCode>
                <c:ptCount val="9"/>
                <c:pt idx="0">
                  <c:v>0.47</c:v>
                </c:pt>
                <c:pt idx="1">
                  <c:v>0.46</c:v>
                </c:pt>
                <c:pt idx="2">
                  <c:v>0.4</c:v>
                </c:pt>
                <c:pt idx="3">
                  <c:v>0.38</c:v>
                </c:pt>
                <c:pt idx="4">
                  <c:v>0.36</c:v>
                </c:pt>
                <c:pt idx="5">
                  <c:v>0.31</c:v>
                </c:pt>
                <c:pt idx="6">
                  <c:v>0.18</c:v>
                </c:pt>
                <c:pt idx="7">
                  <c:v>0.12</c:v>
                </c:pt>
                <c:pt idx="8">
                  <c:v>0.12</c:v>
                </c:pt>
              </c:numCache>
            </c:numRef>
          </c:val>
          <c:extLst>
            <c:ext xmlns:c16="http://schemas.microsoft.com/office/drawing/2014/chart" uri="{C3380CC4-5D6E-409C-BE32-E72D297353CC}">
              <c16:uniqueId val="{00000006-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0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6260564304461944"/>
          <c:y val="2.5084085424073622E-2"/>
          <c:w val="0.67478871391076112"/>
          <c:h val="7.3869464876042984E-2"/>
        </c:manualLayout>
      </c:layout>
      <c:overlay val="0"/>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6437246480553561"/>
          <c:y val="0.10249308908607374"/>
          <c:w val="0.73562753519446433"/>
          <c:h val="0.87626336050615983"/>
        </c:manualLayout>
      </c:layout>
      <c:barChart>
        <c:barDir val="bar"/>
        <c:grouping val="stacked"/>
        <c:varyColors val="0"/>
        <c:ser>
          <c:idx val="0"/>
          <c:order val="0"/>
          <c:tx>
            <c:strRef>
              <c:f>Sheet1!$D$1</c:f>
              <c:strCache>
                <c:ptCount val="1"/>
                <c:pt idx="0">
                  <c:v>Total Oppose</c:v>
                </c:pt>
              </c:strCache>
            </c:strRef>
          </c:tx>
          <c:spPr>
            <a:solidFill>
              <a:srgbClr val="C00000"/>
            </a:solidFill>
          </c:spPr>
          <c:invertIfNegative val="0"/>
          <c:dLbls>
            <c:dLbl>
              <c:idx val="0"/>
              <c:tx>
                <c:rich>
                  <a:bodyPr/>
                  <a:lstStyle/>
                  <a:p>
                    <a:r>
                      <a:rPr lang="en-US" dirty="0"/>
                      <a:t>58%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AA-433A-82DC-9189B5F79F15}"/>
                </c:ext>
              </c:extLst>
            </c:dLbl>
            <c:dLbl>
              <c:idx val="1"/>
              <c:tx>
                <c:rich>
                  <a:bodyPr/>
                  <a:lstStyle/>
                  <a:p>
                    <a:r>
                      <a:rPr lang="en-US" dirty="0"/>
                      <a:t>65%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AA-433A-82DC-9189B5F79F15}"/>
                </c:ext>
              </c:extLst>
            </c:dLbl>
            <c:dLbl>
              <c:idx val="2"/>
              <c:tx>
                <c:rich>
                  <a:bodyPr/>
                  <a:lstStyle/>
                  <a:p>
                    <a:r>
                      <a:rPr lang="en-US" dirty="0"/>
                      <a:t>55%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AA-433A-82DC-9189B5F79F15}"/>
                </c:ext>
              </c:extLst>
            </c:dLbl>
            <c:dLbl>
              <c:idx val="3"/>
              <c:tx>
                <c:rich>
                  <a:bodyPr/>
                  <a:lstStyle/>
                  <a:p>
                    <a:r>
                      <a:rPr lang="en-US" dirty="0"/>
                      <a:t>54%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AA-433A-82DC-9189B5F79F15}"/>
                </c:ext>
              </c:extLst>
            </c:dLbl>
            <c:dLbl>
              <c:idx val="4"/>
              <c:tx>
                <c:rich>
                  <a:bodyPr/>
                  <a:lstStyle/>
                  <a:p>
                    <a:r>
                      <a:rPr lang="en-US" dirty="0"/>
                      <a:t>55%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AA-433A-82DC-9189B5F79F15}"/>
                </c:ext>
              </c:extLst>
            </c:dLbl>
            <c:dLbl>
              <c:idx val="5"/>
              <c:tx>
                <c:rich>
                  <a:bodyPr/>
                  <a:lstStyle/>
                  <a:p>
                    <a:r>
                      <a:rPr lang="en-US" dirty="0"/>
                      <a:t>59%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AA-433A-82DC-9189B5F79F15}"/>
                </c:ext>
              </c:extLst>
            </c:dLbl>
            <c:spPr>
              <a:noFill/>
              <a:ln>
                <a:noFill/>
              </a:ln>
              <a:effectLst/>
            </c:spPr>
            <c:txPr>
              <a:bodyPr wrap="square" lIns="38100" tIns="19050" rIns="38100" bIns="19050" anchor="ctr">
                <a:spAutoFit/>
              </a:bodyPr>
              <a:lstStyle/>
              <a:p>
                <a:pPr>
                  <a:defRPr sz="1600" b="0" i="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Social-Democratic</c:v>
                </c:pt>
                <c:pt idx="1">
                  <c:v>Nationalist</c:v>
                </c:pt>
                <c:pt idx="2">
                  <c:v>Conservative</c:v>
                </c:pt>
                <c:pt idx="3">
                  <c:v>Liberal</c:v>
                </c:pt>
                <c:pt idx="4">
                  <c:v>Far-Left</c:v>
                </c:pt>
                <c:pt idx="5">
                  <c:v>Green</c:v>
                </c:pt>
              </c:strCache>
            </c:strRef>
          </c:cat>
          <c:val>
            <c:numRef>
              <c:f>Sheet1!$D$2:$D$7</c:f>
              <c:numCache>
                <c:formatCode>0%</c:formatCode>
                <c:ptCount val="6"/>
                <c:pt idx="0">
                  <c:v>-0.57999999999999996</c:v>
                </c:pt>
                <c:pt idx="1">
                  <c:v>-0.65</c:v>
                </c:pt>
                <c:pt idx="2">
                  <c:v>-0.55000000000000004</c:v>
                </c:pt>
                <c:pt idx="3">
                  <c:v>-0.54</c:v>
                </c:pt>
                <c:pt idx="4">
                  <c:v>-0.55000000000000004</c:v>
                </c:pt>
                <c:pt idx="5">
                  <c:v>-0.59</c:v>
                </c:pt>
              </c:numCache>
            </c:numRef>
          </c:val>
          <c:extLst>
            <c:ext xmlns:c16="http://schemas.microsoft.com/office/drawing/2014/chart" uri="{C3380CC4-5D6E-409C-BE32-E72D297353CC}">
              <c16:uniqueId val="{00000000-A60B-4DA1-81AC-95B5F4D52DB8}"/>
            </c:ext>
          </c:extLst>
        </c:ser>
        <c:ser>
          <c:idx val="1"/>
          <c:order val="1"/>
          <c:tx>
            <c:strRef>
              <c:f>Sheet1!$C$1</c:f>
              <c:strCache>
                <c:ptCount val="1"/>
                <c:pt idx="0">
                  <c:v>Somewhat Support</c:v>
                </c:pt>
              </c:strCache>
            </c:strRef>
          </c:tx>
          <c:spPr>
            <a:solidFill>
              <a:srgbClr val="A6A6A6"/>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Social-Democratic</c:v>
                </c:pt>
                <c:pt idx="1">
                  <c:v>Nationalist</c:v>
                </c:pt>
                <c:pt idx="2">
                  <c:v>Conservative</c:v>
                </c:pt>
                <c:pt idx="3">
                  <c:v>Liberal</c:v>
                </c:pt>
                <c:pt idx="4">
                  <c:v>Far-Left</c:v>
                </c:pt>
                <c:pt idx="5">
                  <c:v>Green</c:v>
                </c:pt>
              </c:strCache>
            </c:strRef>
          </c:cat>
          <c:val>
            <c:numRef>
              <c:f>Sheet1!$C$2:$C$7</c:f>
              <c:numCache>
                <c:formatCode>0%</c:formatCode>
                <c:ptCount val="6"/>
                <c:pt idx="0">
                  <c:v>0.28999999999999998</c:v>
                </c:pt>
                <c:pt idx="1">
                  <c:v>0.25</c:v>
                </c:pt>
                <c:pt idx="2">
                  <c:v>0.35</c:v>
                </c:pt>
                <c:pt idx="3">
                  <c:v>0.36</c:v>
                </c:pt>
                <c:pt idx="4">
                  <c:v>0.25</c:v>
                </c:pt>
                <c:pt idx="5">
                  <c:v>0.28000000000000003</c:v>
                </c:pt>
              </c:numCache>
            </c:numRef>
          </c:val>
          <c:extLst>
            <c:ext xmlns:c16="http://schemas.microsoft.com/office/drawing/2014/chart" uri="{C3380CC4-5D6E-409C-BE32-E72D297353CC}">
              <c16:uniqueId val="{00000007-00E7-48A8-9D57-158AA1A11827}"/>
            </c:ext>
          </c:extLst>
        </c:ser>
        <c:ser>
          <c:idx val="2"/>
          <c:order val="2"/>
          <c:tx>
            <c:strRef>
              <c:f>Sheet1!$B$1</c:f>
              <c:strCache>
                <c:ptCount val="1"/>
                <c:pt idx="0">
                  <c:v>Strongly Support</c:v>
                </c:pt>
              </c:strCache>
            </c:strRef>
          </c:tx>
          <c:spPr>
            <a:solidFill>
              <a:srgbClr val="597F99"/>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Social-Democratic</c:v>
                </c:pt>
                <c:pt idx="1">
                  <c:v>Nationalist</c:v>
                </c:pt>
                <c:pt idx="2">
                  <c:v>Conservative</c:v>
                </c:pt>
                <c:pt idx="3">
                  <c:v>Liberal</c:v>
                </c:pt>
                <c:pt idx="4">
                  <c:v>Far-Left</c:v>
                </c:pt>
                <c:pt idx="5">
                  <c:v>Green</c:v>
                </c:pt>
              </c:strCache>
            </c:strRef>
          </c:cat>
          <c:val>
            <c:numRef>
              <c:f>Sheet1!$B$2:$B$7</c:f>
              <c:numCache>
                <c:formatCode>0%</c:formatCode>
                <c:ptCount val="6"/>
                <c:pt idx="0">
                  <c:v>0.13</c:v>
                </c:pt>
                <c:pt idx="1">
                  <c:v>0.09</c:v>
                </c:pt>
                <c:pt idx="2">
                  <c:v>0.1</c:v>
                </c:pt>
                <c:pt idx="3">
                  <c:v>0.1</c:v>
                </c:pt>
                <c:pt idx="4">
                  <c:v>0.19</c:v>
                </c:pt>
                <c:pt idx="5">
                  <c:v>0.13</c:v>
                </c:pt>
              </c:numCache>
            </c:numRef>
          </c:val>
          <c:extLst>
            <c:ext xmlns:c16="http://schemas.microsoft.com/office/drawing/2014/chart" uri="{C3380CC4-5D6E-409C-BE32-E72D297353CC}">
              <c16:uniqueId val="{00000006-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6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6260564304461944"/>
          <c:y val="2.5084085424073622E-2"/>
          <c:w val="0.67478871391076112"/>
          <c:h val="7.3869464876042984E-2"/>
        </c:manualLayout>
      </c:layout>
      <c:overlay val="0"/>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400" b="1" i="0" u="none" strike="noStrike" baseline="0" dirty="0">
                <a:effectLst/>
              </a:rPr>
              <a:t>Top Concerns: Very Concerned (9+10)</a:t>
            </a:r>
          </a:p>
        </c:rich>
      </c:tx>
      <c:layout>
        <c:manualLayout>
          <c:xMode val="edge"/>
          <c:yMode val="edge"/>
          <c:x val="0.30779903254450175"/>
          <c:y val="4.336266830449662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48431712791479686"/>
          <c:y val="0.14662729616444298"/>
          <c:w val="0.49988648459057883"/>
          <c:h val="0.82412245108045301"/>
        </c:manualLayout>
      </c:layout>
      <c:barChart>
        <c:barDir val="bar"/>
        <c:grouping val="clustered"/>
        <c:varyColors val="0"/>
        <c:ser>
          <c:idx val="0"/>
          <c:order val="0"/>
          <c:tx>
            <c:strRef>
              <c:f>Sheet1!$B$1</c:f>
              <c:strCache>
                <c:ptCount val="1"/>
                <c:pt idx="0">
                  <c:v>Column1</c:v>
                </c:pt>
              </c:strCache>
            </c:strRef>
          </c:tx>
          <c:spPr>
            <a:solidFill>
              <a:srgbClr val="3FA890"/>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97-4712-8299-14EE35B7FF98}"/>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The rich are getting richer all the time</c:v>
                </c:pt>
                <c:pt idx="1">
                  <c:v>The cost of living is rising faster than incomes</c:v>
                </c:pt>
                <c:pt idx="2">
                  <c:v>Taxes are too high</c:v>
                </c:pt>
                <c:pt idx="3">
                  <c:v>Climate change </c:v>
                </c:pt>
                <c:pt idx="4">
                  <c:v>Too many people are getting benefits without earning them</c:v>
                </c:pt>
                <c:pt idx="5">
                  <c:v>Your ability to save toward your retirement</c:v>
                </c:pt>
                <c:pt idx="6">
                  <c:v>Today’s children will be worse off than their parents</c:v>
                </c:pt>
                <c:pt idx="7">
                  <c:v>Immigrants coming into your country</c:v>
                </c:pt>
                <c:pt idx="8">
                  <c:v>Big companies are taking advantage of the average worker</c:v>
                </c:pt>
                <c:pt idx="9">
                  <c:v>The size of the deficit and debt</c:v>
                </c:pt>
                <c:pt idx="10">
                  <c:v>Preserving the culture of your country</c:v>
                </c:pt>
              </c:strCache>
            </c:strRef>
          </c:cat>
          <c:val>
            <c:numRef>
              <c:f>Sheet1!$B$2:$B$12</c:f>
              <c:numCache>
                <c:formatCode>0%</c:formatCode>
                <c:ptCount val="11"/>
                <c:pt idx="0">
                  <c:v>0.45</c:v>
                </c:pt>
                <c:pt idx="1">
                  <c:v>0.43</c:v>
                </c:pt>
                <c:pt idx="2">
                  <c:v>0.43</c:v>
                </c:pt>
                <c:pt idx="3">
                  <c:v>0.43</c:v>
                </c:pt>
                <c:pt idx="4">
                  <c:v>0.37</c:v>
                </c:pt>
                <c:pt idx="5">
                  <c:v>0.35</c:v>
                </c:pt>
                <c:pt idx="6">
                  <c:v>0.35</c:v>
                </c:pt>
                <c:pt idx="7">
                  <c:v>0.32</c:v>
                </c:pt>
                <c:pt idx="8">
                  <c:v>0.31</c:v>
                </c:pt>
                <c:pt idx="9">
                  <c:v>0.31</c:v>
                </c:pt>
                <c:pt idx="10">
                  <c:v>0.28000000000000003</c:v>
                </c:pt>
              </c:numCache>
            </c:numRef>
          </c:val>
          <c:extLst>
            <c:ext xmlns:c16="http://schemas.microsoft.com/office/drawing/2014/chart" uri="{C3380CC4-5D6E-409C-BE32-E72D297353CC}">
              <c16:uniqueId val="{00000000-E0B9-45B1-A34A-F0BA406C45C2}"/>
            </c:ext>
          </c:extLst>
        </c:ser>
        <c:dLbls>
          <c:dLblPos val="outEnd"/>
          <c:showLegendKey val="0"/>
          <c:showVal val="1"/>
          <c:showCatName val="0"/>
          <c:showSerName val="0"/>
          <c:showPercent val="0"/>
          <c:showBubbleSize val="0"/>
        </c:dLbls>
        <c:gapWidth val="10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658256780402451"/>
          <c:y val="0.10249308908607374"/>
          <c:w val="0.7563778433945757"/>
          <c:h val="0.87626336050615983"/>
        </c:manualLayout>
      </c:layout>
      <c:barChart>
        <c:barDir val="bar"/>
        <c:grouping val="stacked"/>
        <c:varyColors val="0"/>
        <c:ser>
          <c:idx val="0"/>
          <c:order val="0"/>
          <c:tx>
            <c:strRef>
              <c:f>Sheet1!$D$1</c:f>
              <c:strCache>
                <c:ptCount val="1"/>
                <c:pt idx="0">
                  <c:v>Total Not Satisfied</c:v>
                </c:pt>
              </c:strCache>
            </c:strRef>
          </c:tx>
          <c:spPr>
            <a:solidFill>
              <a:srgbClr val="C00000"/>
            </a:solidFill>
          </c:spPr>
          <c:invertIfNegative val="0"/>
          <c:dLbls>
            <c:dLbl>
              <c:idx val="0"/>
              <c:tx>
                <c:rich>
                  <a:bodyPr/>
                  <a:lstStyle/>
                  <a:p>
                    <a:r>
                      <a:rPr lang="en-US" dirty="0"/>
                      <a:t>42%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18-48E5-BADF-0655E995BAEE}"/>
                </c:ext>
              </c:extLst>
            </c:dLbl>
            <c:dLbl>
              <c:idx val="1"/>
              <c:tx>
                <c:rich>
                  <a:bodyPr/>
                  <a:lstStyle/>
                  <a:p>
                    <a:r>
                      <a:rPr lang="en-US" dirty="0"/>
                      <a:t>36%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18-48E5-BADF-0655E995BAEE}"/>
                </c:ext>
              </c:extLst>
            </c:dLbl>
            <c:dLbl>
              <c:idx val="2"/>
              <c:tx>
                <c:rich>
                  <a:bodyPr/>
                  <a:lstStyle/>
                  <a:p>
                    <a:r>
                      <a:rPr lang="en-US" dirty="0"/>
                      <a:t>80%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18-48E5-BADF-0655E995BAEE}"/>
                </c:ext>
              </c:extLst>
            </c:dLbl>
            <c:dLbl>
              <c:idx val="3"/>
              <c:tx>
                <c:rich>
                  <a:bodyPr/>
                  <a:lstStyle/>
                  <a:p>
                    <a:r>
                      <a:rPr lang="en-US" dirty="0"/>
                      <a:t>49%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18-48E5-BADF-0655E995BAEE}"/>
                </c:ext>
              </c:extLst>
            </c:dLbl>
            <c:dLbl>
              <c:idx val="4"/>
              <c:tx>
                <c:rich>
                  <a:bodyPr/>
                  <a:lstStyle/>
                  <a:p>
                    <a:r>
                      <a:rPr lang="en-US" dirty="0"/>
                      <a:t>37%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18-48E5-BADF-0655E995BAEE}"/>
                </c:ext>
              </c:extLst>
            </c:dLbl>
            <c:dLbl>
              <c:idx val="5"/>
              <c:tx>
                <c:rich>
                  <a:bodyPr/>
                  <a:lstStyle/>
                  <a:p>
                    <a:r>
                      <a:rPr lang="en-US" dirty="0"/>
                      <a:t>57%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18-48E5-BADF-0655E995BAEE}"/>
                </c:ext>
              </c:extLst>
            </c:dLbl>
            <c:spPr>
              <a:noFill/>
              <a:ln>
                <a:noFill/>
              </a:ln>
              <a:effectLst/>
            </c:spPr>
            <c:txPr>
              <a:bodyPr wrap="square" lIns="38100" tIns="19050" rIns="38100" bIns="19050" anchor="ctr">
                <a:spAutoFit/>
              </a:bodyPr>
              <a:lstStyle/>
              <a:p>
                <a:pPr>
                  <a:defRPr sz="160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Sheet1!$D$2:$D$7</c:f>
              <c:numCache>
                <c:formatCode>0%</c:formatCode>
                <c:ptCount val="6"/>
                <c:pt idx="0">
                  <c:v>-0.42</c:v>
                </c:pt>
                <c:pt idx="1">
                  <c:v>-0.36</c:v>
                </c:pt>
                <c:pt idx="2">
                  <c:v>-0.8</c:v>
                </c:pt>
                <c:pt idx="3">
                  <c:v>-0.49</c:v>
                </c:pt>
                <c:pt idx="4">
                  <c:v>-0.37</c:v>
                </c:pt>
                <c:pt idx="5">
                  <c:v>-0.56999999999999995</c:v>
                </c:pt>
              </c:numCache>
            </c:numRef>
          </c:val>
          <c:extLst>
            <c:ext xmlns:c16="http://schemas.microsoft.com/office/drawing/2014/chart" uri="{C3380CC4-5D6E-409C-BE32-E72D297353CC}">
              <c16:uniqueId val="{00000000-A60B-4DA1-81AC-95B5F4D52DB8}"/>
            </c:ext>
          </c:extLst>
        </c:ser>
        <c:ser>
          <c:idx val="1"/>
          <c:order val="1"/>
          <c:tx>
            <c:strRef>
              <c:f>Sheet1!$C$1</c:f>
              <c:strCache>
                <c:ptCount val="1"/>
                <c:pt idx="0">
                  <c:v>Somewhat Satisfied</c:v>
                </c:pt>
              </c:strCache>
            </c:strRef>
          </c:tx>
          <c:spPr>
            <a:solidFill>
              <a:srgbClr val="A6A6A6"/>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Sheet1!$C$2:$C$7</c:f>
              <c:numCache>
                <c:formatCode>0%</c:formatCode>
                <c:ptCount val="6"/>
                <c:pt idx="0">
                  <c:v>0.52</c:v>
                </c:pt>
                <c:pt idx="1">
                  <c:v>0.5</c:v>
                </c:pt>
                <c:pt idx="2">
                  <c:v>0.19</c:v>
                </c:pt>
                <c:pt idx="3">
                  <c:v>0.33</c:v>
                </c:pt>
                <c:pt idx="4">
                  <c:v>0.51</c:v>
                </c:pt>
                <c:pt idx="5">
                  <c:v>0.35</c:v>
                </c:pt>
              </c:numCache>
            </c:numRef>
          </c:val>
          <c:extLst>
            <c:ext xmlns:c16="http://schemas.microsoft.com/office/drawing/2014/chart" uri="{C3380CC4-5D6E-409C-BE32-E72D297353CC}">
              <c16:uniqueId val="{00000007-00E7-48A8-9D57-158AA1A11827}"/>
            </c:ext>
          </c:extLst>
        </c:ser>
        <c:ser>
          <c:idx val="2"/>
          <c:order val="2"/>
          <c:tx>
            <c:strRef>
              <c:f>Sheet1!$B$1</c:f>
              <c:strCache>
                <c:ptCount val="1"/>
                <c:pt idx="0">
                  <c:v>Very Satisfied</c:v>
                </c:pt>
              </c:strCache>
            </c:strRef>
          </c:tx>
          <c:spPr>
            <a:solidFill>
              <a:srgbClr val="597F99"/>
            </a:solidFill>
          </c:spPr>
          <c:invertIfNegative val="0"/>
          <c:dLbls>
            <c:dLbl>
              <c:idx val="2"/>
              <c:layout>
                <c:manualLayout>
                  <c:x val="1.6666666666666666E-2"/>
                  <c:y val="-7.2814358074065966E-3"/>
                </c:manualLayout>
              </c:layout>
              <c:tx>
                <c:rich>
                  <a:bodyPr/>
                  <a:lstStyle/>
                  <a:p>
                    <a:fld id="{0613D480-B2B3-4EDE-8CD5-0300885F8274}" type="VALUE">
                      <a:rPr lang="en-US">
                        <a:solidFill>
                          <a:schemeClr val="tx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F18-48E5-BADF-0655E995BAEE}"/>
                </c:ext>
              </c:extLst>
            </c:dLbl>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Germany</c:v>
                </c:pt>
                <c:pt idx="1">
                  <c:v>France</c:v>
                </c:pt>
                <c:pt idx="2">
                  <c:v>Poland</c:v>
                </c:pt>
                <c:pt idx="3">
                  <c:v>Sweden</c:v>
                </c:pt>
                <c:pt idx="4">
                  <c:v>Netherlands</c:v>
                </c:pt>
                <c:pt idx="5">
                  <c:v>Italy</c:v>
                </c:pt>
              </c:strCache>
            </c:strRef>
          </c:cat>
          <c:val>
            <c:numRef>
              <c:f>Sheet1!$B$2:$B$7</c:f>
              <c:numCache>
                <c:formatCode>0%</c:formatCode>
                <c:ptCount val="6"/>
                <c:pt idx="0">
                  <c:v>7.0000000000000007E-2</c:v>
                </c:pt>
                <c:pt idx="1">
                  <c:v>0.14000000000000001</c:v>
                </c:pt>
                <c:pt idx="2">
                  <c:v>0.01</c:v>
                </c:pt>
                <c:pt idx="3">
                  <c:v>0.18</c:v>
                </c:pt>
                <c:pt idx="4">
                  <c:v>0.12</c:v>
                </c:pt>
                <c:pt idx="5">
                  <c:v>0.08</c:v>
                </c:pt>
              </c:numCache>
            </c:numRef>
          </c:val>
          <c:extLst>
            <c:ext xmlns:c16="http://schemas.microsoft.com/office/drawing/2014/chart" uri="{C3380CC4-5D6E-409C-BE32-E72D297353CC}">
              <c16:uniqueId val="{00000006-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2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6260564304461944"/>
          <c:y val="2.5084085424073622E-2"/>
          <c:w val="0.67478871391076112"/>
          <c:h val="7.3869464876042984E-2"/>
        </c:manualLayout>
      </c:layout>
      <c:overlay val="0"/>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658256780402451"/>
          <c:y val="0.10249308908607374"/>
          <c:w val="0.7563778433945757"/>
          <c:h val="0.87626336050615983"/>
        </c:manualLayout>
      </c:layout>
      <c:barChart>
        <c:barDir val="bar"/>
        <c:grouping val="stacked"/>
        <c:varyColors val="0"/>
        <c:ser>
          <c:idx val="0"/>
          <c:order val="0"/>
          <c:tx>
            <c:strRef>
              <c:f>Sheet1!$D$1</c:f>
              <c:strCache>
                <c:ptCount val="1"/>
                <c:pt idx="0">
                  <c:v>Total Not Satisfied</c:v>
                </c:pt>
              </c:strCache>
            </c:strRef>
          </c:tx>
          <c:spPr>
            <a:solidFill>
              <a:srgbClr val="C00000"/>
            </a:solidFill>
          </c:spPr>
          <c:invertIfNegative val="0"/>
          <c:dLbls>
            <c:dLbl>
              <c:idx val="0"/>
              <c:tx>
                <c:rich>
                  <a:bodyPr/>
                  <a:lstStyle/>
                  <a:p>
                    <a:r>
                      <a:rPr lang="en-US" dirty="0"/>
                      <a:t>44%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7E-46AA-88BF-7A99BAB7915E}"/>
                </c:ext>
              </c:extLst>
            </c:dLbl>
            <c:dLbl>
              <c:idx val="1"/>
              <c:tx>
                <c:rich>
                  <a:bodyPr/>
                  <a:lstStyle/>
                  <a:p>
                    <a:r>
                      <a:rPr lang="en-US" dirty="0"/>
                      <a:t>52%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7E-46AA-88BF-7A99BAB7915E}"/>
                </c:ext>
              </c:extLst>
            </c:dLbl>
            <c:dLbl>
              <c:idx val="2"/>
              <c:tx>
                <c:rich>
                  <a:bodyPr/>
                  <a:lstStyle/>
                  <a:p>
                    <a:r>
                      <a:rPr lang="en-US" dirty="0"/>
                      <a:t>50%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7E-46AA-88BF-7A99BAB7915E}"/>
                </c:ext>
              </c:extLst>
            </c:dLbl>
            <c:dLbl>
              <c:idx val="3"/>
              <c:tx>
                <c:rich>
                  <a:bodyPr/>
                  <a:lstStyle/>
                  <a:p>
                    <a:r>
                      <a:rPr lang="en-US" dirty="0"/>
                      <a:t>55%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7E-46AA-88BF-7A99BAB7915E}"/>
                </c:ext>
              </c:extLst>
            </c:dLbl>
            <c:dLbl>
              <c:idx val="4"/>
              <c:tx>
                <c:rich>
                  <a:bodyPr/>
                  <a:lstStyle/>
                  <a:p>
                    <a:r>
                      <a:rPr lang="en-US" dirty="0"/>
                      <a:t>56%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7E-46AA-88BF-7A99BAB7915E}"/>
                </c:ext>
              </c:extLst>
            </c:dLbl>
            <c:dLbl>
              <c:idx val="5"/>
              <c:tx>
                <c:rich>
                  <a:bodyPr/>
                  <a:lstStyle/>
                  <a:p>
                    <a:r>
                      <a:rPr lang="en-US" dirty="0"/>
                      <a:t>41%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7E-46AA-88BF-7A99BAB7915E}"/>
                </c:ext>
              </c:extLst>
            </c:dLbl>
            <c:spPr>
              <a:noFill/>
              <a:ln>
                <a:noFill/>
              </a:ln>
              <a:effectLst/>
            </c:spPr>
            <c:txPr>
              <a:bodyPr wrap="square" lIns="38100" tIns="19050" rIns="38100" bIns="19050" anchor="ctr">
                <a:spAutoFit/>
              </a:bodyPr>
              <a:lstStyle/>
              <a:p>
                <a:pPr>
                  <a:defRPr sz="160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Social-Democratic</c:v>
                </c:pt>
                <c:pt idx="1">
                  <c:v>Nationalist</c:v>
                </c:pt>
                <c:pt idx="2">
                  <c:v>Conservative</c:v>
                </c:pt>
                <c:pt idx="3">
                  <c:v>Liberals</c:v>
                </c:pt>
                <c:pt idx="4">
                  <c:v>Far-Left</c:v>
                </c:pt>
                <c:pt idx="5">
                  <c:v>Green</c:v>
                </c:pt>
              </c:strCache>
            </c:strRef>
          </c:cat>
          <c:val>
            <c:numRef>
              <c:f>Sheet1!$D$2:$D$7</c:f>
              <c:numCache>
                <c:formatCode>0%</c:formatCode>
                <c:ptCount val="6"/>
                <c:pt idx="0">
                  <c:v>-0.44</c:v>
                </c:pt>
                <c:pt idx="1">
                  <c:v>-0.52</c:v>
                </c:pt>
                <c:pt idx="2">
                  <c:v>-0.5</c:v>
                </c:pt>
                <c:pt idx="3">
                  <c:v>-0.55000000000000004</c:v>
                </c:pt>
                <c:pt idx="4">
                  <c:v>-0.56000000000000005</c:v>
                </c:pt>
                <c:pt idx="5">
                  <c:v>-0.41</c:v>
                </c:pt>
              </c:numCache>
            </c:numRef>
          </c:val>
          <c:extLst>
            <c:ext xmlns:c16="http://schemas.microsoft.com/office/drawing/2014/chart" uri="{C3380CC4-5D6E-409C-BE32-E72D297353CC}">
              <c16:uniqueId val="{00000000-A60B-4DA1-81AC-95B5F4D52DB8}"/>
            </c:ext>
          </c:extLst>
        </c:ser>
        <c:ser>
          <c:idx val="1"/>
          <c:order val="1"/>
          <c:tx>
            <c:strRef>
              <c:f>Sheet1!$C$1</c:f>
              <c:strCache>
                <c:ptCount val="1"/>
                <c:pt idx="0">
                  <c:v>Somewhat Satisfied</c:v>
                </c:pt>
              </c:strCache>
            </c:strRef>
          </c:tx>
          <c:spPr>
            <a:solidFill>
              <a:srgbClr val="A6A6A6"/>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Social-Democratic</c:v>
                </c:pt>
                <c:pt idx="1">
                  <c:v>Nationalist</c:v>
                </c:pt>
                <c:pt idx="2">
                  <c:v>Conservative</c:v>
                </c:pt>
                <c:pt idx="3">
                  <c:v>Liberals</c:v>
                </c:pt>
                <c:pt idx="4">
                  <c:v>Far-Left</c:v>
                </c:pt>
                <c:pt idx="5">
                  <c:v>Green</c:v>
                </c:pt>
              </c:strCache>
            </c:strRef>
          </c:cat>
          <c:val>
            <c:numRef>
              <c:f>Sheet1!$C$2:$C$7</c:f>
              <c:numCache>
                <c:formatCode>0%</c:formatCode>
                <c:ptCount val="6"/>
                <c:pt idx="0">
                  <c:v>0.45</c:v>
                </c:pt>
                <c:pt idx="1">
                  <c:v>0.43</c:v>
                </c:pt>
                <c:pt idx="2">
                  <c:v>0.44</c:v>
                </c:pt>
                <c:pt idx="3">
                  <c:v>0.38</c:v>
                </c:pt>
                <c:pt idx="4">
                  <c:v>0.28999999999999998</c:v>
                </c:pt>
                <c:pt idx="5">
                  <c:v>0.47</c:v>
                </c:pt>
              </c:numCache>
            </c:numRef>
          </c:val>
          <c:extLst>
            <c:ext xmlns:c16="http://schemas.microsoft.com/office/drawing/2014/chart" uri="{C3380CC4-5D6E-409C-BE32-E72D297353CC}">
              <c16:uniqueId val="{00000007-00E7-48A8-9D57-158AA1A11827}"/>
            </c:ext>
          </c:extLst>
        </c:ser>
        <c:ser>
          <c:idx val="2"/>
          <c:order val="2"/>
          <c:tx>
            <c:strRef>
              <c:f>Sheet1!$B$1</c:f>
              <c:strCache>
                <c:ptCount val="1"/>
                <c:pt idx="0">
                  <c:v>Very Satisfied</c:v>
                </c:pt>
              </c:strCache>
            </c:strRef>
          </c:tx>
          <c:spPr>
            <a:solidFill>
              <a:srgbClr val="597F99"/>
            </a:solidFill>
          </c:spPr>
          <c:invertIfNegative val="0"/>
          <c:dLbls>
            <c:spPr>
              <a:noFill/>
              <a:ln>
                <a:noFill/>
              </a:ln>
              <a:effectLst/>
            </c:spPr>
            <c:txPr>
              <a:bodyPr wrap="square" lIns="38100" tIns="19050" rIns="38100" bIns="19050" anchor="ctr">
                <a:spAutoFit/>
              </a:bodyPr>
              <a:lstStyle/>
              <a:p>
                <a:pPr>
                  <a:defRPr sz="1600" baseline="0">
                    <a:solidFill>
                      <a:schemeClr val="bg1"/>
                    </a:solidFill>
                    <a:latin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Social-Democratic</c:v>
                </c:pt>
                <c:pt idx="1">
                  <c:v>Nationalist</c:v>
                </c:pt>
                <c:pt idx="2">
                  <c:v>Conservative</c:v>
                </c:pt>
                <c:pt idx="3">
                  <c:v>Liberals</c:v>
                </c:pt>
                <c:pt idx="4">
                  <c:v>Far-Left</c:v>
                </c:pt>
                <c:pt idx="5">
                  <c:v>Green</c:v>
                </c:pt>
              </c:strCache>
            </c:strRef>
          </c:cat>
          <c:val>
            <c:numRef>
              <c:f>Sheet1!$B$2:$B$7</c:f>
              <c:numCache>
                <c:formatCode>0%</c:formatCode>
                <c:ptCount val="6"/>
                <c:pt idx="0">
                  <c:v>0.1</c:v>
                </c:pt>
                <c:pt idx="1">
                  <c:v>0.04</c:v>
                </c:pt>
                <c:pt idx="2">
                  <c:v>0.06</c:v>
                </c:pt>
                <c:pt idx="3">
                  <c:v>7.0000000000000007E-2</c:v>
                </c:pt>
                <c:pt idx="4">
                  <c:v>0.15</c:v>
                </c:pt>
                <c:pt idx="5">
                  <c:v>0.12</c:v>
                </c:pt>
              </c:numCache>
            </c:numRef>
          </c:val>
          <c:extLst>
            <c:ext xmlns:c16="http://schemas.microsoft.com/office/drawing/2014/chart" uri="{C3380CC4-5D6E-409C-BE32-E72D297353CC}">
              <c16:uniqueId val="{00000006-00E7-48A8-9D57-158AA1A11827}"/>
            </c:ext>
          </c:extLst>
        </c:ser>
        <c:dLbls>
          <c:dLblPos val="ctr"/>
          <c:showLegendKey val="0"/>
          <c:showVal val="1"/>
          <c:showCatName val="0"/>
          <c:showSerName val="0"/>
          <c:showPercent val="0"/>
          <c:showBubbleSize val="0"/>
        </c:dLbls>
        <c:gapWidth val="60"/>
        <c:overlap val="100"/>
        <c:axId val="2116819024"/>
        <c:axId val="2116821824"/>
      </c:barChart>
      <c:catAx>
        <c:axId val="2116819024"/>
        <c:scaling>
          <c:orientation val="maxMin"/>
        </c:scaling>
        <c:delete val="0"/>
        <c:axPos val="l"/>
        <c:numFmt formatCode="General" sourceLinked="1"/>
        <c:majorTickMark val="out"/>
        <c:minorTickMark val="none"/>
        <c:tickLblPos val="low"/>
        <c:txPr>
          <a:bodyPr/>
          <a:lstStyle/>
          <a:p>
            <a:pPr>
              <a:defRPr sz="1200" baseline="0">
                <a:solidFill>
                  <a:schemeClr val="tx2"/>
                </a:solidFill>
                <a:latin typeface="Arial" panose="020B0604020202020204" pitchFamily="34" charset="0"/>
                <a:cs typeface="Arial" panose="020B0604020202020204" pitchFamily="34" charset="0"/>
              </a:defRPr>
            </a:pPr>
            <a:endParaRPr lang="en-US"/>
          </a:p>
        </c:txPr>
        <c:crossAx val="2116821824"/>
        <c:crosses val="autoZero"/>
        <c:auto val="1"/>
        <c:lblAlgn val="ctr"/>
        <c:lblOffset val="100"/>
        <c:noMultiLvlLbl val="0"/>
      </c:catAx>
      <c:valAx>
        <c:axId val="2116821824"/>
        <c:scaling>
          <c:orientation val="minMax"/>
        </c:scaling>
        <c:delete val="1"/>
        <c:axPos val="t"/>
        <c:numFmt formatCode="0%" sourceLinked="1"/>
        <c:majorTickMark val="out"/>
        <c:minorTickMark val="none"/>
        <c:tickLblPos val="nextTo"/>
        <c:crossAx val="2116819024"/>
        <c:crosses val="autoZero"/>
        <c:crossBetween val="between"/>
      </c:valAx>
    </c:plotArea>
    <c:legend>
      <c:legendPos val="t"/>
      <c:layout>
        <c:manualLayout>
          <c:xMode val="edge"/>
          <c:yMode val="edge"/>
          <c:x val="0.16260564304461944"/>
          <c:y val="2.5084085424073622E-2"/>
          <c:w val="0.67478871391076112"/>
          <c:h val="7.3869464876042984E-2"/>
        </c:manualLayout>
      </c:layout>
      <c:overlay val="0"/>
      <c:txPr>
        <a:bodyPr/>
        <a:lstStyle/>
        <a:p>
          <a:pPr>
            <a:defRPr sz="1400" baseline="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8587202461761E-2"/>
          <c:y val="0.18379231952047501"/>
          <c:w val="0.8975794341520037"/>
          <c:h val="0.79028916861838061"/>
        </c:manualLayout>
      </c:layout>
      <c:barChart>
        <c:barDir val="col"/>
        <c:grouping val="clustered"/>
        <c:varyColors val="0"/>
        <c:ser>
          <c:idx val="0"/>
          <c:order val="0"/>
          <c:tx>
            <c:strRef>
              <c:f>Sheet1!$B$1</c:f>
              <c:strCache>
                <c:ptCount val="1"/>
                <c:pt idx="0">
                  <c:v>Social-Democratic</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Sheet1!$B$2</c:f>
              <c:numCache>
                <c:formatCode>0%</c:formatCode>
                <c:ptCount val="1"/>
                <c:pt idx="0">
                  <c:v>0.34</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Nationalist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Sheet1!$C$2</c:f>
              <c:numCache>
                <c:formatCode>0%</c:formatCode>
                <c:ptCount val="1"/>
                <c:pt idx="0">
                  <c:v>0.06</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Conservative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Sheet1!$D$2</c:f>
              <c:numCache>
                <c:formatCode>0%</c:formatCode>
                <c:ptCount val="1"/>
                <c:pt idx="0">
                  <c:v>0.26</c:v>
                </c:pt>
              </c:numCache>
            </c:numRef>
          </c:val>
          <c:extLst>
            <c:ext xmlns:c16="http://schemas.microsoft.com/office/drawing/2014/chart" uri="{C3380CC4-5D6E-409C-BE32-E72D297353CC}">
              <c16:uniqueId val="{00000006-40D7-46CB-B88F-6198E4E41DD1}"/>
            </c:ext>
          </c:extLst>
        </c:ser>
        <c:ser>
          <c:idx val="3"/>
          <c:order val="3"/>
          <c:tx>
            <c:strRef>
              <c:f>Sheet1!$E$1</c:f>
              <c:strCache>
                <c:ptCount val="1"/>
                <c:pt idx="0">
                  <c:v>Liberal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Sheet1!$E$2</c:f>
              <c:numCache>
                <c:formatCode>0%</c:formatCode>
                <c:ptCount val="1"/>
                <c:pt idx="0">
                  <c:v>0.12</c:v>
                </c:pt>
              </c:numCache>
            </c:numRef>
          </c:val>
          <c:extLst>
            <c:ext xmlns:c16="http://schemas.microsoft.com/office/drawing/2014/chart" uri="{C3380CC4-5D6E-409C-BE32-E72D297353CC}">
              <c16:uniqueId val="{00000007-40D7-46CB-B88F-6198E4E41DD1}"/>
            </c:ext>
          </c:extLst>
        </c:ser>
        <c:ser>
          <c:idx val="4"/>
          <c:order val="4"/>
          <c:tx>
            <c:strRef>
              <c:f>Sheet1!$F$1</c:f>
              <c:strCache>
                <c:ptCount val="1"/>
                <c:pt idx="0">
                  <c:v>Far-Left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Sheet1!$F$2</c:f>
              <c:numCache>
                <c:formatCode>0%</c:formatCode>
                <c:ptCount val="1"/>
                <c:pt idx="0">
                  <c:v>0.08</c:v>
                </c:pt>
              </c:numCache>
            </c:numRef>
          </c:val>
          <c:extLst>
            <c:ext xmlns:c16="http://schemas.microsoft.com/office/drawing/2014/chart" uri="{C3380CC4-5D6E-409C-BE32-E72D297353CC}">
              <c16:uniqueId val="{00000004-16C5-4979-B76A-61472D3C3E9B}"/>
            </c:ext>
          </c:extLst>
        </c:ser>
        <c:ser>
          <c:idx val="5"/>
          <c:order val="5"/>
          <c:tx>
            <c:strRef>
              <c:f>Sheet1!$G$1</c:f>
              <c:strCache>
                <c:ptCount val="1"/>
                <c:pt idx="0">
                  <c:v>Green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Sheet1!$G$2</c:f>
              <c:numCache>
                <c:formatCode>0%</c:formatCode>
                <c:ptCount val="1"/>
                <c:pt idx="0">
                  <c:v>0.14000000000000001</c:v>
                </c:pt>
              </c:numCache>
            </c:numRef>
          </c:val>
          <c:extLst>
            <c:ext xmlns:c16="http://schemas.microsoft.com/office/drawing/2014/chart" uri="{C3380CC4-5D6E-409C-BE32-E72D297353CC}">
              <c16:uniqueId val="{00000005-16C5-4979-B76A-61472D3C3E9B}"/>
            </c:ext>
          </c:extLst>
        </c:ser>
        <c:dLbls>
          <c:dLblPos val="outEnd"/>
          <c:showLegendKey val="0"/>
          <c:showVal val="1"/>
          <c:showCatName val="0"/>
          <c:showSerName val="0"/>
          <c:showPercent val="0"/>
          <c:showBubbleSize val="0"/>
        </c:dLbls>
        <c:gapWidth val="62"/>
        <c:axId val="-116231856"/>
        <c:axId val="-116229296"/>
      </c:barChart>
      <c:catAx>
        <c:axId val="-116231856"/>
        <c:scaling>
          <c:orientation val="minMax"/>
        </c:scaling>
        <c:delete val="1"/>
        <c:axPos val="b"/>
        <c:numFmt formatCode="General" sourceLinked="0"/>
        <c:majorTickMark val="none"/>
        <c:minorTickMark val="none"/>
        <c:tickLblPos val="nextTo"/>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62153913506680114"/>
          <c:y val="3.5298465011199029E-2"/>
          <c:w val="0.37396218609533954"/>
          <c:h val="0.453083794377898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31712791479686"/>
          <c:y val="0.14662729616444298"/>
          <c:w val="0.49988648459057883"/>
          <c:h val="0.82412245108045301"/>
        </c:manualLayout>
      </c:layout>
      <c:barChart>
        <c:barDir val="bar"/>
        <c:grouping val="clustered"/>
        <c:varyColors val="0"/>
        <c:ser>
          <c:idx val="0"/>
          <c:order val="0"/>
          <c:tx>
            <c:strRef>
              <c:f>Sheet1!$B$1</c:f>
              <c:strCache>
                <c:ptCount val="1"/>
                <c:pt idx="0">
                  <c:v>Column1</c:v>
                </c:pt>
              </c:strCache>
            </c:strRef>
          </c:tx>
          <c:spPr>
            <a:solidFill>
              <a:srgbClr val="3FA890"/>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7B-4404-858D-914DDA99FF9F}"/>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Christian Democratic Union (CDU)</c:v>
                </c:pt>
                <c:pt idx="1">
                  <c:v>Social Democrats (SPD)</c:v>
                </c:pt>
                <c:pt idx="2">
                  <c:v>Christian Social Union (CSU)</c:v>
                </c:pt>
                <c:pt idx="3">
                  <c:v>The Left (Die Linke)</c:v>
                </c:pt>
                <c:pt idx="4">
                  <c:v>Alliance 90/The Greens (Bündnis 90/Die Grünen)</c:v>
                </c:pt>
                <c:pt idx="5">
                  <c:v>Alternative for Germany (AfD)</c:v>
                </c:pt>
                <c:pt idx="6">
                  <c:v>Free Democrats (FDP)</c:v>
                </c:pt>
                <c:pt idx="7">
                  <c:v>Another party</c:v>
                </c:pt>
                <c:pt idx="8">
                  <c:v>Animal welfare</c:v>
                </c:pt>
                <c:pt idx="9">
                  <c:v>Free voters</c:v>
                </c:pt>
              </c:strCache>
            </c:strRef>
          </c:cat>
          <c:val>
            <c:numRef>
              <c:f>Sheet1!$B$2:$B$11</c:f>
              <c:numCache>
                <c:formatCode>0%</c:formatCode>
                <c:ptCount val="10"/>
                <c:pt idx="0">
                  <c:v>0.33</c:v>
                </c:pt>
                <c:pt idx="1">
                  <c:v>0.26</c:v>
                </c:pt>
                <c:pt idx="2">
                  <c:v>0.09</c:v>
                </c:pt>
                <c:pt idx="3">
                  <c:v>0.09</c:v>
                </c:pt>
                <c:pt idx="4">
                  <c:v>0.08</c:v>
                </c:pt>
                <c:pt idx="5">
                  <c:v>0.06</c:v>
                </c:pt>
                <c:pt idx="6">
                  <c:v>0.05</c:v>
                </c:pt>
                <c:pt idx="7">
                  <c:v>0.02</c:v>
                </c:pt>
                <c:pt idx="8">
                  <c:v>0.01</c:v>
                </c:pt>
                <c:pt idx="9">
                  <c:v>0.01</c:v>
                </c:pt>
              </c:numCache>
            </c:numRef>
          </c:val>
          <c:extLst>
            <c:ext xmlns:c16="http://schemas.microsoft.com/office/drawing/2014/chart" uri="{C3380CC4-5D6E-409C-BE32-E72D297353CC}">
              <c16:uniqueId val="{00000001-597B-4404-858D-914DDA99FF9F}"/>
            </c:ext>
          </c:extLst>
        </c:ser>
        <c:dLbls>
          <c:dLblPos val="outEnd"/>
          <c:showLegendKey val="0"/>
          <c:showVal val="1"/>
          <c:showCatName val="0"/>
          <c:showSerName val="0"/>
          <c:showPercent val="0"/>
          <c:showBubbleSize val="0"/>
        </c:dLbls>
        <c:gapWidth val="10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8587202461761E-2"/>
          <c:y val="0.18379231952047501"/>
          <c:w val="0.8975794341520037"/>
          <c:h val="0.79028916861838061"/>
        </c:manualLayout>
      </c:layout>
      <c:barChart>
        <c:barDir val="col"/>
        <c:grouping val="clustered"/>
        <c:varyColors val="0"/>
        <c:ser>
          <c:idx val="0"/>
          <c:order val="0"/>
          <c:tx>
            <c:strRef>
              <c:f>Sheet1!$B$1</c:f>
              <c:strCache>
                <c:ptCount val="1"/>
                <c:pt idx="0">
                  <c:v>Social-Democratic</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Sheet1!$B$2</c:f>
              <c:numCache>
                <c:formatCode>0%</c:formatCode>
                <c:ptCount val="1"/>
                <c:pt idx="0">
                  <c:v>0.25</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Nationalist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Sheet1!$C$2</c:f>
              <c:numCache>
                <c:formatCode>0%</c:formatCode>
                <c:ptCount val="1"/>
                <c:pt idx="0">
                  <c:v>0.2</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Conservative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Sheet1!$D$2</c:f>
              <c:numCache>
                <c:formatCode>0%</c:formatCode>
                <c:ptCount val="1"/>
                <c:pt idx="0">
                  <c:v>0.12</c:v>
                </c:pt>
              </c:numCache>
            </c:numRef>
          </c:val>
          <c:extLst>
            <c:ext xmlns:c16="http://schemas.microsoft.com/office/drawing/2014/chart" uri="{C3380CC4-5D6E-409C-BE32-E72D297353CC}">
              <c16:uniqueId val="{00000006-40D7-46CB-B88F-6198E4E41DD1}"/>
            </c:ext>
          </c:extLst>
        </c:ser>
        <c:ser>
          <c:idx val="3"/>
          <c:order val="3"/>
          <c:tx>
            <c:strRef>
              <c:f>Sheet1!$E$1</c:f>
              <c:strCache>
                <c:ptCount val="1"/>
                <c:pt idx="0">
                  <c:v>Liberal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Sheet1!$E$2</c:f>
              <c:numCache>
                <c:formatCode>0%</c:formatCode>
                <c:ptCount val="1"/>
                <c:pt idx="0">
                  <c:v>0.15</c:v>
                </c:pt>
              </c:numCache>
            </c:numRef>
          </c:val>
          <c:extLst>
            <c:ext xmlns:c16="http://schemas.microsoft.com/office/drawing/2014/chart" uri="{C3380CC4-5D6E-409C-BE32-E72D297353CC}">
              <c16:uniqueId val="{00000007-40D7-46CB-B88F-6198E4E41DD1}"/>
            </c:ext>
          </c:extLst>
        </c:ser>
        <c:ser>
          <c:idx val="4"/>
          <c:order val="4"/>
          <c:tx>
            <c:strRef>
              <c:f>Sheet1!$F$1</c:f>
              <c:strCache>
                <c:ptCount val="1"/>
                <c:pt idx="0">
                  <c:v>Far-Left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Sheet1!$F$2</c:f>
              <c:numCache>
                <c:formatCode>0%</c:formatCode>
                <c:ptCount val="1"/>
                <c:pt idx="0">
                  <c:v>0.12</c:v>
                </c:pt>
              </c:numCache>
            </c:numRef>
          </c:val>
          <c:extLst>
            <c:ext xmlns:c16="http://schemas.microsoft.com/office/drawing/2014/chart" uri="{C3380CC4-5D6E-409C-BE32-E72D297353CC}">
              <c16:uniqueId val="{00000004-16C5-4979-B76A-61472D3C3E9B}"/>
            </c:ext>
          </c:extLst>
        </c:ser>
        <c:ser>
          <c:idx val="5"/>
          <c:order val="5"/>
          <c:tx>
            <c:strRef>
              <c:f>Sheet1!$G$1</c:f>
              <c:strCache>
                <c:ptCount val="1"/>
                <c:pt idx="0">
                  <c:v>Green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Sheet1!$G$2</c:f>
              <c:numCache>
                <c:formatCode>0%</c:formatCode>
                <c:ptCount val="1"/>
                <c:pt idx="0">
                  <c:v>0.16</c:v>
                </c:pt>
              </c:numCache>
            </c:numRef>
          </c:val>
          <c:extLst>
            <c:ext xmlns:c16="http://schemas.microsoft.com/office/drawing/2014/chart" uri="{C3380CC4-5D6E-409C-BE32-E72D297353CC}">
              <c16:uniqueId val="{00000005-16C5-4979-B76A-61472D3C3E9B}"/>
            </c:ext>
          </c:extLst>
        </c:ser>
        <c:dLbls>
          <c:dLblPos val="outEnd"/>
          <c:showLegendKey val="0"/>
          <c:showVal val="1"/>
          <c:showCatName val="0"/>
          <c:showSerName val="0"/>
          <c:showPercent val="0"/>
          <c:showBubbleSize val="0"/>
        </c:dLbls>
        <c:gapWidth val="62"/>
        <c:axId val="-116231856"/>
        <c:axId val="-116229296"/>
      </c:barChart>
      <c:catAx>
        <c:axId val="-116231856"/>
        <c:scaling>
          <c:orientation val="minMax"/>
        </c:scaling>
        <c:delete val="1"/>
        <c:axPos val="b"/>
        <c:numFmt formatCode="General" sourceLinked="0"/>
        <c:majorTickMark val="none"/>
        <c:minorTickMark val="none"/>
        <c:tickLblPos val="nextTo"/>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62153913506680114"/>
          <c:y val="3.5298465011199029E-2"/>
          <c:w val="0.37396218609533954"/>
          <c:h val="0.453083794377898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34913578725842"/>
          <c:y val="0.14662729616444298"/>
          <c:w val="0.43085460081515653"/>
          <c:h val="0.82412245108045301"/>
        </c:manualLayout>
      </c:layout>
      <c:barChart>
        <c:barDir val="bar"/>
        <c:grouping val="clustered"/>
        <c:varyColors val="0"/>
        <c:ser>
          <c:idx val="0"/>
          <c:order val="0"/>
          <c:tx>
            <c:strRef>
              <c:f>Sheet1!$B$1</c:f>
              <c:strCache>
                <c:ptCount val="1"/>
                <c:pt idx="0">
                  <c:v>Column1</c:v>
                </c:pt>
              </c:strCache>
            </c:strRef>
          </c:tx>
          <c:spPr>
            <a:solidFill>
              <a:srgbClr val="3FA890"/>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7B-4404-858D-914DDA99FF9F}"/>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La République En Marche! (REM)</c:v>
                </c:pt>
                <c:pt idx="1">
                  <c:v>National Rally or National Front (RN)</c:v>
                </c:pt>
                <c:pt idx="2">
                  <c:v>The Republicans (LR)</c:v>
                </c:pt>
                <c:pt idx="3">
                  <c:v>La France Insoumise (FI)</c:v>
                </c:pt>
                <c:pt idx="4">
                  <c:v>Socialist Party (PS)</c:v>
                </c:pt>
                <c:pt idx="5">
                  <c:v>Europe Ecology - The Greens (EELV)</c:v>
                </c:pt>
                <c:pt idx="6">
                  <c:v>French Communist Party (PCF)</c:v>
                </c:pt>
                <c:pt idx="7">
                  <c:v>Another party</c:v>
                </c:pt>
                <c:pt idx="8">
                  <c:v>Radical Movement (MR)</c:v>
                </c:pt>
                <c:pt idx="9">
                  <c:v>The Centrists (LC)</c:v>
                </c:pt>
                <c:pt idx="10">
                  <c:v>Workers Struggle</c:v>
                </c:pt>
                <c:pt idx="11">
                  <c:v>Standing France</c:v>
                </c:pt>
              </c:strCache>
            </c:strRef>
          </c:cat>
          <c:val>
            <c:numRef>
              <c:f>Sheet1!$B$2:$B$13</c:f>
              <c:numCache>
                <c:formatCode>0%</c:formatCode>
                <c:ptCount val="12"/>
                <c:pt idx="0">
                  <c:v>0.24</c:v>
                </c:pt>
                <c:pt idx="1">
                  <c:v>0.21</c:v>
                </c:pt>
                <c:pt idx="2">
                  <c:v>0.18</c:v>
                </c:pt>
                <c:pt idx="3">
                  <c:v>0.16</c:v>
                </c:pt>
                <c:pt idx="4">
                  <c:v>0.06</c:v>
                </c:pt>
                <c:pt idx="5">
                  <c:v>0.05</c:v>
                </c:pt>
                <c:pt idx="6">
                  <c:v>0.04</c:v>
                </c:pt>
                <c:pt idx="7">
                  <c:v>0.02</c:v>
                </c:pt>
                <c:pt idx="8">
                  <c:v>0.01</c:v>
                </c:pt>
                <c:pt idx="9">
                  <c:v>0.01</c:v>
                </c:pt>
                <c:pt idx="10">
                  <c:v>0.01</c:v>
                </c:pt>
                <c:pt idx="11">
                  <c:v>0.01</c:v>
                </c:pt>
              </c:numCache>
            </c:numRef>
          </c:val>
          <c:extLst>
            <c:ext xmlns:c16="http://schemas.microsoft.com/office/drawing/2014/chart" uri="{C3380CC4-5D6E-409C-BE32-E72D297353CC}">
              <c16:uniqueId val="{00000001-597B-4404-858D-914DDA99FF9F}"/>
            </c:ext>
          </c:extLst>
        </c:ser>
        <c:dLbls>
          <c:dLblPos val="outEnd"/>
          <c:showLegendKey val="0"/>
          <c:showVal val="1"/>
          <c:showCatName val="0"/>
          <c:showSerName val="0"/>
          <c:showPercent val="0"/>
          <c:showBubbleSize val="0"/>
        </c:dLbls>
        <c:gapWidth val="10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8587202461761E-2"/>
          <c:y val="0.18379231952047501"/>
          <c:w val="0.8975794341520037"/>
          <c:h val="0.79028916861838061"/>
        </c:manualLayout>
      </c:layout>
      <c:barChart>
        <c:barDir val="col"/>
        <c:grouping val="clustered"/>
        <c:varyColors val="0"/>
        <c:ser>
          <c:idx val="0"/>
          <c:order val="0"/>
          <c:tx>
            <c:strRef>
              <c:f>Sheet1!$B$1</c:f>
              <c:strCache>
                <c:ptCount val="1"/>
                <c:pt idx="0">
                  <c:v>Social-Democratic</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Sheet1!$B$2</c:f>
              <c:numCache>
                <c:formatCode>0%</c:formatCode>
                <c:ptCount val="1"/>
                <c:pt idx="0">
                  <c:v>0.23</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Nationalist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Sheet1!$C$2</c:f>
              <c:numCache>
                <c:formatCode>0%</c:formatCode>
                <c:ptCount val="1"/>
                <c:pt idx="0">
                  <c:v>0.05</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Conservative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Sheet1!$D$2</c:f>
              <c:numCache>
                <c:formatCode>0%</c:formatCode>
                <c:ptCount val="1"/>
                <c:pt idx="0">
                  <c:v>0.24</c:v>
                </c:pt>
              </c:numCache>
            </c:numRef>
          </c:val>
          <c:extLst>
            <c:ext xmlns:c16="http://schemas.microsoft.com/office/drawing/2014/chart" uri="{C3380CC4-5D6E-409C-BE32-E72D297353CC}">
              <c16:uniqueId val="{00000006-40D7-46CB-B88F-6198E4E41DD1}"/>
            </c:ext>
          </c:extLst>
        </c:ser>
        <c:ser>
          <c:idx val="3"/>
          <c:order val="3"/>
          <c:tx>
            <c:strRef>
              <c:f>Sheet1!$E$1</c:f>
              <c:strCache>
                <c:ptCount val="1"/>
                <c:pt idx="0">
                  <c:v>Liberal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Sheet1!$E$2</c:f>
              <c:numCache>
                <c:formatCode>0%</c:formatCode>
                <c:ptCount val="1"/>
                <c:pt idx="0">
                  <c:v>0.33</c:v>
                </c:pt>
              </c:numCache>
            </c:numRef>
          </c:val>
          <c:extLst>
            <c:ext xmlns:c16="http://schemas.microsoft.com/office/drawing/2014/chart" uri="{C3380CC4-5D6E-409C-BE32-E72D297353CC}">
              <c16:uniqueId val="{00000007-40D7-46CB-B88F-6198E4E41DD1}"/>
            </c:ext>
          </c:extLst>
        </c:ser>
        <c:ser>
          <c:idx val="4"/>
          <c:order val="4"/>
          <c:tx>
            <c:strRef>
              <c:f>Sheet1!$F$1</c:f>
              <c:strCache>
                <c:ptCount val="1"/>
                <c:pt idx="0">
                  <c:v>Far-Left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Sheet1!$F$2</c:f>
              <c:numCache>
                <c:formatCode>0%</c:formatCode>
                <c:ptCount val="1"/>
                <c:pt idx="0">
                  <c:v>0.11</c:v>
                </c:pt>
              </c:numCache>
            </c:numRef>
          </c:val>
          <c:extLst>
            <c:ext xmlns:c16="http://schemas.microsoft.com/office/drawing/2014/chart" uri="{C3380CC4-5D6E-409C-BE32-E72D297353CC}">
              <c16:uniqueId val="{00000004-16C5-4979-B76A-61472D3C3E9B}"/>
            </c:ext>
          </c:extLst>
        </c:ser>
        <c:ser>
          <c:idx val="5"/>
          <c:order val="5"/>
          <c:tx>
            <c:strRef>
              <c:f>Sheet1!$G$1</c:f>
              <c:strCache>
                <c:ptCount val="1"/>
                <c:pt idx="0">
                  <c:v>Green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Sheet1!$G$2</c:f>
              <c:numCache>
                <c:formatCode>0%</c:formatCode>
                <c:ptCount val="1"/>
                <c:pt idx="0">
                  <c:v>0.04</c:v>
                </c:pt>
              </c:numCache>
            </c:numRef>
          </c:val>
          <c:extLst>
            <c:ext xmlns:c16="http://schemas.microsoft.com/office/drawing/2014/chart" uri="{C3380CC4-5D6E-409C-BE32-E72D297353CC}">
              <c16:uniqueId val="{00000005-16C5-4979-B76A-61472D3C3E9B}"/>
            </c:ext>
          </c:extLst>
        </c:ser>
        <c:dLbls>
          <c:dLblPos val="outEnd"/>
          <c:showLegendKey val="0"/>
          <c:showVal val="1"/>
          <c:showCatName val="0"/>
          <c:showSerName val="0"/>
          <c:showPercent val="0"/>
          <c:showBubbleSize val="0"/>
        </c:dLbls>
        <c:gapWidth val="62"/>
        <c:axId val="-116231856"/>
        <c:axId val="-116229296"/>
      </c:barChart>
      <c:catAx>
        <c:axId val="-116231856"/>
        <c:scaling>
          <c:orientation val="minMax"/>
        </c:scaling>
        <c:delete val="1"/>
        <c:axPos val="b"/>
        <c:numFmt formatCode="General" sourceLinked="0"/>
        <c:majorTickMark val="none"/>
        <c:minorTickMark val="none"/>
        <c:tickLblPos val="nextTo"/>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62153913506680114"/>
          <c:y val="3.5298465011199029E-2"/>
          <c:w val="0.37396218609533954"/>
          <c:h val="0.453083794377898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31712791479686"/>
          <c:y val="0.14662729616444298"/>
          <c:w val="0.49988648459057883"/>
          <c:h val="0.82412245108045301"/>
        </c:manualLayout>
      </c:layout>
      <c:barChart>
        <c:barDir val="bar"/>
        <c:grouping val="clustered"/>
        <c:varyColors val="0"/>
        <c:ser>
          <c:idx val="0"/>
          <c:order val="0"/>
          <c:tx>
            <c:strRef>
              <c:f>Sheet1!$B$1</c:f>
              <c:strCache>
                <c:ptCount val="1"/>
                <c:pt idx="0">
                  <c:v>Column1</c:v>
                </c:pt>
              </c:strCache>
            </c:strRef>
          </c:tx>
          <c:spPr>
            <a:solidFill>
              <a:srgbClr val="3FA890"/>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7B-4404-858D-914DDA99FF9F}"/>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Law and Justice (PiS)</c:v>
                </c:pt>
                <c:pt idx="1">
                  <c:v>Civic Platform (PO)</c:v>
                </c:pt>
                <c:pt idx="2">
                  <c:v>Modern Party (.N)</c:v>
                </c:pt>
                <c:pt idx="3">
                  <c:v>Spring</c:v>
                </c:pt>
                <c:pt idx="4">
                  <c:v>Polish People's Party (PSL)</c:v>
                </c:pt>
                <c:pt idx="5">
                  <c:v>Democratic Left Alliance (SLD)</c:v>
                </c:pt>
                <c:pt idx="6">
                  <c:v>Agreement Party (Porozumienie)</c:v>
                </c:pt>
                <c:pt idx="7">
                  <c:v>Kukiz 15</c:v>
                </c:pt>
                <c:pt idx="8">
                  <c:v>Another party</c:v>
                </c:pt>
                <c:pt idx="9">
                  <c:v>United Poland (SP)</c:v>
                </c:pt>
                <c:pt idx="10">
                  <c:v>Polish Fair Play</c:v>
                </c:pt>
                <c:pt idx="11">
                  <c:v>Don't know/refused</c:v>
                </c:pt>
              </c:strCache>
            </c:strRef>
          </c:cat>
          <c:val>
            <c:numRef>
              <c:f>Sheet1!$B$2:$B$13</c:f>
              <c:numCache>
                <c:formatCode>0%</c:formatCode>
                <c:ptCount val="12"/>
                <c:pt idx="0">
                  <c:v>0.35</c:v>
                </c:pt>
                <c:pt idx="1">
                  <c:v>0.26</c:v>
                </c:pt>
                <c:pt idx="2">
                  <c:v>7.0000000000000007E-2</c:v>
                </c:pt>
                <c:pt idx="3">
                  <c:v>7.0000000000000007E-2</c:v>
                </c:pt>
                <c:pt idx="4">
                  <c:v>0.06</c:v>
                </c:pt>
                <c:pt idx="5">
                  <c:v>0.06</c:v>
                </c:pt>
                <c:pt idx="6">
                  <c:v>0.04</c:v>
                </c:pt>
                <c:pt idx="7">
                  <c:v>0.04</c:v>
                </c:pt>
                <c:pt idx="8">
                  <c:v>0.02</c:v>
                </c:pt>
                <c:pt idx="9">
                  <c:v>0.01</c:v>
                </c:pt>
                <c:pt idx="10">
                  <c:v>0.01</c:v>
                </c:pt>
                <c:pt idx="11">
                  <c:v>0.01</c:v>
                </c:pt>
              </c:numCache>
            </c:numRef>
          </c:val>
          <c:extLst>
            <c:ext xmlns:c16="http://schemas.microsoft.com/office/drawing/2014/chart" uri="{C3380CC4-5D6E-409C-BE32-E72D297353CC}">
              <c16:uniqueId val="{00000001-597B-4404-858D-914DDA99FF9F}"/>
            </c:ext>
          </c:extLst>
        </c:ser>
        <c:dLbls>
          <c:dLblPos val="outEnd"/>
          <c:showLegendKey val="0"/>
          <c:showVal val="1"/>
          <c:showCatName val="0"/>
          <c:showSerName val="0"/>
          <c:showPercent val="0"/>
          <c:showBubbleSize val="0"/>
        </c:dLbls>
        <c:gapWidth val="10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8587202461761E-2"/>
          <c:y val="0.18379231952047501"/>
          <c:w val="0.8975794341520037"/>
          <c:h val="0.79028916861838061"/>
        </c:manualLayout>
      </c:layout>
      <c:barChart>
        <c:barDir val="col"/>
        <c:grouping val="clustered"/>
        <c:varyColors val="0"/>
        <c:ser>
          <c:idx val="0"/>
          <c:order val="0"/>
          <c:tx>
            <c:strRef>
              <c:f>Sheet1!$B$1</c:f>
              <c:strCache>
                <c:ptCount val="1"/>
                <c:pt idx="0">
                  <c:v>Social-Democratic</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Sheet1!$B$2</c:f>
              <c:numCache>
                <c:formatCode>0%</c:formatCode>
                <c:ptCount val="1"/>
                <c:pt idx="0">
                  <c:v>0.37</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Nationalist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Sheet1!$C$2</c:f>
              <c:numCache>
                <c:formatCode>0%</c:formatCode>
                <c:ptCount val="1"/>
                <c:pt idx="0">
                  <c:v>0.13</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Conservative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Sheet1!$D$2</c:f>
              <c:numCache>
                <c:formatCode>0%</c:formatCode>
                <c:ptCount val="1"/>
                <c:pt idx="0">
                  <c:v>0.2</c:v>
                </c:pt>
              </c:numCache>
            </c:numRef>
          </c:val>
          <c:extLst>
            <c:ext xmlns:c16="http://schemas.microsoft.com/office/drawing/2014/chart" uri="{C3380CC4-5D6E-409C-BE32-E72D297353CC}">
              <c16:uniqueId val="{00000006-40D7-46CB-B88F-6198E4E41DD1}"/>
            </c:ext>
          </c:extLst>
        </c:ser>
        <c:ser>
          <c:idx val="3"/>
          <c:order val="3"/>
          <c:tx>
            <c:strRef>
              <c:f>Sheet1!$E$1</c:f>
              <c:strCache>
                <c:ptCount val="1"/>
                <c:pt idx="0">
                  <c:v>Liberal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Sheet1!$E$2</c:f>
              <c:numCache>
                <c:formatCode>0%</c:formatCode>
                <c:ptCount val="1"/>
                <c:pt idx="0">
                  <c:v>0.18</c:v>
                </c:pt>
              </c:numCache>
            </c:numRef>
          </c:val>
          <c:extLst>
            <c:ext xmlns:c16="http://schemas.microsoft.com/office/drawing/2014/chart" uri="{C3380CC4-5D6E-409C-BE32-E72D297353CC}">
              <c16:uniqueId val="{00000007-40D7-46CB-B88F-6198E4E41DD1}"/>
            </c:ext>
          </c:extLst>
        </c:ser>
        <c:ser>
          <c:idx val="4"/>
          <c:order val="4"/>
          <c:tx>
            <c:strRef>
              <c:f>Sheet1!$F$1</c:f>
              <c:strCache>
                <c:ptCount val="1"/>
                <c:pt idx="0">
                  <c:v>Far-Left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Sheet1!$F$2</c:f>
              <c:numCache>
                <c:formatCode>0%</c:formatCode>
                <c:ptCount val="1"/>
                <c:pt idx="0">
                  <c:v>0.09</c:v>
                </c:pt>
              </c:numCache>
            </c:numRef>
          </c:val>
          <c:extLst>
            <c:ext xmlns:c16="http://schemas.microsoft.com/office/drawing/2014/chart" uri="{C3380CC4-5D6E-409C-BE32-E72D297353CC}">
              <c16:uniqueId val="{00000004-16C5-4979-B76A-61472D3C3E9B}"/>
            </c:ext>
          </c:extLst>
        </c:ser>
        <c:ser>
          <c:idx val="5"/>
          <c:order val="5"/>
          <c:tx>
            <c:strRef>
              <c:f>Sheet1!$G$1</c:f>
              <c:strCache>
                <c:ptCount val="1"/>
                <c:pt idx="0">
                  <c:v>Green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Poland</c:v>
                </c:pt>
              </c:strCache>
            </c:strRef>
          </c:cat>
          <c:val>
            <c:numRef>
              <c:f>Sheet1!$G$2</c:f>
              <c:numCache>
                <c:formatCode>0%</c:formatCode>
                <c:ptCount val="1"/>
                <c:pt idx="0">
                  <c:v>0.02</c:v>
                </c:pt>
              </c:numCache>
            </c:numRef>
          </c:val>
          <c:extLst>
            <c:ext xmlns:c16="http://schemas.microsoft.com/office/drawing/2014/chart" uri="{C3380CC4-5D6E-409C-BE32-E72D297353CC}">
              <c16:uniqueId val="{00000005-16C5-4979-B76A-61472D3C3E9B}"/>
            </c:ext>
          </c:extLst>
        </c:ser>
        <c:dLbls>
          <c:dLblPos val="outEnd"/>
          <c:showLegendKey val="0"/>
          <c:showVal val="1"/>
          <c:showCatName val="0"/>
          <c:showSerName val="0"/>
          <c:showPercent val="0"/>
          <c:showBubbleSize val="0"/>
        </c:dLbls>
        <c:gapWidth val="62"/>
        <c:axId val="-116231856"/>
        <c:axId val="-116229296"/>
      </c:barChart>
      <c:catAx>
        <c:axId val="-116231856"/>
        <c:scaling>
          <c:orientation val="minMax"/>
        </c:scaling>
        <c:delete val="1"/>
        <c:axPos val="b"/>
        <c:numFmt formatCode="General" sourceLinked="0"/>
        <c:majorTickMark val="none"/>
        <c:minorTickMark val="none"/>
        <c:tickLblPos val="nextTo"/>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62153913506680114"/>
          <c:y val="3.5298465011199029E-2"/>
          <c:w val="0.37396218609533954"/>
          <c:h val="0.453083794377898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31712791479686"/>
          <c:y val="0.14662729616444298"/>
          <c:w val="0.49988648459057883"/>
          <c:h val="0.82412245108045301"/>
        </c:manualLayout>
      </c:layout>
      <c:barChart>
        <c:barDir val="bar"/>
        <c:grouping val="clustered"/>
        <c:varyColors val="0"/>
        <c:ser>
          <c:idx val="0"/>
          <c:order val="0"/>
          <c:tx>
            <c:strRef>
              <c:f>Sheet1!$B$1</c:f>
              <c:strCache>
                <c:ptCount val="1"/>
                <c:pt idx="0">
                  <c:v>Column1</c:v>
                </c:pt>
              </c:strCache>
            </c:strRef>
          </c:tx>
          <c:spPr>
            <a:solidFill>
              <a:srgbClr val="3FA890"/>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7B-4404-858D-914DDA99FF9F}"/>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Swedish Social Democratic Party (S)</c:v>
                </c:pt>
                <c:pt idx="1">
                  <c:v>Moderate Party (M)</c:v>
                </c:pt>
                <c:pt idx="2">
                  <c:v>Sweden Democrats (SD)</c:v>
                </c:pt>
                <c:pt idx="3">
                  <c:v>Centre Party (C)</c:v>
                </c:pt>
                <c:pt idx="4">
                  <c:v>Christian Democrats (KD)</c:v>
                </c:pt>
                <c:pt idx="5">
                  <c:v>Left Party (V)</c:v>
                </c:pt>
                <c:pt idx="6">
                  <c:v>Liberals (L)</c:v>
                </c:pt>
                <c:pt idx="7">
                  <c:v>Pirate Party (PP)</c:v>
                </c:pt>
                <c:pt idx="8">
                  <c:v>Alternative for Sweden</c:v>
                </c:pt>
                <c:pt idx="9">
                  <c:v>Green Party (MP)</c:v>
                </c:pt>
              </c:strCache>
            </c:strRef>
          </c:cat>
          <c:val>
            <c:numRef>
              <c:f>Sheet1!$B$2:$B$11</c:f>
              <c:numCache>
                <c:formatCode>0%</c:formatCode>
                <c:ptCount val="10"/>
                <c:pt idx="0">
                  <c:v>0.3</c:v>
                </c:pt>
                <c:pt idx="1">
                  <c:v>0.21</c:v>
                </c:pt>
                <c:pt idx="2">
                  <c:v>0.18</c:v>
                </c:pt>
                <c:pt idx="3">
                  <c:v>0.08</c:v>
                </c:pt>
                <c:pt idx="4">
                  <c:v>0.08</c:v>
                </c:pt>
                <c:pt idx="5">
                  <c:v>0.06</c:v>
                </c:pt>
                <c:pt idx="6">
                  <c:v>0.05</c:v>
                </c:pt>
                <c:pt idx="7">
                  <c:v>0.02</c:v>
                </c:pt>
                <c:pt idx="8">
                  <c:v>0.02</c:v>
                </c:pt>
                <c:pt idx="9">
                  <c:v>0.01</c:v>
                </c:pt>
              </c:numCache>
            </c:numRef>
          </c:val>
          <c:extLst>
            <c:ext xmlns:c16="http://schemas.microsoft.com/office/drawing/2014/chart" uri="{C3380CC4-5D6E-409C-BE32-E72D297353CC}">
              <c16:uniqueId val="{00000001-597B-4404-858D-914DDA99FF9F}"/>
            </c:ext>
          </c:extLst>
        </c:ser>
        <c:dLbls>
          <c:dLblPos val="outEnd"/>
          <c:showLegendKey val="0"/>
          <c:showVal val="1"/>
          <c:showCatName val="0"/>
          <c:showSerName val="0"/>
          <c:showPercent val="0"/>
          <c:showBubbleSize val="0"/>
        </c:dLbls>
        <c:gapWidth val="10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400" b="1" i="0" u="none" strike="noStrike" baseline="0" dirty="0">
                <a:effectLst/>
              </a:rPr>
              <a:t>Bottom Concerns: Very Concerned (9+10)</a:t>
            </a:r>
          </a:p>
        </c:rich>
      </c:tx>
      <c:layout>
        <c:manualLayout>
          <c:xMode val="edge"/>
          <c:yMode val="edge"/>
          <c:x val="0.30779903254450175"/>
          <c:y val="4.336266830449662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48431712791479686"/>
          <c:y val="0.14662729616444298"/>
          <c:w val="0.49988648459057883"/>
          <c:h val="0.82412245108045301"/>
        </c:manualLayout>
      </c:layout>
      <c:barChart>
        <c:barDir val="bar"/>
        <c:grouping val="clustered"/>
        <c:varyColors val="0"/>
        <c:ser>
          <c:idx val="0"/>
          <c:order val="0"/>
          <c:tx>
            <c:strRef>
              <c:f>Sheet1!$B$1</c:f>
              <c:strCache>
                <c:ptCount val="1"/>
                <c:pt idx="0">
                  <c:v>Column1</c:v>
                </c:pt>
              </c:strCache>
            </c:strRef>
          </c:tx>
          <c:spPr>
            <a:solidFill>
              <a:srgbClr val="3FA890"/>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97-4712-8299-14EE35B7FF98}"/>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There are not enough good jobs in your community</c:v>
                </c:pt>
                <c:pt idx="1">
                  <c:v>Your ability to pay monthly bills</c:v>
                </c:pt>
                <c:pt idx="2">
                  <c:v>Violence in your community</c:v>
                </c:pt>
                <c:pt idx="3">
                  <c:v>Social benefits undercut incentives to work</c:v>
                </c:pt>
                <c:pt idx="4">
                  <c:v>Muslim communities are not being assimilated</c:v>
                </c:pt>
                <c:pt idx="5">
                  <c:v>Companies are struggling under taxes and regulations</c:v>
                </c:pt>
                <c:pt idx="6">
                  <c:v>How technology companies handle the issue of privacy </c:v>
                </c:pt>
                <c:pt idx="7">
                  <c:v>Europe is struggling to keep up economically with the rest of the world</c:v>
                </c:pt>
                <c:pt idx="8">
                  <c:v>Outside interference in elections in Europe</c:v>
                </c:pt>
                <c:pt idx="9">
                  <c:v>Your job might end because of the increased use of robots or automation</c:v>
                </c:pt>
                <c:pt idx="10">
                  <c:v>Your job might end because of competition from overseas</c:v>
                </c:pt>
              </c:strCache>
            </c:strRef>
          </c:cat>
          <c:val>
            <c:numRef>
              <c:f>Sheet1!$B$2:$B$12</c:f>
              <c:numCache>
                <c:formatCode>0%</c:formatCode>
                <c:ptCount val="11"/>
                <c:pt idx="0">
                  <c:v>0.27</c:v>
                </c:pt>
                <c:pt idx="1">
                  <c:v>0.26</c:v>
                </c:pt>
                <c:pt idx="2">
                  <c:v>0.25</c:v>
                </c:pt>
                <c:pt idx="3">
                  <c:v>0.24</c:v>
                </c:pt>
                <c:pt idx="4">
                  <c:v>0.23</c:v>
                </c:pt>
                <c:pt idx="5">
                  <c:v>0.2</c:v>
                </c:pt>
                <c:pt idx="6">
                  <c:v>0.2</c:v>
                </c:pt>
                <c:pt idx="7">
                  <c:v>0.19</c:v>
                </c:pt>
                <c:pt idx="8">
                  <c:v>0.19</c:v>
                </c:pt>
                <c:pt idx="9">
                  <c:v>0.17</c:v>
                </c:pt>
                <c:pt idx="10">
                  <c:v>0.16</c:v>
                </c:pt>
              </c:numCache>
            </c:numRef>
          </c:val>
          <c:extLst>
            <c:ext xmlns:c16="http://schemas.microsoft.com/office/drawing/2014/chart" uri="{C3380CC4-5D6E-409C-BE32-E72D297353CC}">
              <c16:uniqueId val="{00000000-E0B9-45B1-A34A-F0BA406C45C2}"/>
            </c:ext>
          </c:extLst>
        </c:ser>
        <c:dLbls>
          <c:dLblPos val="outEnd"/>
          <c:showLegendKey val="0"/>
          <c:showVal val="1"/>
          <c:showCatName val="0"/>
          <c:showSerName val="0"/>
          <c:showPercent val="0"/>
          <c:showBubbleSize val="0"/>
        </c:dLbls>
        <c:gapWidth val="10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8587202461761E-2"/>
          <c:y val="0.18379231952047501"/>
          <c:w val="0.8975794341520037"/>
          <c:h val="0.79028916861838061"/>
        </c:manualLayout>
      </c:layout>
      <c:barChart>
        <c:barDir val="col"/>
        <c:grouping val="clustered"/>
        <c:varyColors val="0"/>
        <c:ser>
          <c:idx val="0"/>
          <c:order val="0"/>
          <c:tx>
            <c:strRef>
              <c:f>Sheet1!$B$1</c:f>
              <c:strCache>
                <c:ptCount val="1"/>
                <c:pt idx="0">
                  <c:v>Social-Democratic</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Sheet1!$B$2</c:f>
              <c:numCache>
                <c:formatCode>0%</c:formatCode>
                <c:ptCount val="1"/>
                <c:pt idx="0">
                  <c:v>0.46</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Nationalist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Sheet1!$C$2</c:f>
              <c:numCache>
                <c:formatCode>0%</c:formatCode>
                <c:ptCount val="1"/>
                <c:pt idx="0">
                  <c:v>0.11</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Conservative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Sheet1!$D$2</c:f>
              <c:numCache>
                <c:formatCode>0%</c:formatCode>
                <c:ptCount val="1"/>
                <c:pt idx="0">
                  <c:v>0.09</c:v>
                </c:pt>
              </c:numCache>
            </c:numRef>
          </c:val>
          <c:extLst>
            <c:ext xmlns:c16="http://schemas.microsoft.com/office/drawing/2014/chart" uri="{C3380CC4-5D6E-409C-BE32-E72D297353CC}">
              <c16:uniqueId val="{00000006-40D7-46CB-B88F-6198E4E41DD1}"/>
            </c:ext>
          </c:extLst>
        </c:ser>
        <c:ser>
          <c:idx val="3"/>
          <c:order val="3"/>
          <c:tx>
            <c:strRef>
              <c:f>Sheet1!$E$1</c:f>
              <c:strCache>
                <c:ptCount val="1"/>
                <c:pt idx="0">
                  <c:v>Liberal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Sheet1!$E$2</c:f>
              <c:numCache>
                <c:formatCode>0%</c:formatCode>
                <c:ptCount val="1"/>
                <c:pt idx="0">
                  <c:v>0.22</c:v>
                </c:pt>
              </c:numCache>
            </c:numRef>
          </c:val>
          <c:extLst>
            <c:ext xmlns:c16="http://schemas.microsoft.com/office/drawing/2014/chart" uri="{C3380CC4-5D6E-409C-BE32-E72D297353CC}">
              <c16:uniqueId val="{00000007-40D7-46CB-B88F-6198E4E41DD1}"/>
            </c:ext>
          </c:extLst>
        </c:ser>
        <c:ser>
          <c:idx val="4"/>
          <c:order val="4"/>
          <c:tx>
            <c:strRef>
              <c:f>Sheet1!$F$1</c:f>
              <c:strCache>
                <c:ptCount val="1"/>
                <c:pt idx="0">
                  <c:v>Far-Left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Sheet1!$F$2</c:f>
              <c:numCache>
                <c:formatCode>0%</c:formatCode>
                <c:ptCount val="1"/>
                <c:pt idx="0">
                  <c:v>7.0000000000000007E-2</c:v>
                </c:pt>
              </c:numCache>
            </c:numRef>
          </c:val>
          <c:extLst>
            <c:ext xmlns:c16="http://schemas.microsoft.com/office/drawing/2014/chart" uri="{C3380CC4-5D6E-409C-BE32-E72D297353CC}">
              <c16:uniqueId val="{00000004-16C5-4979-B76A-61472D3C3E9B}"/>
            </c:ext>
          </c:extLst>
        </c:ser>
        <c:ser>
          <c:idx val="5"/>
          <c:order val="5"/>
          <c:tx>
            <c:strRef>
              <c:f>Sheet1!$G$1</c:f>
              <c:strCache>
                <c:ptCount val="1"/>
                <c:pt idx="0">
                  <c:v>Green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Sheet1!$G$2</c:f>
              <c:numCache>
                <c:formatCode>0%</c:formatCode>
                <c:ptCount val="1"/>
                <c:pt idx="0">
                  <c:v>0.05</c:v>
                </c:pt>
              </c:numCache>
            </c:numRef>
          </c:val>
          <c:extLst>
            <c:ext xmlns:c16="http://schemas.microsoft.com/office/drawing/2014/chart" uri="{C3380CC4-5D6E-409C-BE32-E72D297353CC}">
              <c16:uniqueId val="{00000005-16C5-4979-B76A-61472D3C3E9B}"/>
            </c:ext>
          </c:extLst>
        </c:ser>
        <c:dLbls>
          <c:dLblPos val="outEnd"/>
          <c:showLegendKey val="0"/>
          <c:showVal val="1"/>
          <c:showCatName val="0"/>
          <c:showSerName val="0"/>
          <c:showPercent val="0"/>
          <c:showBubbleSize val="0"/>
        </c:dLbls>
        <c:gapWidth val="62"/>
        <c:axId val="-116231856"/>
        <c:axId val="-116229296"/>
      </c:barChart>
      <c:catAx>
        <c:axId val="-116231856"/>
        <c:scaling>
          <c:orientation val="minMax"/>
        </c:scaling>
        <c:delete val="1"/>
        <c:axPos val="b"/>
        <c:numFmt formatCode="General" sourceLinked="0"/>
        <c:majorTickMark val="none"/>
        <c:minorTickMark val="none"/>
        <c:tickLblPos val="nextTo"/>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62153913506680114"/>
          <c:y val="3.5298465011199029E-2"/>
          <c:w val="0.37396218609533954"/>
          <c:h val="0.453083794377898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7518727855654"/>
          <c:y val="0.14662729616444298"/>
          <c:w val="0.48262854932385851"/>
          <c:h val="0.82412245108045301"/>
        </c:manualLayout>
      </c:layout>
      <c:barChart>
        <c:barDir val="bar"/>
        <c:grouping val="clustered"/>
        <c:varyColors val="0"/>
        <c:ser>
          <c:idx val="0"/>
          <c:order val="0"/>
          <c:tx>
            <c:strRef>
              <c:f>Sheet1!$B$1</c:f>
              <c:strCache>
                <c:ptCount val="1"/>
                <c:pt idx="0">
                  <c:v>Column1</c:v>
                </c:pt>
              </c:strCache>
            </c:strRef>
          </c:tx>
          <c:spPr>
            <a:solidFill>
              <a:srgbClr val="3FA890"/>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7B-4404-858D-914DDA99FF9F}"/>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People's Party for Freedom and Democracy (VVD)</c:v>
                </c:pt>
                <c:pt idx="1">
                  <c:v>Party for Freedom (PVV)</c:v>
                </c:pt>
                <c:pt idx="2">
                  <c:v>Democrats 66 (D66)</c:v>
                </c:pt>
                <c:pt idx="3">
                  <c:v>GreenLeft (GL)</c:v>
                </c:pt>
                <c:pt idx="4">
                  <c:v>Socialist Party (SP)</c:v>
                </c:pt>
                <c:pt idx="5">
                  <c:v>Forum for Democracy (FvD)</c:v>
                </c:pt>
                <c:pt idx="6">
                  <c:v>Labour Party (PvdA)</c:v>
                </c:pt>
                <c:pt idx="7">
                  <c:v>Christian Democratic Appeal (CDA)</c:v>
                </c:pt>
                <c:pt idx="8">
                  <c:v>Party for the Animals (PvdD)</c:v>
                </c:pt>
                <c:pt idx="9">
                  <c:v>50Plus (50+)</c:v>
                </c:pt>
                <c:pt idx="10">
                  <c:v>Reformed Political Party (SGP)</c:v>
                </c:pt>
              </c:strCache>
            </c:strRef>
          </c:cat>
          <c:val>
            <c:numRef>
              <c:f>Sheet1!$B$2:$B$12</c:f>
              <c:numCache>
                <c:formatCode>0%</c:formatCode>
                <c:ptCount val="11"/>
                <c:pt idx="0">
                  <c:v>0.22</c:v>
                </c:pt>
                <c:pt idx="1">
                  <c:v>0.14000000000000001</c:v>
                </c:pt>
                <c:pt idx="2">
                  <c:v>0.13</c:v>
                </c:pt>
                <c:pt idx="3">
                  <c:v>0.1</c:v>
                </c:pt>
                <c:pt idx="4">
                  <c:v>0.1</c:v>
                </c:pt>
                <c:pt idx="5">
                  <c:v>0.1</c:v>
                </c:pt>
                <c:pt idx="6">
                  <c:v>0.09</c:v>
                </c:pt>
                <c:pt idx="7">
                  <c:v>0.06</c:v>
                </c:pt>
                <c:pt idx="8">
                  <c:v>0.04</c:v>
                </c:pt>
                <c:pt idx="9">
                  <c:v>0.01</c:v>
                </c:pt>
                <c:pt idx="10">
                  <c:v>0.01</c:v>
                </c:pt>
              </c:numCache>
            </c:numRef>
          </c:val>
          <c:extLst>
            <c:ext xmlns:c16="http://schemas.microsoft.com/office/drawing/2014/chart" uri="{C3380CC4-5D6E-409C-BE32-E72D297353CC}">
              <c16:uniqueId val="{00000001-597B-4404-858D-914DDA99FF9F}"/>
            </c:ext>
          </c:extLst>
        </c:ser>
        <c:dLbls>
          <c:dLblPos val="outEnd"/>
          <c:showLegendKey val="0"/>
          <c:showVal val="1"/>
          <c:showCatName val="0"/>
          <c:showSerName val="0"/>
          <c:showPercent val="0"/>
          <c:showBubbleSize val="0"/>
        </c:dLbls>
        <c:gapWidth val="10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8587202461761E-2"/>
          <c:y val="0.18379231952047501"/>
          <c:w val="0.8975794341520037"/>
          <c:h val="0.79028916861838061"/>
        </c:manualLayout>
      </c:layout>
      <c:barChart>
        <c:barDir val="col"/>
        <c:grouping val="clustered"/>
        <c:varyColors val="0"/>
        <c:ser>
          <c:idx val="0"/>
          <c:order val="0"/>
          <c:tx>
            <c:strRef>
              <c:f>Sheet1!$B$1</c:f>
              <c:strCache>
                <c:ptCount val="1"/>
                <c:pt idx="0">
                  <c:v>Social-Democratic</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Sheet1!$B$2</c:f>
              <c:numCache>
                <c:formatCode>0%</c:formatCode>
                <c:ptCount val="1"/>
                <c:pt idx="0">
                  <c:v>0.31</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Nationalist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Sheet1!$C$2</c:f>
              <c:numCache>
                <c:formatCode>0%</c:formatCode>
                <c:ptCount val="1"/>
                <c:pt idx="0">
                  <c:v>0.2</c:v>
                </c:pt>
              </c:numCache>
            </c:numRef>
          </c:val>
          <c:extLst>
            <c:ext xmlns:c16="http://schemas.microsoft.com/office/drawing/2014/chart" uri="{C3380CC4-5D6E-409C-BE32-E72D297353CC}">
              <c16:uniqueId val="{00000005-40D7-46CB-B88F-6198E4E41DD1}"/>
            </c:ext>
          </c:extLst>
        </c:ser>
        <c:ser>
          <c:idx val="2"/>
          <c:order val="2"/>
          <c:tx>
            <c:strRef>
              <c:f>Sheet1!$D$1</c:f>
              <c:strCache>
                <c:ptCount val="1"/>
                <c:pt idx="0">
                  <c:v>Conservative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Sheet1!$D$2</c:f>
              <c:numCache>
                <c:formatCode>0%</c:formatCode>
                <c:ptCount val="1"/>
                <c:pt idx="0">
                  <c:v>0.09</c:v>
                </c:pt>
              </c:numCache>
            </c:numRef>
          </c:val>
          <c:extLst>
            <c:ext xmlns:c16="http://schemas.microsoft.com/office/drawing/2014/chart" uri="{C3380CC4-5D6E-409C-BE32-E72D297353CC}">
              <c16:uniqueId val="{00000006-40D7-46CB-B88F-6198E4E41DD1}"/>
            </c:ext>
          </c:extLst>
        </c:ser>
        <c:ser>
          <c:idx val="3"/>
          <c:order val="3"/>
          <c:tx>
            <c:strRef>
              <c:f>Sheet1!$E$1</c:f>
              <c:strCache>
                <c:ptCount val="1"/>
                <c:pt idx="0">
                  <c:v>Liberal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Sheet1!$E$2</c:f>
              <c:numCache>
                <c:formatCode>0%</c:formatCode>
                <c:ptCount val="1"/>
                <c:pt idx="0">
                  <c:v>0.22</c:v>
                </c:pt>
              </c:numCache>
            </c:numRef>
          </c:val>
          <c:extLst>
            <c:ext xmlns:c16="http://schemas.microsoft.com/office/drawing/2014/chart" uri="{C3380CC4-5D6E-409C-BE32-E72D297353CC}">
              <c16:uniqueId val="{00000007-40D7-46CB-B88F-6198E4E41DD1}"/>
            </c:ext>
          </c:extLst>
        </c:ser>
        <c:ser>
          <c:idx val="4"/>
          <c:order val="4"/>
          <c:tx>
            <c:strRef>
              <c:f>Sheet1!$F$1</c:f>
              <c:strCache>
                <c:ptCount val="1"/>
                <c:pt idx="0">
                  <c:v>Far-Left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Sheet1!$F$2</c:f>
              <c:numCache>
                <c:formatCode>0%</c:formatCode>
                <c:ptCount val="1"/>
                <c:pt idx="0">
                  <c:v>0.08</c:v>
                </c:pt>
              </c:numCache>
            </c:numRef>
          </c:val>
          <c:extLst>
            <c:ext xmlns:c16="http://schemas.microsoft.com/office/drawing/2014/chart" uri="{C3380CC4-5D6E-409C-BE32-E72D297353CC}">
              <c16:uniqueId val="{00000004-16C5-4979-B76A-61472D3C3E9B}"/>
            </c:ext>
          </c:extLst>
        </c:ser>
        <c:ser>
          <c:idx val="5"/>
          <c:order val="5"/>
          <c:tx>
            <c:strRef>
              <c:f>Sheet1!$G$1</c:f>
              <c:strCache>
                <c:ptCount val="1"/>
                <c:pt idx="0">
                  <c:v>Green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Netherlands</c:v>
                </c:pt>
              </c:strCache>
            </c:strRef>
          </c:cat>
          <c:val>
            <c:numRef>
              <c:f>Sheet1!$G$2</c:f>
              <c:numCache>
                <c:formatCode>0%</c:formatCode>
                <c:ptCount val="1"/>
                <c:pt idx="0">
                  <c:v>0.1</c:v>
                </c:pt>
              </c:numCache>
            </c:numRef>
          </c:val>
          <c:extLst>
            <c:ext xmlns:c16="http://schemas.microsoft.com/office/drawing/2014/chart" uri="{C3380CC4-5D6E-409C-BE32-E72D297353CC}">
              <c16:uniqueId val="{00000005-16C5-4979-B76A-61472D3C3E9B}"/>
            </c:ext>
          </c:extLst>
        </c:ser>
        <c:dLbls>
          <c:dLblPos val="outEnd"/>
          <c:showLegendKey val="0"/>
          <c:showVal val="1"/>
          <c:showCatName val="0"/>
          <c:showSerName val="0"/>
          <c:showPercent val="0"/>
          <c:showBubbleSize val="0"/>
        </c:dLbls>
        <c:gapWidth val="62"/>
        <c:axId val="-116231856"/>
        <c:axId val="-116229296"/>
      </c:barChart>
      <c:catAx>
        <c:axId val="-116231856"/>
        <c:scaling>
          <c:orientation val="minMax"/>
        </c:scaling>
        <c:delete val="1"/>
        <c:axPos val="b"/>
        <c:numFmt formatCode="General" sourceLinked="0"/>
        <c:majorTickMark val="none"/>
        <c:minorTickMark val="none"/>
        <c:tickLblPos val="nextTo"/>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62153913506680114"/>
          <c:y val="3.5298465011199029E-2"/>
          <c:w val="0.37396218609533954"/>
          <c:h val="0.453083794377898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7518727855654"/>
          <c:y val="0.14662729616444298"/>
          <c:w val="0.48262854932385851"/>
          <c:h val="0.82412245108045301"/>
        </c:manualLayout>
      </c:layout>
      <c:barChart>
        <c:barDir val="bar"/>
        <c:grouping val="clustered"/>
        <c:varyColors val="0"/>
        <c:ser>
          <c:idx val="0"/>
          <c:order val="0"/>
          <c:tx>
            <c:strRef>
              <c:f>Sheet1!$B$1</c:f>
              <c:strCache>
                <c:ptCount val="1"/>
                <c:pt idx="0">
                  <c:v>Column1</c:v>
                </c:pt>
              </c:strCache>
            </c:strRef>
          </c:tx>
          <c:spPr>
            <a:solidFill>
              <a:srgbClr val="3FA890"/>
            </a:solidFill>
            <a:ln>
              <a:noFill/>
            </a:ln>
            <a:effectLst/>
          </c:spPr>
          <c:invertIfNegative val="0"/>
          <c:dLbls>
            <c:dLbl>
              <c:idx val="0"/>
              <c:layout>
                <c:manualLayout>
                  <c:x val="0"/>
                  <c:y val="-3.5613258744993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7B-4404-858D-914DDA99FF9F}"/>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Five Star Movement (Movimento Cinque Stelle)</c:v>
                </c:pt>
                <c:pt idx="1">
                  <c:v>Democratic Party (Partito Democratico)</c:v>
                </c:pt>
                <c:pt idx="2">
                  <c:v>Northern League (Lega Nord)</c:v>
                </c:pt>
                <c:pt idx="3">
                  <c:v>Forward Italy (Forza Italia)</c:v>
                </c:pt>
                <c:pt idx="4">
                  <c:v>Brothers of Italy (Fratelli d'Italia)</c:v>
                </c:pt>
                <c:pt idx="5">
                  <c:v>Another party</c:v>
                </c:pt>
                <c:pt idx="6">
                  <c:v>Free and Equal (Liberi e Uguali)</c:v>
                </c:pt>
                <c:pt idx="7">
                  <c:v>Europe/More Europe</c:v>
                </c:pt>
              </c:strCache>
            </c:strRef>
          </c:cat>
          <c:val>
            <c:numRef>
              <c:f>Sheet1!$B$2:$B$9</c:f>
              <c:numCache>
                <c:formatCode>0%</c:formatCode>
                <c:ptCount val="8"/>
                <c:pt idx="0">
                  <c:v>0.34</c:v>
                </c:pt>
                <c:pt idx="1">
                  <c:v>0.2</c:v>
                </c:pt>
                <c:pt idx="2">
                  <c:v>0.17</c:v>
                </c:pt>
                <c:pt idx="3">
                  <c:v>0.14000000000000001</c:v>
                </c:pt>
                <c:pt idx="4">
                  <c:v>0.04</c:v>
                </c:pt>
                <c:pt idx="5">
                  <c:v>0.04</c:v>
                </c:pt>
                <c:pt idx="6">
                  <c:v>0.03</c:v>
                </c:pt>
                <c:pt idx="7">
                  <c:v>0.03</c:v>
                </c:pt>
              </c:numCache>
            </c:numRef>
          </c:val>
          <c:extLst>
            <c:ext xmlns:c16="http://schemas.microsoft.com/office/drawing/2014/chart" uri="{C3380CC4-5D6E-409C-BE32-E72D297353CC}">
              <c16:uniqueId val="{00000001-597B-4404-858D-914DDA99FF9F}"/>
            </c:ext>
          </c:extLst>
        </c:ser>
        <c:dLbls>
          <c:dLblPos val="outEnd"/>
          <c:showLegendKey val="0"/>
          <c:showVal val="1"/>
          <c:showCatName val="0"/>
          <c:showSerName val="0"/>
          <c:showPercent val="0"/>
          <c:showBubbleSize val="0"/>
        </c:dLbls>
        <c:gapWidth val="100"/>
        <c:axId val="-116685648"/>
        <c:axId val="-116682544"/>
      </c:barChart>
      <c:catAx>
        <c:axId val="-11668564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0"/>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682544"/>
        <c:crosses val="autoZero"/>
        <c:auto val="1"/>
        <c:lblAlgn val="ctr"/>
        <c:lblOffset val="100"/>
        <c:noMultiLvlLbl val="0"/>
      </c:catAx>
      <c:valAx>
        <c:axId val="-116682544"/>
        <c:scaling>
          <c:orientation val="minMax"/>
        </c:scaling>
        <c:delete val="1"/>
        <c:axPos val="t"/>
        <c:numFmt formatCode="0%" sourceLinked="1"/>
        <c:majorTickMark val="out"/>
        <c:minorTickMark val="none"/>
        <c:tickLblPos val="nextTo"/>
        <c:crossAx val="-1166856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2393998372906E-2"/>
          <c:y val="0.18379231952047501"/>
          <c:w val="0.85612186647368504"/>
          <c:h val="0.65467777897392898"/>
        </c:manualLayout>
      </c:layout>
      <c:barChart>
        <c:barDir val="col"/>
        <c:grouping val="clustered"/>
        <c:varyColors val="0"/>
        <c:ser>
          <c:idx val="0"/>
          <c:order val="0"/>
          <c:tx>
            <c:strRef>
              <c:f>Sheet1!$B$1</c:f>
              <c:strCache>
                <c:ptCount val="1"/>
                <c:pt idx="0">
                  <c:v>Excellent/Good</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0D7-46CB-B88F-6198E4E41DD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D7-46CB-B88F-6198E4E41DD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Sheet1!$B$2:$B$8</c:f>
              <c:numCache>
                <c:formatCode>0%</c:formatCode>
                <c:ptCount val="7"/>
                <c:pt idx="0">
                  <c:v>0.39</c:v>
                </c:pt>
                <c:pt idx="1">
                  <c:v>0.71</c:v>
                </c:pt>
                <c:pt idx="2">
                  <c:v>0.24</c:v>
                </c:pt>
                <c:pt idx="3">
                  <c:v>0.34</c:v>
                </c:pt>
                <c:pt idx="4">
                  <c:v>0.43</c:v>
                </c:pt>
                <c:pt idx="5">
                  <c:v>0.55000000000000004</c:v>
                </c:pt>
                <c:pt idx="6">
                  <c:v>0.11</c:v>
                </c:pt>
              </c:numCache>
            </c:numRef>
          </c:val>
          <c:extLst>
            <c:ext xmlns:c16="http://schemas.microsoft.com/office/drawing/2014/chart" uri="{C3380CC4-5D6E-409C-BE32-E72D297353CC}">
              <c16:uniqueId val="{00000004-40D7-46CB-B88F-6198E4E41DD1}"/>
            </c:ext>
          </c:extLst>
        </c:ser>
        <c:ser>
          <c:idx val="1"/>
          <c:order val="1"/>
          <c:tx>
            <c:strRef>
              <c:f>Sheet1!$C$1</c:f>
              <c:strCache>
                <c:ptCount val="1"/>
                <c:pt idx="0">
                  <c:v>Fair/Poor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Germany</c:v>
                </c:pt>
                <c:pt idx="2">
                  <c:v>France</c:v>
                </c:pt>
                <c:pt idx="3">
                  <c:v>Poland</c:v>
                </c:pt>
                <c:pt idx="4">
                  <c:v>Sweden</c:v>
                </c:pt>
                <c:pt idx="5">
                  <c:v>Netherlands</c:v>
                </c:pt>
                <c:pt idx="6">
                  <c:v>Italy</c:v>
                </c:pt>
              </c:strCache>
            </c:strRef>
          </c:cat>
          <c:val>
            <c:numRef>
              <c:f>Sheet1!$C$2:$C$8</c:f>
              <c:numCache>
                <c:formatCode>0%</c:formatCode>
                <c:ptCount val="7"/>
                <c:pt idx="0">
                  <c:v>0.61</c:v>
                </c:pt>
                <c:pt idx="1">
                  <c:v>0.28999999999999998</c:v>
                </c:pt>
                <c:pt idx="2">
                  <c:v>0.76</c:v>
                </c:pt>
                <c:pt idx="3">
                  <c:v>0.66</c:v>
                </c:pt>
                <c:pt idx="4">
                  <c:v>0.56999999999999995</c:v>
                </c:pt>
                <c:pt idx="5">
                  <c:v>0.45</c:v>
                </c:pt>
                <c:pt idx="6">
                  <c:v>0.89</c:v>
                </c:pt>
              </c:numCache>
            </c:numRef>
          </c:val>
          <c:extLst>
            <c:ext xmlns:c16="http://schemas.microsoft.com/office/drawing/2014/chart" uri="{C3380CC4-5D6E-409C-BE32-E72D297353CC}">
              <c16:uniqueId val="{00000005-40D7-46CB-B88F-6198E4E41DD1}"/>
            </c:ext>
          </c:extLst>
        </c:ser>
        <c:dLbls>
          <c:dLblPos val="outEnd"/>
          <c:showLegendKey val="0"/>
          <c:showVal val="1"/>
          <c:showCatName val="0"/>
          <c:showSerName val="0"/>
          <c:showPercent val="0"/>
          <c:showBubbleSize val="0"/>
        </c:dLbls>
        <c:gapWidth val="18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legend>
      <c:legendPos val="r"/>
      <c:layout>
        <c:manualLayout>
          <c:xMode val="edge"/>
          <c:yMode val="edge"/>
          <c:x val="0.101453389849555"/>
          <c:y val="2.4230694169953401E-3"/>
          <c:w val="0.80713934755352279"/>
          <c:h val="0.161353293899962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82841770219679"/>
          <c:y val="0.10069444444444445"/>
          <c:w val="0.43469778902890377"/>
          <c:h val="0.77430555555555558"/>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1E-4894-8A6B-AE02348600E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1E-4894-8A6B-AE02348600E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1E-4894-8A6B-AE02348600E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91E-4894-8A6B-AE02348600E2}"/>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91E-4894-8A6B-AE02348600E2}"/>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91E-4894-8A6B-AE02348600E2}"/>
              </c:ext>
            </c:extLst>
          </c:dPt>
          <c:dLbls>
            <c:dLbl>
              <c:idx val="0"/>
              <c:spPr>
                <a:noFill/>
                <a:ln>
                  <a:noFill/>
                </a:ln>
                <a:effectLst/>
              </c:spPr>
              <c:txPr>
                <a:bodyPr rot="0" spcFirstLastPara="1" vertOverflow="ellipsis" vert="horz" wrap="square" lIns="38100" tIns="19050" rIns="38100" bIns="19050" anchor="ctr" anchorCtr="1">
                  <a:spAutoFit/>
                </a:bodyPr>
                <a:lstStyle/>
                <a:p>
                  <a:pPr>
                    <a:defRPr sz="135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91E-4894-8A6B-AE02348600E2}"/>
                </c:ext>
              </c:extLst>
            </c:dLbl>
            <c:dLbl>
              <c:idx val="1"/>
              <c:spPr>
                <a:noFill/>
                <a:ln>
                  <a:noFill/>
                </a:ln>
                <a:effectLst/>
              </c:spPr>
              <c:txPr>
                <a:bodyPr rot="0" spcFirstLastPara="1" vertOverflow="ellipsis" vert="horz" wrap="square" lIns="38100" tIns="19050" rIns="38100" bIns="19050" anchor="ctr" anchorCtr="1">
                  <a:spAutoFit/>
                </a:bodyPr>
                <a:lstStyle/>
                <a:p>
                  <a:pPr>
                    <a:defRPr sz="135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91E-4894-8A6B-AE02348600E2}"/>
                </c:ext>
              </c:extLst>
            </c:dLbl>
            <c:dLbl>
              <c:idx val="2"/>
              <c:layout>
                <c:manualLayout>
                  <c:x val="-3.122168382798304E-2"/>
                  <c:y val="1.7361111111110984E-2"/>
                </c:manualLayout>
              </c:layout>
              <c:spPr>
                <a:noFill/>
                <a:ln>
                  <a:noFill/>
                </a:ln>
                <a:effectLst/>
              </c:spPr>
              <c:txPr>
                <a:bodyPr rot="0" spcFirstLastPara="1" vertOverflow="ellipsis" vert="horz" wrap="square" lIns="38100" tIns="19050" rIns="38100" bIns="19050" anchor="ctr" anchorCtr="1">
                  <a:spAutoFit/>
                </a:bodyPr>
                <a:lstStyle/>
                <a:p>
                  <a:pPr>
                    <a:defRPr sz="135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646456692913385"/>
                      <c:h val="0.13037046150481191"/>
                    </c:manualLayout>
                  </c15:layout>
                </c:ext>
                <c:ext xmlns:c16="http://schemas.microsoft.com/office/drawing/2014/chart" uri="{C3380CC4-5D6E-409C-BE32-E72D297353CC}">
                  <c16:uniqueId val="{00000005-E91E-4894-8A6B-AE02348600E2}"/>
                </c:ext>
              </c:extLst>
            </c:dLbl>
            <c:dLbl>
              <c:idx val="3"/>
              <c:spPr>
                <a:noFill/>
                <a:ln>
                  <a:noFill/>
                </a:ln>
                <a:effectLst/>
              </c:spPr>
              <c:txPr>
                <a:bodyPr rot="0" spcFirstLastPara="1" vertOverflow="ellipsis" vert="horz" wrap="square" lIns="38100" tIns="19050" rIns="38100" bIns="19050" anchor="ctr" anchorCtr="1">
                  <a:spAutoFit/>
                </a:bodyPr>
                <a:lstStyle/>
                <a:p>
                  <a:pPr>
                    <a:defRPr sz="135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E91E-4894-8A6B-AE02348600E2}"/>
                </c:ext>
              </c:extLst>
            </c:dLbl>
            <c:dLbl>
              <c:idx val="4"/>
              <c:spPr>
                <a:noFill/>
                <a:ln>
                  <a:noFill/>
                </a:ln>
                <a:effectLst/>
              </c:spPr>
              <c:txPr>
                <a:bodyPr rot="0" spcFirstLastPara="1" vertOverflow="ellipsis" vert="horz" wrap="square" lIns="38100" tIns="19050" rIns="38100" bIns="19050" anchor="ctr" anchorCtr="1">
                  <a:spAutoFit/>
                </a:bodyPr>
                <a:lstStyle/>
                <a:p>
                  <a:pPr>
                    <a:defRPr sz="135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E91E-4894-8A6B-AE02348600E2}"/>
                </c:ext>
              </c:extLst>
            </c:dLbl>
            <c:dLbl>
              <c:idx val="5"/>
              <c:layout>
                <c:manualLayout>
                  <c:x val="1.7307692307692309E-2"/>
                  <c:y val="0"/>
                </c:manualLayout>
              </c:layout>
              <c:spPr>
                <a:noFill/>
                <a:ln>
                  <a:noFill/>
                </a:ln>
                <a:effectLst/>
              </c:spPr>
              <c:txPr>
                <a:bodyPr rot="0" spcFirstLastPara="1" vertOverflow="ellipsis" vert="horz" wrap="square" lIns="38100" tIns="19050" rIns="38100" bIns="19050" anchor="ctr" anchorCtr="1">
                  <a:spAutoFit/>
                </a:bodyPr>
                <a:lstStyle/>
                <a:p>
                  <a:pPr>
                    <a:defRPr sz="135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91E-4894-8A6B-AE02348600E2}"/>
                </c:ext>
              </c:extLst>
            </c:dLbl>
            <c:spPr>
              <a:noFill/>
              <a:ln>
                <a:noFill/>
              </a:ln>
              <a:effectLst/>
            </c:spPr>
            <c:txPr>
              <a:bodyPr rot="0" spcFirstLastPara="1" vertOverflow="ellipsis" vert="horz" wrap="square" lIns="38100" tIns="19050" rIns="38100" bIns="19050" anchor="ctr" anchorCtr="1">
                <a:spAutoFit/>
              </a:bodyPr>
              <a:lstStyle/>
              <a:p>
                <a:pPr>
                  <a:defRPr sz="135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Social-Democratic</c:v>
                </c:pt>
                <c:pt idx="1">
                  <c:v>Far-left</c:v>
                </c:pt>
                <c:pt idx="2">
                  <c:v>Conservative</c:v>
                </c:pt>
                <c:pt idx="3">
                  <c:v>Nationalist</c:v>
                </c:pt>
                <c:pt idx="4">
                  <c:v>Liberal</c:v>
                </c:pt>
                <c:pt idx="5">
                  <c:v>Green</c:v>
                </c:pt>
              </c:strCache>
            </c:strRef>
          </c:cat>
          <c:val>
            <c:numRef>
              <c:f>Sheet1!$B$2:$B$7</c:f>
              <c:numCache>
                <c:formatCode>0%</c:formatCode>
                <c:ptCount val="6"/>
                <c:pt idx="0">
                  <c:v>0.31</c:v>
                </c:pt>
                <c:pt idx="1">
                  <c:v>0.09</c:v>
                </c:pt>
                <c:pt idx="2">
                  <c:v>0.17</c:v>
                </c:pt>
                <c:pt idx="3">
                  <c:v>0.13</c:v>
                </c:pt>
                <c:pt idx="4">
                  <c:v>0.19</c:v>
                </c:pt>
                <c:pt idx="5">
                  <c:v>0.11</c:v>
                </c:pt>
              </c:numCache>
            </c:numRef>
          </c:val>
          <c:extLst>
            <c:ext xmlns:c16="http://schemas.microsoft.com/office/drawing/2014/chart" uri="{C3380CC4-5D6E-409C-BE32-E72D297353CC}">
              <c16:uniqueId val="{00000000-853D-4ED3-81D3-C6F7EA6BDB86}"/>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47533252085246E-2"/>
          <c:y val="1.2937943480579146E-2"/>
          <c:w val="0.97627328994956597"/>
          <c:h val="0.83721652106148226"/>
        </c:manualLayout>
      </c:layout>
      <c:barChart>
        <c:barDir val="col"/>
        <c:grouping val="clustered"/>
        <c:varyColors val="0"/>
        <c:ser>
          <c:idx val="0"/>
          <c:order val="0"/>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9DE-4FDB-89F1-E392DE732591}"/>
              </c:ext>
            </c:extLst>
          </c:dPt>
          <c:dPt>
            <c:idx val="1"/>
            <c:invertIfNegative val="0"/>
            <c:bubble3D val="0"/>
            <c:spPr>
              <a:solidFill>
                <a:srgbClr val="002060"/>
              </a:solidFill>
              <a:ln>
                <a:noFill/>
              </a:ln>
              <a:effectLst/>
            </c:spPr>
            <c:extLst>
              <c:ext xmlns:c16="http://schemas.microsoft.com/office/drawing/2014/chart" uri="{C3380CC4-5D6E-409C-BE32-E72D297353CC}">
                <c16:uniqueId val="{00000003-49DE-4FDB-89F1-E392DE732591}"/>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Almost all the time</c:v>
                </c:pt>
                <c:pt idx="1">
                  <c:v>Frequently</c:v>
                </c:pt>
                <c:pt idx="2">
                  <c:v>Sometimes</c:v>
                </c:pt>
                <c:pt idx="3">
                  <c:v>Rarely or never</c:v>
                </c:pt>
              </c:strCache>
            </c:strRef>
          </c:cat>
          <c:val>
            <c:numRef>
              <c:f>Sheet1!$B$2:$B$5</c:f>
              <c:numCache>
                <c:formatCode>0%</c:formatCode>
                <c:ptCount val="4"/>
                <c:pt idx="0">
                  <c:v>0.36</c:v>
                </c:pt>
                <c:pt idx="1">
                  <c:v>0.32</c:v>
                </c:pt>
                <c:pt idx="2">
                  <c:v>0.26</c:v>
                </c:pt>
                <c:pt idx="3">
                  <c:v>7.0000000000000007E-2</c:v>
                </c:pt>
              </c:numCache>
            </c:numRef>
          </c:val>
          <c:extLst>
            <c:ext xmlns:c16="http://schemas.microsoft.com/office/drawing/2014/chart" uri="{C3380CC4-5D6E-409C-BE32-E72D297353CC}">
              <c16:uniqueId val="{00000004-49DE-4FDB-89F1-E392DE732591}"/>
            </c:ext>
          </c:extLst>
        </c:ser>
        <c:dLbls>
          <c:dLblPos val="outEnd"/>
          <c:showLegendKey val="0"/>
          <c:showVal val="1"/>
          <c:showCatName val="0"/>
          <c:showSerName val="0"/>
          <c:showPercent val="0"/>
          <c:showBubbleSize val="0"/>
        </c:dLbls>
        <c:gapWidth val="182"/>
        <c:axId val="-116231856"/>
        <c:axId val="-116229296"/>
      </c:barChart>
      <c:catAx>
        <c:axId val="-116231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6229296"/>
        <c:crosses val="autoZero"/>
        <c:auto val="1"/>
        <c:lblAlgn val="ctr"/>
        <c:lblOffset val="100"/>
        <c:noMultiLvlLbl val="0"/>
      </c:catAx>
      <c:valAx>
        <c:axId val="-116229296"/>
        <c:scaling>
          <c:orientation val="minMax"/>
        </c:scaling>
        <c:delete val="1"/>
        <c:axPos val="l"/>
        <c:numFmt formatCode="0%" sourceLinked="1"/>
        <c:majorTickMark val="none"/>
        <c:minorTickMark val="none"/>
        <c:tickLblPos val="nextTo"/>
        <c:crossAx val="-1162318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EBF406D6-E31D-4E7A-93A5-FF42949DF6D2}"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EBF406D6-E31D-4E7A-93A5-FF42949DF6D2}"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EBF406D6-E31D-4E7A-93A5-FF42949DF6D2}"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EBF406D6-E31D-4E7A-93A5-FF42949DF6D2}"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EBF406D6-E31D-4E7A-93A5-FF42949DF6D2}"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A70DBD-90A5-4DFC-833C-D34E5823202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4A2222C-1637-4306-B618-288BC9CE28D2}">
      <dgm:prSet phldrT="[Text]"/>
      <dgm:spPr>
        <a:solidFill>
          <a:srgbClr val="C00000"/>
        </a:solidFill>
        <a:ln>
          <a:solidFill>
            <a:schemeClr val="tx1"/>
          </a:solidFill>
        </a:ln>
      </dgm:spPr>
      <dgm:t>
        <a:bodyPr/>
        <a:lstStyle/>
        <a:p>
          <a:r>
            <a:rPr lang="en-US" dirty="0">
              <a:latin typeface="Arial" panose="020B0604020202020204" pitchFamily="34" charset="0"/>
              <a:cs typeface="Arial" panose="020B0604020202020204" pitchFamily="34" charset="0"/>
            </a:rPr>
            <a:t>Economic</a:t>
          </a:r>
        </a:p>
      </dgm:t>
    </dgm:pt>
    <dgm:pt modelId="{E09C2A40-4EB2-490A-A9BB-D8B9BBDA86ED}" type="parTrans" cxnId="{AFC96761-FCE6-4202-867C-77B19FDBDE89}">
      <dgm:prSet/>
      <dgm:spPr/>
      <dgm:t>
        <a:bodyPr/>
        <a:lstStyle/>
        <a:p>
          <a:endParaRPr lang="en-US">
            <a:latin typeface="Arial" panose="020B0604020202020204" pitchFamily="34" charset="0"/>
            <a:cs typeface="Arial" panose="020B0604020202020204" pitchFamily="34" charset="0"/>
          </a:endParaRPr>
        </a:p>
      </dgm:t>
    </dgm:pt>
    <dgm:pt modelId="{AB569EFE-5C3D-48FF-9C56-601FBB599E24}" type="sibTrans" cxnId="{AFC96761-FCE6-4202-867C-77B19FDBDE89}">
      <dgm:prSet/>
      <dgm:spPr/>
      <dgm:t>
        <a:bodyPr/>
        <a:lstStyle/>
        <a:p>
          <a:endParaRPr lang="en-US">
            <a:latin typeface="Arial" panose="020B0604020202020204" pitchFamily="34" charset="0"/>
            <a:cs typeface="Arial" panose="020B0604020202020204" pitchFamily="34" charset="0"/>
          </a:endParaRPr>
        </a:p>
      </dgm:t>
    </dgm:pt>
    <dgm:pt modelId="{D66240A5-A9BE-43F1-9651-209A9CCA39BE}">
      <dgm:prSet phldrT="[Text]"/>
      <dgm:spPr>
        <a:solidFill>
          <a:srgbClr val="FFCCCC">
            <a:alpha val="90000"/>
          </a:srgbClr>
        </a:solidFill>
        <a:ln>
          <a:solidFill>
            <a:schemeClr val="tx1">
              <a:alpha val="90000"/>
            </a:schemeClr>
          </a:solidFill>
        </a:ln>
      </dgm:spPr>
      <dgm:t>
        <a:bodyPr/>
        <a:lstStyle/>
        <a:p>
          <a:r>
            <a:rPr lang="en-US" dirty="0">
              <a:latin typeface="Arial" panose="020B0604020202020204" pitchFamily="34" charset="0"/>
              <a:cs typeface="Arial" panose="020B0604020202020204" pitchFamily="34" charset="0"/>
            </a:rPr>
            <a:t>Liberals</a:t>
          </a:r>
        </a:p>
      </dgm:t>
    </dgm:pt>
    <dgm:pt modelId="{C846787B-1AD7-453F-99BF-A652C657FB5D}" type="parTrans" cxnId="{7FD4A6A4-11E8-4DC7-A518-DFC055771362}">
      <dgm:prSet/>
      <dgm:spPr/>
      <dgm:t>
        <a:bodyPr/>
        <a:lstStyle/>
        <a:p>
          <a:endParaRPr lang="en-US">
            <a:latin typeface="Arial" panose="020B0604020202020204" pitchFamily="34" charset="0"/>
            <a:cs typeface="Arial" panose="020B0604020202020204" pitchFamily="34" charset="0"/>
          </a:endParaRPr>
        </a:p>
      </dgm:t>
    </dgm:pt>
    <dgm:pt modelId="{83C57D73-E558-42C4-A6DF-C0B84FC35AD0}" type="sibTrans" cxnId="{7FD4A6A4-11E8-4DC7-A518-DFC055771362}">
      <dgm:prSet/>
      <dgm:spPr/>
      <dgm:t>
        <a:bodyPr/>
        <a:lstStyle/>
        <a:p>
          <a:endParaRPr lang="en-US">
            <a:latin typeface="Arial" panose="020B0604020202020204" pitchFamily="34" charset="0"/>
            <a:cs typeface="Arial" panose="020B0604020202020204" pitchFamily="34" charset="0"/>
          </a:endParaRPr>
        </a:p>
      </dgm:t>
    </dgm:pt>
    <dgm:pt modelId="{4B6AC729-F734-49B3-BB7C-58A821A2EA6F}">
      <dgm:prSet phldrT="[Text]"/>
      <dgm:spPr>
        <a:solidFill>
          <a:srgbClr val="FFCCCC">
            <a:alpha val="90000"/>
          </a:srgbClr>
        </a:solidFill>
        <a:ln>
          <a:solidFill>
            <a:schemeClr val="tx1">
              <a:alpha val="90000"/>
            </a:schemeClr>
          </a:solidFill>
        </a:ln>
      </dgm:spPr>
      <dgm:t>
        <a:bodyPr/>
        <a:lstStyle/>
        <a:p>
          <a:r>
            <a:rPr lang="en-US" dirty="0">
              <a:latin typeface="Arial" panose="020B0604020202020204" pitchFamily="34" charset="0"/>
              <a:cs typeface="Arial" panose="020B0604020202020204" pitchFamily="34" charset="0"/>
            </a:rPr>
            <a:t>Conservatives</a:t>
          </a:r>
        </a:p>
      </dgm:t>
    </dgm:pt>
    <dgm:pt modelId="{E4F874BE-A4F8-4422-983E-809ADB4F8503}" type="parTrans" cxnId="{8EC0D4FA-A685-4BAB-84FD-62977B33CA0A}">
      <dgm:prSet/>
      <dgm:spPr/>
      <dgm:t>
        <a:bodyPr/>
        <a:lstStyle/>
        <a:p>
          <a:endParaRPr lang="en-US">
            <a:latin typeface="Arial" panose="020B0604020202020204" pitchFamily="34" charset="0"/>
            <a:cs typeface="Arial" panose="020B0604020202020204" pitchFamily="34" charset="0"/>
          </a:endParaRPr>
        </a:p>
      </dgm:t>
    </dgm:pt>
    <dgm:pt modelId="{8DA471FB-0F39-4582-9BB4-E3C61C969817}" type="sibTrans" cxnId="{8EC0D4FA-A685-4BAB-84FD-62977B33CA0A}">
      <dgm:prSet/>
      <dgm:spPr/>
      <dgm:t>
        <a:bodyPr/>
        <a:lstStyle/>
        <a:p>
          <a:endParaRPr lang="en-US">
            <a:latin typeface="Arial" panose="020B0604020202020204" pitchFamily="34" charset="0"/>
            <a:cs typeface="Arial" panose="020B0604020202020204" pitchFamily="34" charset="0"/>
          </a:endParaRPr>
        </a:p>
      </dgm:t>
    </dgm:pt>
    <dgm:pt modelId="{FBCF85B0-B07E-4058-9A1C-0DE936C49232}">
      <dgm:prSet phldrT="[Text]"/>
      <dgm:spPr>
        <a:solidFill>
          <a:srgbClr val="C00000"/>
        </a:solidFill>
        <a:ln>
          <a:solidFill>
            <a:schemeClr val="tx1"/>
          </a:solidFill>
        </a:ln>
      </dgm:spPr>
      <dgm:t>
        <a:bodyPr/>
        <a:lstStyle/>
        <a:p>
          <a:r>
            <a:rPr lang="en-US" dirty="0">
              <a:latin typeface="Arial" panose="020B0604020202020204" pitchFamily="34" charset="0"/>
              <a:cs typeface="Arial" panose="020B0604020202020204" pitchFamily="34" charset="0"/>
            </a:rPr>
            <a:t>Immigration/ Cultural Identity</a:t>
          </a:r>
        </a:p>
      </dgm:t>
    </dgm:pt>
    <dgm:pt modelId="{83BE5705-5738-4104-99A2-AE92F5584FFD}" type="parTrans" cxnId="{0097F76D-6F56-46A1-872F-5211FE93BFEC}">
      <dgm:prSet/>
      <dgm:spPr/>
      <dgm:t>
        <a:bodyPr/>
        <a:lstStyle/>
        <a:p>
          <a:endParaRPr lang="en-US">
            <a:latin typeface="Arial" panose="020B0604020202020204" pitchFamily="34" charset="0"/>
            <a:cs typeface="Arial" panose="020B0604020202020204" pitchFamily="34" charset="0"/>
          </a:endParaRPr>
        </a:p>
      </dgm:t>
    </dgm:pt>
    <dgm:pt modelId="{348C0E15-438D-4A35-80AD-4AE72A688080}" type="sibTrans" cxnId="{0097F76D-6F56-46A1-872F-5211FE93BFEC}">
      <dgm:prSet/>
      <dgm:spPr/>
      <dgm:t>
        <a:bodyPr/>
        <a:lstStyle/>
        <a:p>
          <a:endParaRPr lang="en-US">
            <a:latin typeface="Arial" panose="020B0604020202020204" pitchFamily="34" charset="0"/>
            <a:cs typeface="Arial" panose="020B0604020202020204" pitchFamily="34" charset="0"/>
          </a:endParaRPr>
        </a:p>
      </dgm:t>
    </dgm:pt>
    <dgm:pt modelId="{42B43EAF-48B2-409C-9E0F-E3DCD71443A4}">
      <dgm:prSet phldrT="[Text]"/>
      <dgm:spPr>
        <a:solidFill>
          <a:srgbClr val="FFCCCC">
            <a:alpha val="89804"/>
          </a:srgbClr>
        </a:solidFill>
        <a:ln>
          <a:solidFill>
            <a:schemeClr val="tx1">
              <a:alpha val="90000"/>
            </a:schemeClr>
          </a:solidFill>
        </a:ln>
      </dgm:spPr>
      <dgm:t>
        <a:bodyPr/>
        <a:lstStyle/>
        <a:p>
          <a:r>
            <a:rPr lang="en-US" dirty="0">
              <a:latin typeface="Arial" panose="020B0604020202020204" pitchFamily="34" charset="0"/>
              <a:cs typeface="Arial" panose="020B0604020202020204" pitchFamily="34" charset="0"/>
            </a:rPr>
            <a:t>Nationalists</a:t>
          </a:r>
        </a:p>
      </dgm:t>
    </dgm:pt>
    <dgm:pt modelId="{85511BDA-47B9-4DA5-8D0F-68C2E1A97629}" type="parTrans" cxnId="{0B41001F-F536-40F3-B842-A1253AF9FC55}">
      <dgm:prSet/>
      <dgm:spPr/>
      <dgm:t>
        <a:bodyPr/>
        <a:lstStyle/>
        <a:p>
          <a:endParaRPr lang="en-US">
            <a:latin typeface="Arial" panose="020B0604020202020204" pitchFamily="34" charset="0"/>
            <a:cs typeface="Arial" panose="020B0604020202020204" pitchFamily="34" charset="0"/>
          </a:endParaRPr>
        </a:p>
      </dgm:t>
    </dgm:pt>
    <dgm:pt modelId="{76D0EF37-C73A-4C75-A92C-255CB3763CCE}" type="sibTrans" cxnId="{0B41001F-F536-40F3-B842-A1253AF9FC55}">
      <dgm:prSet/>
      <dgm:spPr/>
      <dgm:t>
        <a:bodyPr/>
        <a:lstStyle/>
        <a:p>
          <a:endParaRPr lang="en-US">
            <a:latin typeface="Arial" panose="020B0604020202020204" pitchFamily="34" charset="0"/>
            <a:cs typeface="Arial" panose="020B0604020202020204" pitchFamily="34" charset="0"/>
          </a:endParaRPr>
        </a:p>
      </dgm:t>
    </dgm:pt>
    <dgm:pt modelId="{2D41A07C-DFC6-47D9-AB04-4A374F2FFD48}">
      <dgm:prSet phldrT="[Text]"/>
      <dgm:spPr>
        <a:solidFill>
          <a:srgbClr val="00B050"/>
        </a:solidFill>
        <a:ln>
          <a:solidFill>
            <a:schemeClr val="tx1"/>
          </a:solidFill>
        </a:ln>
      </dgm:spPr>
      <dgm:t>
        <a:bodyPr/>
        <a:lstStyle/>
        <a:p>
          <a:r>
            <a:rPr lang="en-US" dirty="0">
              <a:latin typeface="Arial" panose="020B0604020202020204" pitchFamily="34" charset="0"/>
              <a:cs typeface="Arial" panose="020B0604020202020204" pitchFamily="34" charset="0"/>
            </a:rPr>
            <a:t>Climate Change</a:t>
          </a:r>
        </a:p>
      </dgm:t>
    </dgm:pt>
    <dgm:pt modelId="{121E4438-1CEB-41B1-A8BF-4C13A9ADB211}" type="parTrans" cxnId="{DA636E47-3993-4D98-9398-06DF91250E7C}">
      <dgm:prSet/>
      <dgm:spPr/>
      <dgm:t>
        <a:bodyPr/>
        <a:lstStyle/>
        <a:p>
          <a:endParaRPr lang="en-US">
            <a:latin typeface="Arial" panose="020B0604020202020204" pitchFamily="34" charset="0"/>
            <a:cs typeface="Arial" panose="020B0604020202020204" pitchFamily="34" charset="0"/>
          </a:endParaRPr>
        </a:p>
      </dgm:t>
    </dgm:pt>
    <dgm:pt modelId="{A2F67FBC-2A03-46EF-8509-E567A124A37F}" type="sibTrans" cxnId="{DA636E47-3993-4D98-9398-06DF91250E7C}">
      <dgm:prSet/>
      <dgm:spPr/>
      <dgm:t>
        <a:bodyPr/>
        <a:lstStyle/>
        <a:p>
          <a:endParaRPr lang="en-US">
            <a:latin typeface="Arial" panose="020B0604020202020204" pitchFamily="34" charset="0"/>
            <a:cs typeface="Arial" panose="020B0604020202020204" pitchFamily="34" charset="0"/>
          </a:endParaRPr>
        </a:p>
      </dgm:t>
    </dgm:pt>
    <dgm:pt modelId="{4D781640-80DC-4F15-88BF-7A854D328081}">
      <dgm:prSet phldrT="[Text]"/>
      <dgm:spPr>
        <a:solidFill>
          <a:srgbClr val="92D050">
            <a:alpha val="90000"/>
          </a:srgbClr>
        </a:solidFill>
        <a:ln>
          <a:solidFill>
            <a:schemeClr val="tx1">
              <a:alpha val="90000"/>
            </a:schemeClr>
          </a:solidFill>
        </a:ln>
      </dgm:spPr>
      <dgm:t>
        <a:bodyPr/>
        <a:lstStyle/>
        <a:p>
          <a:r>
            <a:rPr lang="en-US" dirty="0">
              <a:latin typeface="Arial" panose="020B0604020202020204" pitchFamily="34" charset="0"/>
              <a:cs typeface="Arial" panose="020B0604020202020204" pitchFamily="34" charset="0"/>
            </a:rPr>
            <a:t>Greens</a:t>
          </a:r>
        </a:p>
      </dgm:t>
    </dgm:pt>
    <dgm:pt modelId="{745F0B41-40DC-44FF-9CA8-C343BDF919F1}" type="parTrans" cxnId="{E0ED4EB5-9414-4921-9EA4-97350623BF2B}">
      <dgm:prSet/>
      <dgm:spPr/>
      <dgm:t>
        <a:bodyPr/>
        <a:lstStyle/>
        <a:p>
          <a:endParaRPr lang="en-US">
            <a:latin typeface="Arial" panose="020B0604020202020204" pitchFamily="34" charset="0"/>
            <a:cs typeface="Arial" panose="020B0604020202020204" pitchFamily="34" charset="0"/>
          </a:endParaRPr>
        </a:p>
      </dgm:t>
    </dgm:pt>
    <dgm:pt modelId="{4A9C1699-30B4-409D-A064-7FED26ECD3B9}" type="sibTrans" cxnId="{E0ED4EB5-9414-4921-9EA4-97350623BF2B}">
      <dgm:prSet/>
      <dgm:spPr/>
      <dgm:t>
        <a:bodyPr/>
        <a:lstStyle/>
        <a:p>
          <a:endParaRPr lang="en-US">
            <a:latin typeface="Arial" panose="020B0604020202020204" pitchFamily="34" charset="0"/>
            <a:cs typeface="Arial" panose="020B0604020202020204" pitchFamily="34" charset="0"/>
          </a:endParaRPr>
        </a:p>
      </dgm:t>
    </dgm:pt>
    <dgm:pt modelId="{6B0C0092-9F2F-4532-963C-F6796722C359}">
      <dgm:prSet phldrT="[Text]"/>
      <dgm:spPr>
        <a:solidFill>
          <a:srgbClr val="FFCCCC">
            <a:alpha val="89804"/>
          </a:srgbClr>
        </a:solidFill>
        <a:ln>
          <a:solidFill>
            <a:schemeClr val="tx1">
              <a:alpha val="90000"/>
            </a:schemeClr>
          </a:solidFill>
        </a:ln>
      </dgm:spPr>
      <dgm:t>
        <a:bodyPr/>
        <a:lstStyle/>
        <a:p>
          <a:r>
            <a:rPr lang="en-US" dirty="0">
              <a:latin typeface="Arial" panose="020B0604020202020204" pitchFamily="34" charset="0"/>
              <a:cs typeface="Arial" panose="020B0604020202020204" pitchFamily="34" charset="0"/>
            </a:rPr>
            <a:t>Conservatives</a:t>
          </a:r>
        </a:p>
      </dgm:t>
    </dgm:pt>
    <dgm:pt modelId="{114B0116-1A45-498B-B106-B624EACD2E60}" type="parTrans" cxnId="{DC3AFCA9-0CD0-4DC7-A3EC-3F721ECC9760}">
      <dgm:prSet/>
      <dgm:spPr/>
      <dgm:t>
        <a:bodyPr/>
        <a:lstStyle/>
        <a:p>
          <a:endParaRPr lang="en-US">
            <a:latin typeface="Arial" panose="020B0604020202020204" pitchFamily="34" charset="0"/>
            <a:cs typeface="Arial" panose="020B0604020202020204" pitchFamily="34" charset="0"/>
          </a:endParaRPr>
        </a:p>
      </dgm:t>
    </dgm:pt>
    <dgm:pt modelId="{637A7D6B-21AD-44ED-9FBA-864B95086878}" type="sibTrans" cxnId="{DC3AFCA9-0CD0-4DC7-A3EC-3F721ECC9760}">
      <dgm:prSet/>
      <dgm:spPr/>
      <dgm:t>
        <a:bodyPr/>
        <a:lstStyle/>
        <a:p>
          <a:endParaRPr lang="en-US">
            <a:latin typeface="Arial" panose="020B0604020202020204" pitchFamily="34" charset="0"/>
            <a:cs typeface="Arial" panose="020B0604020202020204" pitchFamily="34" charset="0"/>
          </a:endParaRPr>
        </a:p>
      </dgm:t>
    </dgm:pt>
    <dgm:pt modelId="{0509493A-06B9-4EC6-AE2C-18B544EFF4DD}" type="pres">
      <dgm:prSet presAssocID="{79A70DBD-90A5-4DFC-833C-D34E58232028}" presName="Name0" presStyleCnt="0">
        <dgm:presLayoutVars>
          <dgm:dir/>
          <dgm:animLvl val="lvl"/>
          <dgm:resizeHandles val="exact"/>
        </dgm:presLayoutVars>
      </dgm:prSet>
      <dgm:spPr/>
    </dgm:pt>
    <dgm:pt modelId="{26CF43AA-0E1F-49A8-A181-831C8C8EE536}" type="pres">
      <dgm:prSet presAssocID="{64A2222C-1637-4306-B618-288BC9CE28D2}" presName="composite" presStyleCnt="0"/>
      <dgm:spPr/>
    </dgm:pt>
    <dgm:pt modelId="{30EDEF8C-131F-439E-A819-23E0BFB73256}" type="pres">
      <dgm:prSet presAssocID="{64A2222C-1637-4306-B618-288BC9CE28D2}" presName="parTx" presStyleLbl="alignNode1" presStyleIdx="0" presStyleCnt="3">
        <dgm:presLayoutVars>
          <dgm:chMax val="0"/>
          <dgm:chPref val="0"/>
          <dgm:bulletEnabled val="1"/>
        </dgm:presLayoutVars>
      </dgm:prSet>
      <dgm:spPr/>
    </dgm:pt>
    <dgm:pt modelId="{259DC1A5-52A2-4B63-A57D-0B5EAFDE490D}" type="pres">
      <dgm:prSet presAssocID="{64A2222C-1637-4306-B618-288BC9CE28D2}" presName="desTx" presStyleLbl="alignAccFollowNode1" presStyleIdx="0" presStyleCnt="3">
        <dgm:presLayoutVars>
          <dgm:bulletEnabled val="1"/>
        </dgm:presLayoutVars>
      </dgm:prSet>
      <dgm:spPr/>
    </dgm:pt>
    <dgm:pt modelId="{19E9772A-AF1E-4CEC-9680-F7F05FFD6744}" type="pres">
      <dgm:prSet presAssocID="{AB569EFE-5C3D-48FF-9C56-601FBB599E24}" presName="space" presStyleCnt="0"/>
      <dgm:spPr/>
    </dgm:pt>
    <dgm:pt modelId="{106B3A48-8637-42E7-A061-B79D1AC4F468}" type="pres">
      <dgm:prSet presAssocID="{FBCF85B0-B07E-4058-9A1C-0DE936C49232}" presName="composite" presStyleCnt="0"/>
      <dgm:spPr/>
    </dgm:pt>
    <dgm:pt modelId="{553C697C-7003-4A3B-9C56-CB2800F18BD7}" type="pres">
      <dgm:prSet presAssocID="{FBCF85B0-B07E-4058-9A1C-0DE936C49232}" presName="parTx" presStyleLbl="alignNode1" presStyleIdx="1" presStyleCnt="3">
        <dgm:presLayoutVars>
          <dgm:chMax val="0"/>
          <dgm:chPref val="0"/>
          <dgm:bulletEnabled val="1"/>
        </dgm:presLayoutVars>
      </dgm:prSet>
      <dgm:spPr/>
    </dgm:pt>
    <dgm:pt modelId="{FD5FB89C-B992-4389-8548-2004EDF32C10}" type="pres">
      <dgm:prSet presAssocID="{FBCF85B0-B07E-4058-9A1C-0DE936C49232}" presName="desTx" presStyleLbl="alignAccFollowNode1" presStyleIdx="1" presStyleCnt="3">
        <dgm:presLayoutVars>
          <dgm:bulletEnabled val="1"/>
        </dgm:presLayoutVars>
      </dgm:prSet>
      <dgm:spPr/>
    </dgm:pt>
    <dgm:pt modelId="{788EEAF0-79ED-45E5-A0D4-7FB1CC1A51FF}" type="pres">
      <dgm:prSet presAssocID="{348C0E15-438D-4A35-80AD-4AE72A688080}" presName="space" presStyleCnt="0"/>
      <dgm:spPr/>
    </dgm:pt>
    <dgm:pt modelId="{FF05ED48-70BA-431B-B1AB-02ECAF75CD8C}" type="pres">
      <dgm:prSet presAssocID="{2D41A07C-DFC6-47D9-AB04-4A374F2FFD48}" presName="composite" presStyleCnt="0"/>
      <dgm:spPr/>
    </dgm:pt>
    <dgm:pt modelId="{A20CD681-913C-4649-B1E6-79FF8A4BCF10}" type="pres">
      <dgm:prSet presAssocID="{2D41A07C-DFC6-47D9-AB04-4A374F2FFD48}" presName="parTx" presStyleLbl="alignNode1" presStyleIdx="2" presStyleCnt="3">
        <dgm:presLayoutVars>
          <dgm:chMax val="0"/>
          <dgm:chPref val="0"/>
          <dgm:bulletEnabled val="1"/>
        </dgm:presLayoutVars>
      </dgm:prSet>
      <dgm:spPr/>
    </dgm:pt>
    <dgm:pt modelId="{B40F9C35-9361-41DA-A2A5-C335340EED6D}" type="pres">
      <dgm:prSet presAssocID="{2D41A07C-DFC6-47D9-AB04-4A374F2FFD48}" presName="desTx" presStyleLbl="alignAccFollowNode1" presStyleIdx="2" presStyleCnt="3">
        <dgm:presLayoutVars>
          <dgm:bulletEnabled val="1"/>
        </dgm:presLayoutVars>
      </dgm:prSet>
      <dgm:spPr/>
    </dgm:pt>
  </dgm:ptLst>
  <dgm:cxnLst>
    <dgm:cxn modelId="{F77CA303-CFD6-456D-A206-BD0F7D51F31F}" type="presOf" srcId="{D66240A5-A9BE-43F1-9651-209A9CCA39BE}" destId="{259DC1A5-52A2-4B63-A57D-0B5EAFDE490D}" srcOrd="0" destOrd="0" presId="urn:microsoft.com/office/officeart/2005/8/layout/hList1"/>
    <dgm:cxn modelId="{D3FD4612-13F3-4C49-A511-31CE43674A2F}" type="presOf" srcId="{2D41A07C-DFC6-47D9-AB04-4A374F2FFD48}" destId="{A20CD681-913C-4649-B1E6-79FF8A4BCF10}" srcOrd="0" destOrd="0" presId="urn:microsoft.com/office/officeart/2005/8/layout/hList1"/>
    <dgm:cxn modelId="{32C5EC18-1CD0-44D1-947D-BE4A1204B734}" type="presOf" srcId="{FBCF85B0-B07E-4058-9A1C-0DE936C49232}" destId="{553C697C-7003-4A3B-9C56-CB2800F18BD7}" srcOrd="0" destOrd="0" presId="urn:microsoft.com/office/officeart/2005/8/layout/hList1"/>
    <dgm:cxn modelId="{0B41001F-F536-40F3-B842-A1253AF9FC55}" srcId="{FBCF85B0-B07E-4058-9A1C-0DE936C49232}" destId="{42B43EAF-48B2-409C-9E0F-E3DCD71443A4}" srcOrd="0" destOrd="0" parTransId="{85511BDA-47B9-4DA5-8D0F-68C2E1A97629}" sibTransId="{76D0EF37-C73A-4C75-A92C-255CB3763CCE}"/>
    <dgm:cxn modelId="{1061512A-FA88-4F7F-80A3-7C86A29BD369}" type="presOf" srcId="{64A2222C-1637-4306-B618-288BC9CE28D2}" destId="{30EDEF8C-131F-439E-A819-23E0BFB73256}" srcOrd="0" destOrd="0" presId="urn:microsoft.com/office/officeart/2005/8/layout/hList1"/>
    <dgm:cxn modelId="{AFC96761-FCE6-4202-867C-77B19FDBDE89}" srcId="{79A70DBD-90A5-4DFC-833C-D34E58232028}" destId="{64A2222C-1637-4306-B618-288BC9CE28D2}" srcOrd="0" destOrd="0" parTransId="{E09C2A40-4EB2-490A-A9BB-D8B9BBDA86ED}" sibTransId="{AB569EFE-5C3D-48FF-9C56-601FBB599E24}"/>
    <dgm:cxn modelId="{DA636E47-3993-4D98-9398-06DF91250E7C}" srcId="{79A70DBD-90A5-4DFC-833C-D34E58232028}" destId="{2D41A07C-DFC6-47D9-AB04-4A374F2FFD48}" srcOrd="2" destOrd="0" parTransId="{121E4438-1CEB-41B1-A8BF-4C13A9ADB211}" sibTransId="{A2F67FBC-2A03-46EF-8509-E567A124A37F}"/>
    <dgm:cxn modelId="{714F526B-F1FE-4464-9664-607AE2AB5ABA}" type="presOf" srcId="{79A70DBD-90A5-4DFC-833C-D34E58232028}" destId="{0509493A-06B9-4EC6-AE2C-18B544EFF4DD}" srcOrd="0" destOrd="0" presId="urn:microsoft.com/office/officeart/2005/8/layout/hList1"/>
    <dgm:cxn modelId="{0097F76D-6F56-46A1-872F-5211FE93BFEC}" srcId="{79A70DBD-90A5-4DFC-833C-D34E58232028}" destId="{FBCF85B0-B07E-4058-9A1C-0DE936C49232}" srcOrd="1" destOrd="0" parTransId="{83BE5705-5738-4104-99A2-AE92F5584FFD}" sibTransId="{348C0E15-438D-4A35-80AD-4AE72A688080}"/>
    <dgm:cxn modelId="{56B6FE9D-0EE2-48CF-AF01-4A1003B16502}" type="presOf" srcId="{42B43EAF-48B2-409C-9E0F-E3DCD71443A4}" destId="{FD5FB89C-B992-4389-8548-2004EDF32C10}" srcOrd="0" destOrd="0" presId="urn:microsoft.com/office/officeart/2005/8/layout/hList1"/>
    <dgm:cxn modelId="{944CD8A3-0EA1-4E14-AB22-AC1899B0E8A5}" type="presOf" srcId="{4D781640-80DC-4F15-88BF-7A854D328081}" destId="{B40F9C35-9361-41DA-A2A5-C335340EED6D}" srcOrd="0" destOrd="0" presId="urn:microsoft.com/office/officeart/2005/8/layout/hList1"/>
    <dgm:cxn modelId="{7FD4A6A4-11E8-4DC7-A518-DFC055771362}" srcId="{64A2222C-1637-4306-B618-288BC9CE28D2}" destId="{D66240A5-A9BE-43F1-9651-209A9CCA39BE}" srcOrd="0" destOrd="0" parTransId="{C846787B-1AD7-453F-99BF-A652C657FB5D}" sibTransId="{83C57D73-E558-42C4-A6DF-C0B84FC35AD0}"/>
    <dgm:cxn modelId="{DC3AFCA9-0CD0-4DC7-A3EC-3F721ECC9760}" srcId="{FBCF85B0-B07E-4058-9A1C-0DE936C49232}" destId="{6B0C0092-9F2F-4532-963C-F6796722C359}" srcOrd="1" destOrd="0" parTransId="{114B0116-1A45-498B-B106-B624EACD2E60}" sibTransId="{637A7D6B-21AD-44ED-9FBA-864B95086878}"/>
    <dgm:cxn modelId="{A9198EB4-9847-42FF-8934-1DB1517EDD1F}" type="presOf" srcId="{6B0C0092-9F2F-4532-963C-F6796722C359}" destId="{FD5FB89C-B992-4389-8548-2004EDF32C10}" srcOrd="0" destOrd="1" presId="urn:microsoft.com/office/officeart/2005/8/layout/hList1"/>
    <dgm:cxn modelId="{E0ED4EB5-9414-4921-9EA4-97350623BF2B}" srcId="{2D41A07C-DFC6-47D9-AB04-4A374F2FFD48}" destId="{4D781640-80DC-4F15-88BF-7A854D328081}" srcOrd="0" destOrd="0" parTransId="{745F0B41-40DC-44FF-9CA8-C343BDF919F1}" sibTransId="{4A9C1699-30B4-409D-A064-7FED26ECD3B9}"/>
    <dgm:cxn modelId="{C5A3EBB8-7874-4E8B-A0D5-493F9D1CD72C}" type="presOf" srcId="{4B6AC729-F734-49B3-BB7C-58A821A2EA6F}" destId="{259DC1A5-52A2-4B63-A57D-0B5EAFDE490D}" srcOrd="0" destOrd="1" presId="urn:microsoft.com/office/officeart/2005/8/layout/hList1"/>
    <dgm:cxn modelId="{8EC0D4FA-A685-4BAB-84FD-62977B33CA0A}" srcId="{64A2222C-1637-4306-B618-288BC9CE28D2}" destId="{4B6AC729-F734-49B3-BB7C-58A821A2EA6F}" srcOrd="1" destOrd="0" parTransId="{E4F874BE-A4F8-4422-983E-809ADB4F8503}" sibTransId="{8DA471FB-0F39-4582-9BB4-E3C61C969817}"/>
    <dgm:cxn modelId="{1B172011-18D4-4CD0-A993-90E4CC3CABEC}" type="presParOf" srcId="{0509493A-06B9-4EC6-AE2C-18B544EFF4DD}" destId="{26CF43AA-0E1F-49A8-A181-831C8C8EE536}" srcOrd="0" destOrd="0" presId="urn:microsoft.com/office/officeart/2005/8/layout/hList1"/>
    <dgm:cxn modelId="{17C5D5B7-7C40-4F60-9D46-6066CCA3E404}" type="presParOf" srcId="{26CF43AA-0E1F-49A8-A181-831C8C8EE536}" destId="{30EDEF8C-131F-439E-A819-23E0BFB73256}" srcOrd="0" destOrd="0" presId="urn:microsoft.com/office/officeart/2005/8/layout/hList1"/>
    <dgm:cxn modelId="{8AD53010-C982-485A-A2EA-EA581571C03E}" type="presParOf" srcId="{26CF43AA-0E1F-49A8-A181-831C8C8EE536}" destId="{259DC1A5-52A2-4B63-A57D-0B5EAFDE490D}" srcOrd="1" destOrd="0" presId="urn:microsoft.com/office/officeart/2005/8/layout/hList1"/>
    <dgm:cxn modelId="{C2E9C664-08BE-4E10-BDF8-49751D941FB6}" type="presParOf" srcId="{0509493A-06B9-4EC6-AE2C-18B544EFF4DD}" destId="{19E9772A-AF1E-4CEC-9680-F7F05FFD6744}" srcOrd="1" destOrd="0" presId="urn:microsoft.com/office/officeart/2005/8/layout/hList1"/>
    <dgm:cxn modelId="{19E11F28-892B-4E74-9F63-7F28EC4A96FB}" type="presParOf" srcId="{0509493A-06B9-4EC6-AE2C-18B544EFF4DD}" destId="{106B3A48-8637-42E7-A061-B79D1AC4F468}" srcOrd="2" destOrd="0" presId="urn:microsoft.com/office/officeart/2005/8/layout/hList1"/>
    <dgm:cxn modelId="{82E22AA9-FD59-4D8A-A0F4-188F35183C9C}" type="presParOf" srcId="{106B3A48-8637-42E7-A061-B79D1AC4F468}" destId="{553C697C-7003-4A3B-9C56-CB2800F18BD7}" srcOrd="0" destOrd="0" presId="urn:microsoft.com/office/officeart/2005/8/layout/hList1"/>
    <dgm:cxn modelId="{5ECFC1E0-4DFD-4B6E-999B-5AA01B73A596}" type="presParOf" srcId="{106B3A48-8637-42E7-A061-B79D1AC4F468}" destId="{FD5FB89C-B992-4389-8548-2004EDF32C10}" srcOrd="1" destOrd="0" presId="urn:microsoft.com/office/officeart/2005/8/layout/hList1"/>
    <dgm:cxn modelId="{9CDEC47F-B96E-4D7B-9D13-8AF5B704F7F0}" type="presParOf" srcId="{0509493A-06B9-4EC6-AE2C-18B544EFF4DD}" destId="{788EEAF0-79ED-45E5-A0D4-7FB1CC1A51FF}" srcOrd="3" destOrd="0" presId="urn:microsoft.com/office/officeart/2005/8/layout/hList1"/>
    <dgm:cxn modelId="{ED14E752-9CE4-44A4-B8A1-2AADEB4F10BD}" type="presParOf" srcId="{0509493A-06B9-4EC6-AE2C-18B544EFF4DD}" destId="{FF05ED48-70BA-431B-B1AB-02ECAF75CD8C}" srcOrd="4" destOrd="0" presId="urn:microsoft.com/office/officeart/2005/8/layout/hList1"/>
    <dgm:cxn modelId="{2F0E1639-6C26-41E3-8444-5403C4E6C23E}" type="presParOf" srcId="{FF05ED48-70BA-431B-B1AB-02ECAF75CD8C}" destId="{A20CD681-913C-4649-B1E6-79FF8A4BCF10}" srcOrd="0" destOrd="0" presId="urn:microsoft.com/office/officeart/2005/8/layout/hList1"/>
    <dgm:cxn modelId="{89F116A9-8E33-407A-BBE0-D73F9AE97292}" type="presParOf" srcId="{FF05ED48-70BA-431B-B1AB-02ECAF75CD8C}" destId="{B40F9C35-9361-41DA-A2A5-C335340EED6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D4EBF0-1F35-42B8-B131-60EA77A4B03E}"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1133B49E-DF8F-45AD-995D-0B463BCE8E85}" type="pres">
      <dgm:prSet presAssocID="{DED4EBF0-1F35-42B8-B131-60EA77A4B03E}" presName="Name0" presStyleCnt="0">
        <dgm:presLayoutVars>
          <dgm:chMax val="7"/>
          <dgm:dir/>
          <dgm:animOne val="branch"/>
        </dgm:presLayoutVars>
      </dgm:prSet>
      <dgm:spPr/>
    </dgm:pt>
  </dgm:ptLst>
  <dgm:cxnLst>
    <dgm:cxn modelId="{4D6DEA16-1996-134E-B3BF-6F114F309357}" type="presOf" srcId="{DED4EBF0-1F35-42B8-B131-60EA77A4B03E}" destId="{1133B49E-DF8F-45AD-995D-0B463BCE8E85}" srcOrd="0"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DEF8C-131F-439E-A819-23E0BFB73256}">
      <dsp:nvSpPr>
        <dsp:cNvPr id="0" name=""/>
        <dsp:cNvSpPr/>
      </dsp:nvSpPr>
      <dsp:spPr>
        <a:xfrm>
          <a:off x="2659" y="1048639"/>
          <a:ext cx="2593179" cy="868721"/>
        </a:xfrm>
        <a:prstGeom prst="rect">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Economic</a:t>
          </a:r>
        </a:p>
      </dsp:txBody>
      <dsp:txXfrm>
        <a:off x="2659" y="1048639"/>
        <a:ext cx="2593179" cy="868721"/>
      </dsp:txXfrm>
    </dsp:sp>
    <dsp:sp modelId="{259DC1A5-52A2-4B63-A57D-0B5EAFDE490D}">
      <dsp:nvSpPr>
        <dsp:cNvPr id="0" name=""/>
        <dsp:cNvSpPr/>
      </dsp:nvSpPr>
      <dsp:spPr>
        <a:xfrm>
          <a:off x="2659" y="1917360"/>
          <a:ext cx="2593179" cy="1098000"/>
        </a:xfrm>
        <a:prstGeom prst="rect">
          <a:avLst/>
        </a:prstGeom>
        <a:solidFill>
          <a:srgbClr val="FFCCCC">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Liberals</a:t>
          </a:r>
        </a:p>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Conservatives</a:t>
          </a:r>
        </a:p>
      </dsp:txBody>
      <dsp:txXfrm>
        <a:off x="2659" y="1917360"/>
        <a:ext cx="2593179" cy="1098000"/>
      </dsp:txXfrm>
    </dsp:sp>
    <dsp:sp modelId="{553C697C-7003-4A3B-9C56-CB2800F18BD7}">
      <dsp:nvSpPr>
        <dsp:cNvPr id="0" name=""/>
        <dsp:cNvSpPr/>
      </dsp:nvSpPr>
      <dsp:spPr>
        <a:xfrm>
          <a:off x="2958884" y="1048639"/>
          <a:ext cx="2593179" cy="868721"/>
        </a:xfrm>
        <a:prstGeom prst="rect">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Immigration/ Cultural Identity</a:t>
          </a:r>
        </a:p>
      </dsp:txBody>
      <dsp:txXfrm>
        <a:off x="2958884" y="1048639"/>
        <a:ext cx="2593179" cy="868721"/>
      </dsp:txXfrm>
    </dsp:sp>
    <dsp:sp modelId="{FD5FB89C-B992-4389-8548-2004EDF32C10}">
      <dsp:nvSpPr>
        <dsp:cNvPr id="0" name=""/>
        <dsp:cNvSpPr/>
      </dsp:nvSpPr>
      <dsp:spPr>
        <a:xfrm>
          <a:off x="2958884" y="1917360"/>
          <a:ext cx="2593179" cy="1098000"/>
        </a:xfrm>
        <a:prstGeom prst="rect">
          <a:avLst/>
        </a:prstGeom>
        <a:solidFill>
          <a:srgbClr val="FFCCCC">
            <a:alpha val="89804"/>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Nationalists</a:t>
          </a:r>
        </a:p>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Conservatives</a:t>
          </a:r>
        </a:p>
      </dsp:txBody>
      <dsp:txXfrm>
        <a:off x="2958884" y="1917360"/>
        <a:ext cx="2593179" cy="1098000"/>
      </dsp:txXfrm>
    </dsp:sp>
    <dsp:sp modelId="{A20CD681-913C-4649-B1E6-79FF8A4BCF10}">
      <dsp:nvSpPr>
        <dsp:cNvPr id="0" name=""/>
        <dsp:cNvSpPr/>
      </dsp:nvSpPr>
      <dsp:spPr>
        <a:xfrm>
          <a:off x="5915109" y="1048639"/>
          <a:ext cx="2593179" cy="868721"/>
        </a:xfrm>
        <a:prstGeom prst="rect">
          <a:avLst/>
        </a:prstGeom>
        <a:solidFill>
          <a:srgbClr val="00B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Climate Change</a:t>
          </a:r>
        </a:p>
      </dsp:txBody>
      <dsp:txXfrm>
        <a:off x="5915109" y="1048639"/>
        <a:ext cx="2593179" cy="868721"/>
      </dsp:txXfrm>
    </dsp:sp>
    <dsp:sp modelId="{B40F9C35-9361-41DA-A2A5-C335340EED6D}">
      <dsp:nvSpPr>
        <dsp:cNvPr id="0" name=""/>
        <dsp:cNvSpPr/>
      </dsp:nvSpPr>
      <dsp:spPr>
        <a:xfrm>
          <a:off x="5915109" y="1917360"/>
          <a:ext cx="2593179" cy="1098000"/>
        </a:xfrm>
        <a:prstGeom prst="rect">
          <a:avLst/>
        </a:prstGeom>
        <a:solidFill>
          <a:srgbClr val="92D050">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Greens</a:t>
          </a:r>
        </a:p>
      </dsp:txBody>
      <dsp:txXfrm>
        <a:off x="5915109" y="1917360"/>
        <a:ext cx="2593179" cy="1098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7.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8.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0.07734</cdr:x>
      <cdr:y>0.74468</cdr:y>
    </cdr:from>
    <cdr:to>
      <cdr:x>0.19336</cdr:x>
      <cdr:y>1</cdr:y>
    </cdr:to>
    <cdr:sp macro="" textlink="">
      <cdr:nvSpPr>
        <cdr:cNvPr id="2" name="TextBox 1"/>
        <cdr:cNvSpPr txBox="1"/>
      </cdr:nvSpPr>
      <cdr:spPr>
        <a:xfrm xmlns:a="http://schemas.openxmlformats.org/drawingml/2006/main">
          <a:off x="609600" y="2667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0.24314</cdr:x>
      <cdr:y>0.02627</cdr:y>
    </cdr:from>
    <cdr:to>
      <cdr:x>0.73137</cdr:x>
      <cdr:y>0.11451</cdr:y>
    </cdr:to>
    <cdr:sp macro="" textlink="">
      <cdr:nvSpPr>
        <cdr:cNvPr id="14" name="TextBox 1">
          <a:extLst xmlns:a="http://schemas.openxmlformats.org/drawingml/2006/main">
            <a:ext uri="{FF2B5EF4-FFF2-40B4-BE49-F238E27FC236}">
              <a16:creationId xmlns:a16="http://schemas.microsoft.com/office/drawing/2014/main" id="{77369254-54DA-4FCA-A1D2-D4AB57E54C85}"/>
            </a:ext>
          </a:extLst>
        </cdr:cNvPr>
        <cdr:cNvSpPr txBox="1"/>
      </cdr:nvSpPr>
      <cdr:spPr>
        <a:xfrm xmlns:a="http://schemas.openxmlformats.org/drawingml/2006/main">
          <a:off x="2057991" y="100815"/>
          <a:ext cx="413238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u="sng" dirty="0">
              <a:solidFill>
                <a:schemeClr val="tx2"/>
              </a:solidFill>
              <a:latin typeface="Arial" panose="020B0604020202020204" pitchFamily="34" charset="0"/>
              <a:cs typeface="Arial" panose="020B0604020202020204" pitchFamily="34" charset="0"/>
            </a:rPr>
            <a:t>Europe</a:t>
          </a:r>
          <a:r>
            <a:rPr lang="en-US" sz="1600" b="1" dirty="0">
              <a:solidFill>
                <a:schemeClr val="tx2"/>
              </a:solidFill>
              <a:latin typeface="Arial" panose="020B0604020202020204" pitchFamily="34" charset="0"/>
              <a:cs typeface="Arial" panose="020B0604020202020204" pitchFamily="34" charset="0"/>
            </a:rPr>
            <a:t> Direction</a:t>
          </a:r>
        </a:p>
      </cdr:txBody>
    </cdr:sp>
  </cdr:relSizeAnchor>
</c:userShapes>
</file>

<file path=ppt/drawings/drawing2.xml><?xml version="1.0" encoding="utf-8"?>
<c:userShapes xmlns:c="http://schemas.openxmlformats.org/drawingml/2006/chart">
  <cdr:relSizeAnchor xmlns:cdr="http://schemas.openxmlformats.org/drawingml/2006/chartDrawing">
    <cdr:from>
      <cdr:x>0.07734</cdr:x>
      <cdr:y>0.74468</cdr:y>
    </cdr:from>
    <cdr:to>
      <cdr:x>0.19336</cdr:x>
      <cdr:y>1</cdr:y>
    </cdr:to>
    <cdr:sp macro="" textlink="">
      <cdr:nvSpPr>
        <cdr:cNvPr id="2" name="TextBox 1"/>
        <cdr:cNvSpPr txBox="1"/>
      </cdr:nvSpPr>
      <cdr:spPr>
        <a:xfrm xmlns:a="http://schemas.openxmlformats.org/drawingml/2006/main">
          <a:off x="609600" y="2667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cdr:x>
      <cdr:y>0.91262</cdr:y>
    </cdr:from>
    <cdr:to>
      <cdr:x>0.14167</cdr:x>
      <cdr:y>0.95631</cdr:y>
    </cdr:to>
    <cdr:sp macro="" textlink="">
      <cdr:nvSpPr>
        <cdr:cNvPr id="2" name="Right Arrow 1">
          <a:extLst xmlns:a="http://schemas.openxmlformats.org/drawingml/2006/main">
            <a:ext uri="{FF2B5EF4-FFF2-40B4-BE49-F238E27FC236}">
              <a16:creationId xmlns:a16="http://schemas.microsoft.com/office/drawing/2014/main" id="{976D5B29-CA3F-C540-ACFA-A17DA92D2CE6}"/>
            </a:ext>
          </a:extLst>
        </cdr:cNvPr>
        <cdr:cNvSpPr/>
      </cdr:nvSpPr>
      <cdr:spPr>
        <a:xfrm xmlns:a="http://schemas.openxmlformats.org/drawingml/2006/main">
          <a:off x="914400" y="3183522"/>
          <a:ext cx="381000" cy="152400"/>
        </a:xfrm>
        <a:prstGeom xmlns:a="http://schemas.openxmlformats.org/drawingml/2006/main" prst="rightArrow">
          <a:avLst/>
        </a:prstGeom>
        <a:solidFill xmlns:a="http://schemas.openxmlformats.org/drawingml/2006/main">
          <a:schemeClr val="tx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0.07734</cdr:x>
      <cdr:y>0.74468</cdr:y>
    </cdr:from>
    <cdr:to>
      <cdr:x>0.19336</cdr:x>
      <cdr:y>1</cdr:y>
    </cdr:to>
    <cdr:sp macro="" textlink="">
      <cdr:nvSpPr>
        <cdr:cNvPr id="2" name="TextBox 1"/>
        <cdr:cNvSpPr txBox="1"/>
      </cdr:nvSpPr>
      <cdr:spPr>
        <a:xfrm xmlns:a="http://schemas.openxmlformats.org/drawingml/2006/main">
          <a:off x="609600" y="2667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0.04745</cdr:x>
      <cdr:y>0.74683</cdr:y>
    </cdr:from>
    <cdr:to>
      <cdr:x>0.17349</cdr:x>
      <cdr:y>0.83507</cdr:y>
    </cdr:to>
    <cdr:sp macro="" textlink="">
      <cdr:nvSpPr>
        <cdr:cNvPr id="8" name="TextBox 7">
          <a:extLst xmlns:a="http://schemas.openxmlformats.org/drawingml/2006/main">
            <a:ext uri="{FF2B5EF4-FFF2-40B4-BE49-F238E27FC236}">
              <a16:creationId xmlns:a16="http://schemas.microsoft.com/office/drawing/2014/main" id="{F467A259-B4D8-4896-850C-3320826D3FFD}"/>
            </a:ext>
          </a:extLst>
        </cdr:cNvPr>
        <cdr:cNvSpPr txBox="1"/>
      </cdr:nvSpPr>
      <cdr:spPr>
        <a:xfrm xmlns:a="http://schemas.openxmlformats.org/drawingml/2006/main">
          <a:off x="401609" y="2865544"/>
          <a:ext cx="1066800"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dirty="0">
              <a:solidFill>
                <a:schemeClr val="tx2">
                  <a:lumMod val="75000"/>
                  <a:lumOff val="25000"/>
                </a:schemeClr>
              </a:solidFill>
              <a:latin typeface="Arial" panose="020B0604020202020204" pitchFamily="34" charset="0"/>
              <a:cs typeface="Arial" panose="020B0604020202020204" pitchFamily="34" charset="0"/>
            </a:rPr>
            <a:t>Germany</a:t>
          </a:r>
        </a:p>
      </cdr:txBody>
    </cdr:sp>
  </cdr:relSizeAnchor>
  <cdr:relSizeAnchor xmlns:cdr="http://schemas.openxmlformats.org/drawingml/2006/chartDrawing">
    <cdr:from>
      <cdr:x>0.20217</cdr:x>
      <cdr:y>0.74804</cdr:y>
    </cdr:from>
    <cdr:to>
      <cdr:x>0.32821</cdr:x>
      <cdr:y>0.83627</cdr:y>
    </cdr:to>
    <cdr:sp macro="" textlink="">
      <cdr:nvSpPr>
        <cdr:cNvPr id="9" name="TextBox 1">
          <a:extLst xmlns:a="http://schemas.openxmlformats.org/drawingml/2006/main">
            <a:ext uri="{FF2B5EF4-FFF2-40B4-BE49-F238E27FC236}">
              <a16:creationId xmlns:a16="http://schemas.microsoft.com/office/drawing/2014/main" id="{BFCAE052-190E-43DA-A571-C4597FD4ACCC}"/>
            </a:ext>
          </a:extLst>
        </cdr:cNvPr>
        <cdr:cNvSpPr txBox="1"/>
      </cdr:nvSpPr>
      <cdr:spPr>
        <a:xfrm xmlns:a="http://schemas.openxmlformats.org/drawingml/2006/main">
          <a:off x="1711184" y="2870158"/>
          <a:ext cx="10668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tx2">
                  <a:lumMod val="75000"/>
                  <a:lumOff val="25000"/>
                </a:schemeClr>
              </a:solidFill>
              <a:latin typeface="Arial" panose="020B0604020202020204" pitchFamily="34" charset="0"/>
              <a:cs typeface="Arial" panose="020B0604020202020204" pitchFamily="34" charset="0"/>
            </a:rPr>
            <a:t>France</a:t>
          </a:r>
        </a:p>
      </cdr:txBody>
    </cdr:sp>
  </cdr:relSizeAnchor>
  <cdr:relSizeAnchor xmlns:cdr="http://schemas.openxmlformats.org/drawingml/2006/chartDrawing">
    <cdr:from>
      <cdr:x>0.35522</cdr:x>
      <cdr:y>0.74804</cdr:y>
    </cdr:from>
    <cdr:to>
      <cdr:x>0.48126</cdr:x>
      <cdr:y>0.83627</cdr:y>
    </cdr:to>
    <cdr:sp macro="" textlink="">
      <cdr:nvSpPr>
        <cdr:cNvPr id="10" name="TextBox 1">
          <a:extLst xmlns:a="http://schemas.openxmlformats.org/drawingml/2006/main">
            <a:ext uri="{FF2B5EF4-FFF2-40B4-BE49-F238E27FC236}">
              <a16:creationId xmlns:a16="http://schemas.microsoft.com/office/drawing/2014/main" id="{BF1E3B1B-EAA5-4149-BF72-C251E2352FE9}"/>
            </a:ext>
          </a:extLst>
        </cdr:cNvPr>
        <cdr:cNvSpPr txBox="1"/>
      </cdr:nvSpPr>
      <cdr:spPr>
        <a:xfrm xmlns:a="http://schemas.openxmlformats.org/drawingml/2006/main">
          <a:off x="3006584" y="2870158"/>
          <a:ext cx="10668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tx2">
                  <a:lumMod val="75000"/>
                  <a:lumOff val="25000"/>
                </a:schemeClr>
              </a:solidFill>
              <a:latin typeface="Arial" panose="020B0604020202020204" pitchFamily="34" charset="0"/>
              <a:cs typeface="Arial" panose="020B0604020202020204" pitchFamily="34" charset="0"/>
            </a:rPr>
            <a:t>Poland</a:t>
          </a:r>
        </a:p>
      </cdr:txBody>
    </cdr:sp>
  </cdr:relSizeAnchor>
  <cdr:relSizeAnchor xmlns:cdr="http://schemas.openxmlformats.org/drawingml/2006/chartDrawing">
    <cdr:from>
      <cdr:x>0.51727</cdr:x>
      <cdr:y>0.74764</cdr:y>
    </cdr:from>
    <cdr:to>
      <cdr:x>0.64331</cdr:x>
      <cdr:y>0.83588</cdr:y>
    </cdr:to>
    <cdr:sp macro="" textlink="">
      <cdr:nvSpPr>
        <cdr:cNvPr id="11" name="TextBox 1">
          <a:extLst xmlns:a="http://schemas.openxmlformats.org/drawingml/2006/main">
            <a:ext uri="{FF2B5EF4-FFF2-40B4-BE49-F238E27FC236}">
              <a16:creationId xmlns:a16="http://schemas.microsoft.com/office/drawing/2014/main" id="{D8B86193-A834-448E-A56E-4DB2C286B80C}"/>
            </a:ext>
          </a:extLst>
        </cdr:cNvPr>
        <cdr:cNvSpPr txBox="1"/>
      </cdr:nvSpPr>
      <cdr:spPr>
        <a:xfrm xmlns:a="http://schemas.openxmlformats.org/drawingml/2006/main">
          <a:off x="4378184" y="2868655"/>
          <a:ext cx="10668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tx2">
                  <a:lumMod val="75000"/>
                  <a:lumOff val="25000"/>
                </a:schemeClr>
              </a:solidFill>
              <a:latin typeface="Arial" panose="020B0604020202020204" pitchFamily="34" charset="0"/>
              <a:cs typeface="Arial" panose="020B0604020202020204" pitchFamily="34" charset="0"/>
            </a:rPr>
            <a:t>Sweden</a:t>
          </a:r>
        </a:p>
      </cdr:txBody>
    </cdr:sp>
  </cdr:relSizeAnchor>
  <cdr:relSizeAnchor xmlns:cdr="http://schemas.openxmlformats.org/drawingml/2006/chartDrawing">
    <cdr:from>
      <cdr:x>0.66131</cdr:x>
      <cdr:y>0.74764</cdr:y>
    </cdr:from>
    <cdr:to>
      <cdr:x>0.82336</cdr:x>
      <cdr:y>0.83588</cdr:y>
    </cdr:to>
    <cdr:sp macro="" textlink="">
      <cdr:nvSpPr>
        <cdr:cNvPr id="12" name="TextBox 1">
          <a:extLst xmlns:a="http://schemas.openxmlformats.org/drawingml/2006/main">
            <a:ext uri="{FF2B5EF4-FFF2-40B4-BE49-F238E27FC236}">
              <a16:creationId xmlns:a16="http://schemas.microsoft.com/office/drawing/2014/main" id="{EBD2B6EE-0C17-4148-8522-5EB34BEE000B}"/>
            </a:ext>
          </a:extLst>
        </cdr:cNvPr>
        <cdr:cNvSpPr txBox="1"/>
      </cdr:nvSpPr>
      <cdr:spPr>
        <a:xfrm xmlns:a="http://schemas.openxmlformats.org/drawingml/2006/main">
          <a:off x="5597370" y="2868655"/>
          <a:ext cx="1371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tx2">
                  <a:lumMod val="75000"/>
                  <a:lumOff val="25000"/>
                </a:schemeClr>
              </a:solidFill>
              <a:latin typeface="Arial" panose="020B0604020202020204" pitchFamily="34" charset="0"/>
              <a:cs typeface="Arial" panose="020B0604020202020204" pitchFamily="34" charset="0"/>
            </a:rPr>
            <a:t>Netherlands</a:t>
          </a:r>
        </a:p>
      </cdr:txBody>
    </cdr:sp>
  </cdr:relSizeAnchor>
  <cdr:relSizeAnchor xmlns:cdr="http://schemas.openxmlformats.org/drawingml/2006/chartDrawing">
    <cdr:from>
      <cdr:x>0.81436</cdr:x>
      <cdr:y>0.74764</cdr:y>
    </cdr:from>
    <cdr:to>
      <cdr:x>0.97641</cdr:x>
      <cdr:y>0.83588</cdr:y>
    </cdr:to>
    <cdr:sp macro="" textlink="">
      <cdr:nvSpPr>
        <cdr:cNvPr id="13" name="TextBox 1">
          <a:extLst xmlns:a="http://schemas.openxmlformats.org/drawingml/2006/main">
            <a:ext uri="{FF2B5EF4-FFF2-40B4-BE49-F238E27FC236}">
              <a16:creationId xmlns:a16="http://schemas.microsoft.com/office/drawing/2014/main" id="{F7A2A53F-89D6-4CC3-9266-9A8517D0C443}"/>
            </a:ext>
          </a:extLst>
        </cdr:cNvPr>
        <cdr:cNvSpPr txBox="1"/>
      </cdr:nvSpPr>
      <cdr:spPr>
        <a:xfrm xmlns:a="http://schemas.openxmlformats.org/drawingml/2006/main">
          <a:off x="6892784" y="2868655"/>
          <a:ext cx="1371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tx2">
                  <a:lumMod val="75000"/>
                  <a:lumOff val="25000"/>
                </a:schemeClr>
              </a:solidFill>
              <a:latin typeface="Arial" panose="020B0604020202020204" pitchFamily="34" charset="0"/>
              <a:cs typeface="Arial" panose="020B0604020202020204" pitchFamily="34" charset="0"/>
            </a:rPr>
            <a:t>Italy</a:t>
          </a:r>
        </a:p>
      </cdr:txBody>
    </cdr:sp>
  </cdr:relSizeAnchor>
</c:userShapes>
</file>

<file path=ppt/drawings/drawing5.xml><?xml version="1.0" encoding="utf-8"?>
<c:userShapes xmlns:c="http://schemas.openxmlformats.org/drawingml/2006/chart">
  <cdr:relSizeAnchor xmlns:cdr="http://schemas.openxmlformats.org/drawingml/2006/chartDrawing">
    <cdr:from>
      <cdr:x>0.82316</cdr:x>
      <cdr:y>0</cdr:y>
    </cdr:from>
    <cdr:to>
      <cdr:x>0.98982</cdr:x>
      <cdr:y>1</cdr:y>
    </cdr:to>
    <cdr:sp macro="" textlink="">
      <cdr:nvSpPr>
        <cdr:cNvPr id="2" name="TextBox 1">
          <a:extLst xmlns:a="http://schemas.openxmlformats.org/drawingml/2006/main">
            <a:ext uri="{FF2B5EF4-FFF2-40B4-BE49-F238E27FC236}">
              <a16:creationId xmlns:a16="http://schemas.microsoft.com/office/drawing/2014/main" id="{7EA35AA1-C347-4B8C-AAFC-0B8EBDF8AF69}"/>
            </a:ext>
          </a:extLst>
        </cdr:cNvPr>
        <cdr:cNvSpPr txBox="1"/>
      </cdr:nvSpPr>
      <cdr:spPr>
        <a:xfrm xmlns:a="http://schemas.openxmlformats.org/drawingml/2006/main">
          <a:off x="7526975" y="0"/>
          <a:ext cx="1523939" cy="361637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dirty="0">
              <a:solidFill>
                <a:schemeClr val="tx2">
                  <a:lumMod val="75000"/>
                  <a:lumOff val="25000"/>
                </a:schemeClr>
              </a:solidFill>
              <a:latin typeface="+mj-lt"/>
              <a:cs typeface="Soleto"/>
            </a:rPr>
            <a:t>Total Support</a:t>
          </a:r>
        </a:p>
        <a:p xmlns:a="http://schemas.openxmlformats.org/drawingml/2006/main">
          <a:pPr algn="ctr">
            <a:lnSpc>
              <a:spcPts val="3700"/>
            </a:lnSpc>
          </a:pPr>
          <a:r>
            <a:rPr lang="en-US" sz="1600" dirty="0">
              <a:solidFill>
                <a:schemeClr val="tx2">
                  <a:lumMod val="75000"/>
                  <a:lumOff val="25000"/>
                </a:schemeClr>
              </a:solidFill>
              <a:latin typeface="+mj-lt"/>
              <a:cs typeface="Soleto"/>
            </a:rPr>
            <a:t>82%</a:t>
          </a:r>
        </a:p>
        <a:p xmlns:a="http://schemas.openxmlformats.org/drawingml/2006/main">
          <a:pPr algn="ctr">
            <a:lnSpc>
              <a:spcPts val="3700"/>
            </a:lnSpc>
          </a:pPr>
          <a:r>
            <a:rPr lang="en-US" sz="1600" dirty="0">
              <a:solidFill>
                <a:schemeClr val="tx2">
                  <a:lumMod val="75000"/>
                  <a:lumOff val="25000"/>
                </a:schemeClr>
              </a:solidFill>
              <a:latin typeface="+mj-lt"/>
              <a:cs typeface="Soleto"/>
            </a:rPr>
            <a:t>86%</a:t>
          </a:r>
        </a:p>
        <a:p xmlns:a="http://schemas.openxmlformats.org/drawingml/2006/main">
          <a:pPr algn="ctr">
            <a:lnSpc>
              <a:spcPts val="3700"/>
            </a:lnSpc>
          </a:pPr>
          <a:r>
            <a:rPr lang="en-US" sz="1600" dirty="0">
              <a:solidFill>
                <a:schemeClr val="tx2">
                  <a:lumMod val="75000"/>
                  <a:lumOff val="25000"/>
                </a:schemeClr>
              </a:solidFill>
              <a:latin typeface="+mj-lt"/>
              <a:cs typeface="Soleto"/>
            </a:rPr>
            <a:t>82%</a:t>
          </a:r>
        </a:p>
        <a:p xmlns:a="http://schemas.openxmlformats.org/drawingml/2006/main">
          <a:pPr algn="ctr">
            <a:lnSpc>
              <a:spcPts val="3700"/>
            </a:lnSpc>
          </a:pPr>
          <a:r>
            <a:rPr lang="en-US" sz="1600" dirty="0">
              <a:solidFill>
                <a:schemeClr val="tx2">
                  <a:lumMod val="75000"/>
                  <a:lumOff val="25000"/>
                </a:schemeClr>
              </a:solidFill>
              <a:latin typeface="+mj-lt"/>
              <a:cs typeface="Soleto"/>
            </a:rPr>
            <a:t>73%</a:t>
          </a:r>
        </a:p>
        <a:p xmlns:a="http://schemas.openxmlformats.org/drawingml/2006/main">
          <a:pPr algn="ctr">
            <a:lnSpc>
              <a:spcPts val="3700"/>
            </a:lnSpc>
          </a:pPr>
          <a:r>
            <a:rPr lang="en-US" sz="1600" dirty="0">
              <a:solidFill>
                <a:schemeClr val="tx2">
                  <a:lumMod val="75000"/>
                  <a:lumOff val="25000"/>
                </a:schemeClr>
              </a:solidFill>
              <a:latin typeface="+mj-lt"/>
              <a:cs typeface="Soleto"/>
            </a:rPr>
            <a:t>72%</a:t>
          </a:r>
        </a:p>
        <a:p xmlns:a="http://schemas.openxmlformats.org/drawingml/2006/main">
          <a:pPr algn="ctr">
            <a:lnSpc>
              <a:spcPts val="3700"/>
            </a:lnSpc>
          </a:pPr>
          <a:r>
            <a:rPr lang="en-US" sz="1600" dirty="0">
              <a:solidFill>
                <a:schemeClr val="tx2">
                  <a:lumMod val="75000"/>
                  <a:lumOff val="25000"/>
                </a:schemeClr>
              </a:solidFill>
              <a:latin typeface="+mj-lt"/>
              <a:cs typeface="Soleto"/>
            </a:rPr>
            <a:t>88%</a:t>
          </a:r>
        </a:p>
        <a:p xmlns:a="http://schemas.openxmlformats.org/drawingml/2006/main">
          <a:pPr algn="ctr"/>
          <a:endParaRPr lang="en-US" sz="1400" dirty="0">
            <a:solidFill>
              <a:schemeClr val="tx2">
                <a:lumMod val="75000"/>
                <a:lumOff val="25000"/>
              </a:schemeClr>
            </a:solidFill>
            <a:latin typeface="Soleto"/>
            <a:cs typeface="Soleto"/>
          </a:endParaRPr>
        </a:p>
        <a:p xmlns:a="http://schemas.openxmlformats.org/drawingml/2006/main">
          <a:pPr algn="ctr"/>
          <a:endParaRPr lang="en-US" sz="1400" dirty="0">
            <a:solidFill>
              <a:schemeClr val="tx2">
                <a:lumMod val="75000"/>
                <a:lumOff val="25000"/>
              </a:schemeClr>
            </a:solidFill>
            <a:latin typeface="Soleto"/>
            <a:cs typeface="Soleto"/>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0.82316</cdr:x>
      <cdr:y>0</cdr:y>
    </cdr:from>
    <cdr:to>
      <cdr:x>0.98982</cdr:x>
      <cdr:y>1</cdr:y>
    </cdr:to>
    <cdr:sp macro="" textlink="">
      <cdr:nvSpPr>
        <cdr:cNvPr id="2" name="TextBox 1">
          <a:extLst xmlns:a="http://schemas.openxmlformats.org/drawingml/2006/main">
            <a:ext uri="{FF2B5EF4-FFF2-40B4-BE49-F238E27FC236}">
              <a16:creationId xmlns:a16="http://schemas.microsoft.com/office/drawing/2014/main" id="{7EA35AA1-C347-4B8C-AAFC-0B8EBDF8AF69}"/>
            </a:ext>
          </a:extLst>
        </cdr:cNvPr>
        <cdr:cNvSpPr txBox="1"/>
      </cdr:nvSpPr>
      <cdr:spPr>
        <a:xfrm xmlns:a="http://schemas.openxmlformats.org/drawingml/2006/main">
          <a:off x="7526975" y="0"/>
          <a:ext cx="1523939" cy="372409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dirty="0">
              <a:solidFill>
                <a:schemeClr val="tx2">
                  <a:lumMod val="75000"/>
                  <a:lumOff val="25000"/>
                </a:schemeClr>
              </a:solidFill>
              <a:latin typeface="+mj-lt"/>
              <a:cs typeface="Soleto"/>
            </a:rPr>
            <a:t>Total Satisfied</a:t>
          </a:r>
        </a:p>
        <a:p xmlns:a="http://schemas.openxmlformats.org/drawingml/2006/main">
          <a:pPr algn="ctr">
            <a:lnSpc>
              <a:spcPct val="200000"/>
            </a:lnSpc>
          </a:pPr>
          <a:r>
            <a:rPr lang="en-US" sz="1600" dirty="0">
              <a:solidFill>
                <a:schemeClr val="tx2">
                  <a:lumMod val="75000"/>
                  <a:lumOff val="25000"/>
                </a:schemeClr>
              </a:solidFill>
              <a:latin typeface="+mj-lt"/>
              <a:cs typeface="Soleto"/>
            </a:rPr>
            <a:t>58%</a:t>
          </a:r>
        </a:p>
        <a:p xmlns:a="http://schemas.openxmlformats.org/drawingml/2006/main">
          <a:pPr algn="ctr">
            <a:lnSpc>
              <a:spcPct val="200000"/>
            </a:lnSpc>
          </a:pPr>
          <a:r>
            <a:rPr lang="en-US" sz="1600" dirty="0">
              <a:solidFill>
                <a:schemeClr val="tx2">
                  <a:lumMod val="75000"/>
                  <a:lumOff val="25000"/>
                </a:schemeClr>
              </a:solidFill>
              <a:latin typeface="+mj-lt"/>
              <a:cs typeface="Soleto"/>
            </a:rPr>
            <a:t>64%</a:t>
          </a:r>
        </a:p>
        <a:p xmlns:a="http://schemas.openxmlformats.org/drawingml/2006/main">
          <a:pPr algn="ctr">
            <a:lnSpc>
              <a:spcPct val="200000"/>
            </a:lnSpc>
          </a:pPr>
          <a:r>
            <a:rPr lang="en-US" sz="1600" dirty="0">
              <a:solidFill>
                <a:schemeClr val="tx2">
                  <a:lumMod val="75000"/>
                  <a:lumOff val="25000"/>
                </a:schemeClr>
              </a:solidFill>
              <a:latin typeface="+mj-lt"/>
              <a:cs typeface="Soleto"/>
            </a:rPr>
            <a:t>20%</a:t>
          </a:r>
        </a:p>
        <a:p xmlns:a="http://schemas.openxmlformats.org/drawingml/2006/main">
          <a:pPr algn="ctr">
            <a:lnSpc>
              <a:spcPct val="200000"/>
            </a:lnSpc>
          </a:pPr>
          <a:r>
            <a:rPr lang="en-US" sz="1600" dirty="0">
              <a:solidFill>
                <a:schemeClr val="tx2">
                  <a:lumMod val="75000"/>
                  <a:lumOff val="25000"/>
                </a:schemeClr>
              </a:solidFill>
              <a:latin typeface="+mj-lt"/>
              <a:cs typeface="Soleto"/>
            </a:rPr>
            <a:t>51%</a:t>
          </a:r>
        </a:p>
        <a:p xmlns:a="http://schemas.openxmlformats.org/drawingml/2006/main">
          <a:pPr algn="ctr">
            <a:lnSpc>
              <a:spcPct val="200000"/>
            </a:lnSpc>
          </a:pPr>
          <a:r>
            <a:rPr lang="en-US" sz="1600" dirty="0">
              <a:solidFill>
                <a:schemeClr val="tx2">
                  <a:lumMod val="75000"/>
                  <a:lumOff val="25000"/>
                </a:schemeClr>
              </a:solidFill>
              <a:latin typeface="+mj-lt"/>
              <a:cs typeface="Soleto"/>
            </a:rPr>
            <a:t>63%</a:t>
          </a:r>
        </a:p>
        <a:p xmlns:a="http://schemas.openxmlformats.org/drawingml/2006/main">
          <a:pPr algn="ctr">
            <a:lnSpc>
              <a:spcPct val="200000"/>
            </a:lnSpc>
          </a:pPr>
          <a:r>
            <a:rPr lang="en-US" sz="1600" dirty="0">
              <a:solidFill>
                <a:schemeClr val="tx2">
                  <a:lumMod val="75000"/>
                  <a:lumOff val="25000"/>
                </a:schemeClr>
              </a:solidFill>
              <a:latin typeface="+mj-lt"/>
              <a:cs typeface="Soleto"/>
            </a:rPr>
            <a:t>43%</a:t>
          </a:r>
        </a:p>
        <a:p xmlns:a="http://schemas.openxmlformats.org/drawingml/2006/main">
          <a:pPr algn="ctr"/>
          <a:endParaRPr lang="en-US" sz="1400" dirty="0">
            <a:solidFill>
              <a:schemeClr val="tx2">
                <a:lumMod val="75000"/>
                <a:lumOff val="25000"/>
              </a:schemeClr>
            </a:solidFill>
            <a:latin typeface="Soleto"/>
            <a:cs typeface="Soleto"/>
          </a:endParaRPr>
        </a:p>
        <a:p xmlns:a="http://schemas.openxmlformats.org/drawingml/2006/main">
          <a:pPr algn="ctr"/>
          <a:endParaRPr lang="en-US" sz="1400" dirty="0">
            <a:solidFill>
              <a:schemeClr val="tx2">
                <a:lumMod val="75000"/>
                <a:lumOff val="25000"/>
              </a:schemeClr>
            </a:solidFill>
            <a:latin typeface="Soleto"/>
            <a:cs typeface="Soleto"/>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0.82316</cdr:x>
      <cdr:y>0</cdr:y>
    </cdr:from>
    <cdr:to>
      <cdr:x>0.98982</cdr:x>
      <cdr:y>1</cdr:y>
    </cdr:to>
    <cdr:sp macro="" textlink="">
      <cdr:nvSpPr>
        <cdr:cNvPr id="2" name="TextBox 1">
          <a:extLst xmlns:a="http://schemas.openxmlformats.org/drawingml/2006/main">
            <a:ext uri="{FF2B5EF4-FFF2-40B4-BE49-F238E27FC236}">
              <a16:creationId xmlns:a16="http://schemas.microsoft.com/office/drawing/2014/main" id="{7EA35AA1-C347-4B8C-AAFC-0B8EBDF8AF69}"/>
            </a:ext>
          </a:extLst>
        </cdr:cNvPr>
        <cdr:cNvSpPr txBox="1"/>
      </cdr:nvSpPr>
      <cdr:spPr>
        <a:xfrm xmlns:a="http://schemas.openxmlformats.org/drawingml/2006/main">
          <a:off x="7526975" y="0"/>
          <a:ext cx="1523939" cy="372409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dirty="0">
              <a:solidFill>
                <a:schemeClr val="tx2">
                  <a:lumMod val="75000"/>
                  <a:lumOff val="25000"/>
                </a:schemeClr>
              </a:solidFill>
              <a:latin typeface="+mj-lt"/>
              <a:cs typeface="Soleto"/>
            </a:rPr>
            <a:t>Total Satisfied</a:t>
          </a:r>
        </a:p>
        <a:p xmlns:a="http://schemas.openxmlformats.org/drawingml/2006/main">
          <a:pPr algn="ctr">
            <a:lnSpc>
              <a:spcPct val="200000"/>
            </a:lnSpc>
          </a:pPr>
          <a:r>
            <a:rPr lang="en-US" sz="1600" dirty="0">
              <a:solidFill>
                <a:schemeClr val="tx2">
                  <a:lumMod val="75000"/>
                  <a:lumOff val="25000"/>
                </a:schemeClr>
              </a:solidFill>
              <a:latin typeface="+mj-lt"/>
              <a:cs typeface="Soleto"/>
            </a:rPr>
            <a:t>56%</a:t>
          </a:r>
        </a:p>
        <a:p xmlns:a="http://schemas.openxmlformats.org/drawingml/2006/main">
          <a:pPr algn="ctr">
            <a:lnSpc>
              <a:spcPct val="200000"/>
            </a:lnSpc>
          </a:pPr>
          <a:r>
            <a:rPr lang="en-US" sz="1600" dirty="0">
              <a:solidFill>
                <a:schemeClr val="tx2">
                  <a:lumMod val="75000"/>
                  <a:lumOff val="25000"/>
                </a:schemeClr>
              </a:solidFill>
              <a:latin typeface="+mj-lt"/>
              <a:cs typeface="Soleto"/>
            </a:rPr>
            <a:t>48%</a:t>
          </a:r>
        </a:p>
        <a:p xmlns:a="http://schemas.openxmlformats.org/drawingml/2006/main">
          <a:pPr algn="ctr">
            <a:lnSpc>
              <a:spcPct val="200000"/>
            </a:lnSpc>
          </a:pPr>
          <a:r>
            <a:rPr lang="en-US" sz="1600" dirty="0">
              <a:solidFill>
                <a:schemeClr val="tx2">
                  <a:lumMod val="75000"/>
                  <a:lumOff val="25000"/>
                </a:schemeClr>
              </a:solidFill>
              <a:latin typeface="+mj-lt"/>
              <a:cs typeface="Soleto"/>
            </a:rPr>
            <a:t>50%</a:t>
          </a:r>
        </a:p>
        <a:p xmlns:a="http://schemas.openxmlformats.org/drawingml/2006/main">
          <a:pPr algn="ctr">
            <a:lnSpc>
              <a:spcPct val="200000"/>
            </a:lnSpc>
          </a:pPr>
          <a:r>
            <a:rPr lang="en-US" sz="1600" dirty="0">
              <a:solidFill>
                <a:schemeClr val="tx2">
                  <a:lumMod val="75000"/>
                  <a:lumOff val="25000"/>
                </a:schemeClr>
              </a:solidFill>
              <a:latin typeface="+mj-lt"/>
              <a:cs typeface="Soleto"/>
            </a:rPr>
            <a:t>45%</a:t>
          </a:r>
        </a:p>
        <a:p xmlns:a="http://schemas.openxmlformats.org/drawingml/2006/main">
          <a:pPr algn="ctr">
            <a:lnSpc>
              <a:spcPct val="200000"/>
            </a:lnSpc>
          </a:pPr>
          <a:r>
            <a:rPr lang="en-US" sz="1600" dirty="0">
              <a:solidFill>
                <a:schemeClr val="tx2">
                  <a:lumMod val="75000"/>
                  <a:lumOff val="25000"/>
                </a:schemeClr>
              </a:solidFill>
              <a:latin typeface="+mj-lt"/>
              <a:cs typeface="Soleto"/>
            </a:rPr>
            <a:t>44%</a:t>
          </a:r>
        </a:p>
        <a:p xmlns:a="http://schemas.openxmlformats.org/drawingml/2006/main">
          <a:pPr algn="ctr">
            <a:lnSpc>
              <a:spcPct val="200000"/>
            </a:lnSpc>
          </a:pPr>
          <a:r>
            <a:rPr lang="en-US" sz="1600" dirty="0">
              <a:solidFill>
                <a:schemeClr val="tx2">
                  <a:lumMod val="75000"/>
                  <a:lumOff val="25000"/>
                </a:schemeClr>
              </a:solidFill>
              <a:latin typeface="+mj-lt"/>
              <a:cs typeface="Soleto"/>
            </a:rPr>
            <a:t>59%</a:t>
          </a:r>
        </a:p>
        <a:p xmlns:a="http://schemas.openxmlformats.org/drawingml/2006/main">
          <a:pPr algn="ctr"/>
          <a:endParaRPr lang="en-US" sz="1400" dirty="0">
            <a:solidFill>
              <a:schemeClr val="tx2">
                <a:lumMod val="75000"/>
                <a:lumOff val="25000"/>
              </a:schemeClr>
            </a:solidFill>
            <a:latin typeface="Soleto"/>
            <a:cs typeface="Soleto"/>
          </a:endParaRPr>
        </a:p>
        <a:p xmlns:a="http://schemas.openxmlformats.org/drawingml/2006/main">
          <a:pPr algn="ctr"/>
          <a:endParaRPr lang="en-US" sz="1400" dirty="0">
            <a:solidFill>
              <a:schemeClr val="tx2">
                <a:lumMod val="75000"/>
                <a:lumOff val="25000"/>
              </a:schemeClr>
            </a:solidFill>
            <a:latin typeface="Soleto"/>
            <a:cs typeface="Soleto"/>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5558" cy="501094"/>
          </a:xfrm>
          <a:prstGeom prst="rect">
            <a:avLst/>
          </a:prstGeom>
        </p:spPr>
        <p:txBody>
          <a:bodyPr vert="horz" lIns="97398" tIns="48699" rIns="97398" bIns="48699" rtlCol="0"/>
          <a:lstStyle>
            <a:lvl1pPr algn="l">
              <a:defRPr sz="1300"/>
            </a:lvl1pPr>
          </a:lstStyle>
          <a:p>
            <a:endParaRPr lang="en-US" dirty="0">
              <a:latin typeface="Arial Narrow"/>
            </a:endParaRPr>
          </a:p>
        </p:txBody>
      </p:sp>
      <p:sp>
        <p:nvSpPr>
          <p:cNvPr id="3" name="Date Placeholder 2"/>
          <p:cNvSpPr>
            <a:spLocks noGrp="1"/>
          </p:cNvSpPr>
          <p:nvPr>
            <p:ph type="dt" sz="quarter" idx="1"/>
          </p:nvPr>
        </p:nvSpPr>
        <p:spPr>
          <a:xfrm>
            <a:off x="3902600" y="0"/>
            <a:ext cx="2985558" cy="501094"/>
          </a:xfrm>
          <a:prstGeom prst="rect">
            <a:avLst/>
          </a:prstGeom>
        </p:spPr>
        <p:txBody>
          <a:bodyPr vert="horz" lIns="97398" tIns="48699" rIns="97398" bIns="48699" rtlCol="0"/>
          <a:lstStyle>
            <a:lvl1pPr algn="r">
              <a:defRPr sz="1300"/>
            </a:lvl1pPr>
          </a:lstStyle>
          <a:p>
            <a:fld id="{965D54F9-970F-6143-A3BA-5E175A8D1C80}" type="datetimeFigureOut">
              <a:rPr lang="en-US" smtClean="0">
                <a:latin typeface="Arial Narrow"/>
              </a:rPr>
              <a:pPr/>
              <a:t>4/22/2019</a:t>
            </a:fld>
            <a:endParaRPr lang="en-US" dirty="0">
              <a:latin typeface="Arial Narrow"/>
            </a:endParaRPr>
          </a:p>
        </p:txBody>
      </p:sp>
      <p:sp>
        <p:nvSpPr>
          <p:cNvPr id="4" name="Footer Placeholder 3"/>
          <p:cNvSpPr>
            <a:spLocks noGrp="1"/>
          </p:cNvSpPr>
          <p:nvPr>
            <p:ph type="ftr" sz="quarter" idx="2"/>
          </p:nvPr>
        </p:nvSpPr>
        <p:spPr>
          <a:xfrm>
            <a:off x="3" y="9519055"/>
            <a:ext cx="2985558" cy="501094"/>
          </a:xfrm>
          <a:prstGeom prst="rect">
            <a:avLst/>
          </a:prstGeom>
        </p:spPr>
        <p:txBody>
          <a:bodyPr vert="horz" lIns="97398" tIns="48699" rIns="97398" bIns="48699" rtlCol="0" anchor="b"/>
          <a:lstStyle>
            <a:lvl1pPr algn="l">
              <a:defRPr sz="1300"/>
            </a:lvl1pPr>
          </a:lstStyle>
          <a:p>
            <a:endParaRPr lang="en-US" dirty="0">
              <a:latin typeface="Arial Narrow"/>
            </a:endParaRPr>
          </a:p>
        </p:txBody>
      </p:sp>
      <p:sp>
        <p:nvSpPr>
          <p:cNvPr id="5" name="Slide Number Placeholder 4"/>
          <p:cNvSpPr>
            <a:spLocks noGrp="1"/>
          </p:cNvSpPr>
          <p:nvPr>
            <p:ph type="sldNum" sz="quarter" idx="3"/>
          </p:nvPr>
        </p:nvSpPr>
        <p:spPr>
          <a:xfrm>
            <a:off x="3902600" y="9519055"/>
            <a:ext cx="2985558" cy="501094"/>
          </a:xfrm>
          <a:prstGeom prst="rect">
            <a:avLst/>
          </a:prstGeom>
        </p:spPr>
        <p:txBody>
          <a:bodyPr vert="horz" lIns="97398" tIns="48699" rIns="97398" bIns="48699" rtlCol="0" anchor="b"/>
          <a:lstStyle>
            <a:lvl1pPr algn="r">
              <a:defRPr sz="1300"/>
            </a:lvl1pPr>
          </a:lstStyle>
          <a:p>
            <a:fld id="{FA98A7A6-0E7F-E14A-BE22-1BF409082FA5}" type="slidenum">
              <a:rPr lang="en-US" smtClean="0">
                <a:latin typeface="Arial Narrow"/>
              </a:rPr>
              <a:pPr/>
              <a:t>‹#›</a:t>
            </a:fld>
            <a:endParaRPr lang="en-US" dirty="0">
              <a:latin typeface="Arial Narrow"/>
            </a:endParaRPr>
          </a:p>
        </p:txBody>
      </p:sp>
    </p:spTree>
    <p:extLst>
      <p:ext uri="{BB962C8B-B14F-4D97-AF65-F5344CB8AC3E}">
        <p14:creationId xmlns:p14="http://schemas.microsoft.com/office/powerpoint/2010/main" val="32580556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5558" cy="501094"/>
          </a:xfrm>
          <a:prstGeom prst="rect">
            <a:avLst/>
          </a:prstGeom>
        </p:spPr>
        <p:txBody>
          <a:bodyPr vert="horz" lIns="97398" tIns="48699" rIns="97398" bIns="48699" rtlCol="0"/>
          <a:lstStyle>
            <a:lvl1pPr algn="l">
              <a:defRPr sz="1300">
                <a:latin typeface="Arial Narrow"/>
              </a:defRPr>
            </a:lvl1pPr>
          </a:lstStyle>
          <a:p>
            <a:endParaRPr lang="en-US" dirty="0"/>
          </a:p>
        </p:txBody>
      </p:sp>
      <p:sp>
        <p:nvSpPr>
          <p:cNvPr id="3" name="Date Placeholder 2"/>
          <p:cNvSpPr>
            <a:spLocks noGrp="1"/>
          </p:cNvSpPr>
          <p:nvPr>
            <p:ph type="dt" idx="1"/>
          </p:nvPr>
        </p:nvSpPr>
        <p:spPr>
          <a:xfrm>
            <a:off x="3902600" y="0"/>
            <a:ext cx="2985558" cy="501094"/>
          </a:xfrm>
          <a:prstGeom prst="rect">
            <a:avLst/>
          </a:prstGeom>
        </p:spPr>
        <p:txBody>
          <a:bodyPr vert="horz" lIns="97398" tIns="48699" rIns="97398" bIns="48699" rtlCol="0"/>
          <a:lstStyle>
            <a:lvl1pPr algn="r">
              <a:defRPr sz="1300">
                <a:latin typeface="Arial Narrow"/>
              </a:defRPr>
            </a:lvl1pPr>
          </a:lstStyle>
          <a:p>
            <a:fld id="{619A50FC-9CFB-C441-AA2F-31FC767CFB2C}" type="datetimeFigureOut">
              <a:rPr lang="en-US" smtClean="0"/>
              <a:pPr/>
              <a:t>4/22/2019</a:t>
            </a:fld>
            <a:endParaRPr lang="en-US" dirty="0"/>
          </a:p>
        </p:txBody>
      </p:sp>
      <p:sp>
        <p:nvSpPr>
          <p:cNvPr id="4" name="Slide Image Placeholder 3"/>
          <p:cNvSpPr>
            <a:spLocks noGrp="1" noRot="1" noChangeAspect="1"/>
          </p:cNvSpPr>
          <p:nvPr>
            <p:ph type="sldImg" idx="2"/>
          </p:nvPr>
        </p:nvSpPr>
        <p:spPr>
          <a:xfrm>
            <a:off x="104775" y="750888"/>
            <a:ext cx="6680200" cy="3759200"/>
          </a:xfrm>
          <a:prstGeom prst="rect">
            <a:avLst/>
          </a:prstGeom>
          <a:noFill/>
          <a:ln w="12700">
            <a:solidFill>
              <a:prstClr val="black"/>
            </a:solidFill>
          </a:ln>
        </p:spPr>
        <p:txBody>
          <a:bodyPr vert="horz" lIns="97398" tIns="48699" rIns="97398" bIns="48699" rtlCol="0" anchor="ctr"/>
          <a:lstStyle/>
          <a:p>
            <a:endParaRPr lang="en-US" dirty="0"/>
          </a:p>
        </p:txBody>
      </p:sp>
      <p:sp>
        <p:nvSpPr>
          <p:cNvPr id="5" name="Notes Placeholder 4"/>
          <p:cNvSpPr>
            <a:spLocks noGrp="1"/>
          </p:cNvSpPr>
          <p:nvPr>
            <p:ph type="body" sz="quarter" idx="3"/>
          </p:nvPr>
        </p:nvSpPr>
        <p:spPr>
          <a:xfrm>
            <a:off x="688976" y="4760397"/>
            <a:ext cx="5511800" cy="4509850"/>
          </a:xfrm>
          <a:prstGeom prst="rect">
            <a:avLst/>
          </a:prstGeom>
        </p:spPr>
        <p:txBody>
          <a:bodyPr vert="horz" lIns="97398" tIns="48699" rIns="97398" bIns="4869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519055"/>
            <a:ext cx="2985558" cy="501094"/>
          </a:xfrm>
          <a:prstGeom prst="rect">
            <a:avLst/>
          </a:prstGeom>
        </p:spPr>
        <p:txBody>
          <a:bodyPr vert="horz" lIns="97398" tIns="48699" rIns="97398" bIns="48699" rtlCol="0" anchor="b"/>
          <a:lstStyle>
            <a:lvl1pPr algn="l">
              <a:defRPr sz="1300">
                <a:latin typeface="Arial Narrow"/>
              </a:defRPr>
            </a:lvl1pPr>
          </a:lstStyle>
          <a:p>
            <a:endParaRPr lang="en-US" dirty="0"/>
          </a:p>
        </p:txBody>
      </p:sp>
      <p:sp>
        <p:nvSpPr>
          <p:cNvPr id="7" name="Slide Number Placeholder 6"/>
          <p:cNvSpPr>
            <a:spLocks noGrp="1"/>
          </p:cNvSpPr>
          <p:nvPr>
            <p:ph type="sldNum" sz="quarter" idx="5"/>
          </p:nvPr>
        </p:nvSpPr>
        <p:spPr>
          <a:xfrm>
            <a:off x="3902600" y="9519055"/>
            <a:ext cx="2985558" cy="501094"/>
          </a:xfrm>
          <a:prstGeom prst="rect">
            <a:avLst/>
          </a:prstGeom>
        </p:spPr>
        <p:txBody>
          <a:bodyPr vert="horz" lIns="97398" tIns="48699" rIns="97398" bIns="48699" rtlCol="0" anchor="b"/>
          <a:lstStyle>
            <a:lvl1pPr algn="r">
              <a:defRPr sz="1300">
                <a:latin typeface="Arial Narrow"/>
              </a:defRPr>
            </a:lvl1pPr>
          </a:lstStyle>
          <a:p>
            <a:fld id="{6E170DD0-1A4D-C245-AF0C-DD48E76765B0}" type="slidenum">
              <a:rPr lang="en-US" smtClean="0"/>
              <a:pPr/>
              <a:t>‹#›</a:t>
            </a:fld>
            <a:endParaRPr lang="en-US" dirty="0"/>
          </a:p>
        </p:txBody>
      </p:sp>
    </p:spTree>
    <p:extLst>
      <p:ext uri="{BB962C8B-B14F-4D97-AF65-F5344CB8AC3E}">
        <p14:creationId xmlns:p14="http://schemas.microsoft.com/office/powerpoint/2010/main" val="4003272852"/>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Arial Narrow"/>
        <a:ea typeface="+mn-ea"/>
        <a:cs typeface="+mn-cs"/>
      </a:defRPr>
    </a:lvl1pPr>
    <a:lvl2pPr marL="457200" algn="l" defTabSz="457200" rtl="0" eaLnBrk="1" latinLnBrk="0" hangingPunct="1">
      <a:defRPr sz="1200" kern="1200">
        <a:solidFill>
          <a:schemeClr val="tx1"/>
        </a:solidFill>
        <a:latin typeface="Arial Narrow"/>
        <a:ea typeface="+mn-ea"/>
        <a:cs typeface="+mn-cs"/>
      </a:defRPr>
    </a:lvl2pPr>
    <a:lvl3pPr marL="914400" algn="l" defTabSz="457200" rtl="0" eaLnBrk="1" latinLnBrk="0" hangingPunct="1">
      <a:defRPr sz="1200" kern="1200">
        <a:solidFill>
          <a:schemeClr val="tx1"/>
        </a:solidFill>
        <a:latin typeface="Arial Narrow"/>
        <a:ea typeface="+mn-ea"/>
        <a:cs typeface="+mn-cs"/>
      </a:defRPr>
    </a:lvl3pPr>
    <a:lvl4pPr marL="1371600" algn="l" defTabSz="457200" rtl="0" eaLnBrk="1" latinLnBrk="0" hangingPunct="1">
      <a:defRPr sz="1200" kern="1200">
        <a:solidFill>
          <a:schemeClr val="tx1"/>
        </a:solidFill>
        <a:latin typeface="Arial Narrow"/>
        <a:ea typeface="+mn-ea"/>
        <a:cs typeface="+mn-cs"/>
      </a:defRPr>
    </a:lvl4pPr>
    <a:lvl5pPr marL="1828800" algn="l" defTabSz="457200" rtl="0" eaLnBrk="1" latinLnBrk="0" hangingPunct="1">
      <a:defRPr sz="1200" kern="1200">
        <a:solidFill>
          <a:schemeClr val="tx1"/>
        </a:solidFill>
        <a:latin typeface="Arial Narrow"/>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6E170DD0-1A4D-C245-AF0C-DD48E76765B0}" type="slidenum">
              <a:rPr lang="en-US" smtClean="0"/>
              <a:t>1</a:t>
            </a:fld>
            <a:endParaRPr lang="en-US" dirty="0"/>
          </a:p>
        </p:txBody>
      </p:sp>
      <p:sp>
        <p:nvSpPr>
          <p:cNvPr id="5" name="Footer Placeholder 4">
            <a:extLst>
              <a:ext uri="{FF2B5EF4-FFF2-40B4-BE49-F238E27FC236}">
                <a16:creationId xmlns:a16="http://schemas.microsoft.com/office/drawing/2014/main" id="{A520EC93-9F88-444E-80DC-FA4DC266F2B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250100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 Placeholder 8"/>
          <p:cNvSpPr>
            <a:spLocks noGrp="1"/>
          </p:cNvSpPr>
          <p:nvPr>
            <p:ph type="body" sz="quarter" idx="10" hasCustomPrompt="1"/>
          </p:nvPr>
        </p:nvSpPr>
        <p:spPr>
          <a:xfrm>
            <a:off x="15240" y="2314308"/>
            <a:ext cx="7330758" cy="423373"/>
          </a:xfrm>
        </p:spPr>
        <p:txBody>
          <a:bodyPr anchor="t">
            <a:noAutofit/>
          </a:bodyPr>
          <a:lstStyle>
            <a:lvl1pPr marL="0" indent="0">
              <a:buFontTx/>
              <a:buNone/>
              <a:defRPr sz="2400" b="1">
                <a:solidFill>
                  <a:schemeClr val="bg1"/>
                </a:solidFill>
                <a:latin typeface="+mj-lt"/>
                <a:cs typeface="Prometo"/>
              </a:defRPr>
            </a:lvl1pPr>
          </a:lstStyle>
          <a:p>
            <a:pPr lvl="0"/>
            <a:r>
              <a:rPr lang="en-US" dirty="0"/>
              <a:t>Section Title</a:t>
            </a:r>
          </a:p>
        </p:txBody>
      </p:sp>
      <p:sp>
        <p:nvSpPr>
          <p:cNvPr id="4" name="Rectangle 3">
            <a:extLst>
              <a:ext uri="{FF2B5EF4-FFF2-40B4-BE49-F238E27FC236}">
                <a16:creationId xmlns:a16="http://schemas.microsoft.com/office/drawing/2014/main" id="{0542EA72-760B-4332-B356-579FFC2A0105}"/>
              </a:ext>
            </a:extLst>
          </p:cNvPr>
          <p:cNvSpPr/>
          <p:nvPr userDrawn="1"/>
        </p:nvSpPr>
        <p:spPr>
          <a:xfrm>
            <a:off x="0" y="2132186"/>
            <a:ext cx="7239000" cy="787619"/>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210580F-B670-4B30-839E-F403B5C2A437}"/>
              </a:ext>
            </a:extLst>
          </p:cNvPr>
          <p:cNvPicPr>
            <a:picLocks noChangeAspect="1"/>
          </p:cNvPicPr>
          <p:nvPr userDrawn="1"/>
        </p:nvPicPr>
        <p:blipFill>
          <a:blip r:embed="rId2"/>
          <a:stretch>
            <a:fillRect/>
          </a:stretch>
        </p:blipFill>
        <p:spPr>
          <a:xfrm>
            <a:off x="6150861" y="4597772"/>
            <a:ext cx="1316739" cy="560833"/>
          </a:xfrm>
          <a:prstGeom prst="rect">
            <a:avLst/>
          </a:prstGeom>
        </p:spPr>
      </p:pic>
      <p:pic>
        <p:nvPicPr>
          <p:cNvPr id="8" name="Picture 7">
            <a:extLst>
              <a:ext uri="{FF2B5EF4-FFF2-40B4-BE49-F238E27FC236}">
                <a16:creationId xmlns:a16="http://schemas.microsoft.com/office/drawing/2014/main" id="{0BB1B7A3-1625-4D27-B736-83E3AEBD42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60913" y="4533900"/>
            <a:ext cx="1220424" cy="590550"/>
          </a:xfrm>
          <a:prstGeom prst="rect">
            <a:avLst/>
          </a:prstGeom>
        </p:spPr>
      </p:pic>
      <p:sp>
        <p:nvSpPr>
          <p:cNvPr id="10" name="TextBox 9">
            <a:extLst>
              <a:ext uri="{FF2B5EF4-FFF2-40B4-BE49-F238E27FC236}">
                <a16:creationId xmlns:a16="http://schemas.microsoft.com/office/drawing/2014/main" id="{CB6AB5FE-F55C-40F6-9171-110E2D5F2DD9}"/>
              </a:ext>
            </a:extLst>
          </p:cNvPr>
          <p:cNvSpPr txBox="1"/>
          <p:nvPr userDrawn="1"/>
        </p:nvSpPr>
        <p:spPr>
          <a:xfrm>
            <a:off x="8674650" y="4755115"/>
            <a:ext cx="300308" cy="230832"/>
          </a:xfrm>
          <a:prstGeom prst="rect">
            <a:avLst/>
          </a:prstGeom>
          <a:noFill/>
        </p:spPr>
        <p:txBody>
          <a:bodyPr wrap="none" rtlCol="0">
            <a:spAutoFit/>
          </a:bodyPr>
          <a:lstStyle/>
          <a:p>
            <a:pPr algn="ctr"/>
            <a:fld id="{64B62F0C-2EC8-AC47-88ED-9C167D1EF390}" type="slidenum">
              <a:rPr lang="en-US" sz="900" smtClean="0">
                <a:solidFill>
                  <a:schemeClr val="tx2"/>
                </a:solidFill>
                <a:latin typeface="Arial Narrow"/>
                <a:cs typeface="Arial Narrow"/>
              </a:rPr>
              <a:pPr algn="ctr"/>
              <a:t>‹#›</a:t>
            </a:fld>
            <a:endParaRPr lang="en-US" sz="900" dirty="0">
              <a:solidFill>
                <a:schemeClr val="tx2"/>
              </a:solidFill>
              <a:latin typeface="Arial Narrow"/>
              <a:cs typeface="Arial Narrow"/>
            </a:endParaRPr>
          </a:p>
        </p:txBody>
      </p:sp>
    </p:spTree>
    <p:extLst>
      <p:ext uri="{BB962C8B-B14F-4D97-AF65-F5344CB8AC3E}">
        <p14:creationId xmlns:p14="http://schemas.microsoft.com/office/powerpoint/2010/main" val="234532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199167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1275195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31874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1313974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138706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142377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1034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213231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569220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200215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86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3478-4838-4445-A64F-B146BB8B94E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828D571-16DB-4C66-B9CC-86884DA5009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6FFF609-43A8-41B9-8DCE-BDCE758FA6A4}"/>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5" name="Footer Placeholder 4">
            <a:extLst>
              <a:ext uri="{FF2B5EF4-FFF2-40B4-BE49-F238E27FC236}">
                <a16:creationId xmlns:a16="http://schemas.microsoft.com/office/drawing/2014/main" id="{24E8BADA-56C5-4E62-9FC2-50E79FC475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76787C-5F0E-4676-9112-BEE5246B9F66}"/>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4141294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4FA8-8F1C-4BAA-9F52-46B0174DE7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33D1A-952D-4713-B853-4E8054FFC5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75655-E7A1-4B85-B830-5F04E62E3FE2}"/>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5" name="Footer Placeholder 4">
            <a:extLst>
              <a:ext uri="{FF2B5EF4-FFF2-40B4-BE49-F238E27FC236}">
                <a16:creationId xmlns:a16="http://schemas.microsoft.com/office/drawing/2014/main" id="{4F048281-5642-45D2-8A4D-3097E1F474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226942-E05F-4260-A993-D92B50EC26C8}"/>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307919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4CB0-CF80-4808-A749-11A971B5FC9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1440D1E-7958-4851-A2BB-F312B218FD0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36CC1-1043-4024-80ED-A9471D4876B3}"/>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5" name="Footer Placeholder 4">
            <a:extLst>
              <a:ext uri="{FF2B5EF4-FFF2-40B4-BE49-F238E27FC236}">
                <a16:creationId xmlns:a16="http://schemas.microsoft.com/office/drawing/2014/main" id="{8FABB78B-3041-43EC-95EB-9D7DDE50F1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636B4A-60D7-4ADE-8261-B93906EBB19F}"/>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833131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F827-A73E-4CAE-8BFB-713BCC7178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20340-98FC-4742-B703-38C14C506D4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330F2A-0E9A-4508-AA48-C625A633C3F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932B77-380D-4FFB-B1ED-CB78194F0CE4}"/>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6" name="Footer Placeholder 5">
            <a:extLst>
              <a:ext uri="{FF2B5EF4-FFF2-40B4-BE49-F238E27FC236}">
                <a16:creationId xmlns:a16="http://schemas.microsoft.com/office/drawing/2014/main" id="{AFA1D508-BE4E-4D8B-8B4D-A38441DF2A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0347D1-E559-44A2-844E-69348A126ABE}"/>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81138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113C-952F-4547-8844-1B24B55485F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B29129-F3B5-4401-9EF9-107018BD219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3C75A82-3067-4335-A545-13846BB4A10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93DCBA-E0A4-431D-99D5-5B01E820E4F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BE7F9-69EE-4ADC-A2EF-D7FC8F2F0C6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C9F934-550A-402B-BE96-C4DA37E01D6F}"/>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8" name="Footer Placeholder 7">
            <a:extLst>
              <a:ext uri="{FF2B5EF4-FFF2-40B4-BE49-F238E27FC236}">
                <a16:creationId xmlns:a16="http://schemas.microsoft.com/office/drawing/2014/main" id="{27951C01-ADE4-435C-B5F7-B30F27819F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29EEA5B-C37F-4373-8B79-62775B92A08B}"/>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1515841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3C330-49DC-4BD2-84E6-C1E20B451B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8A463-3EF7-426C-BC40-5BE9D536DB66}"/>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4" name="Footer Placeholder 3">
            <a:extLst>
              <a:ext uri="{FF2B5EF4-FFF2-40B4-BE49-F238E27FC236}">
                <a16:creationId xmlns:a16="http://schemas.microsoft.com/office/drawing/2014/main" id="{EE02EBC1-37A6-44CC-B960-0448EB34EC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5FA75AC-5964-4437-B3EF-F1077194ED0C}"/>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544324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F8499-79A4-44A4-BA5A-43169ECC4488}"/>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3" name="Footer Placeholder 2">
            <a:extLst>
              <a:ext uri="{FF2B5EF4-FFF2-40B4-BE49-F238E27FC236}">
                <a16:creationId xmlns:a16="http://schemas.microsoft.com/office/drawing/2014/main" id="{AEB93ADE-6168-4F70-98B4-FB457DFBF3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2F914E-AA09-4A8D-B7A7-6324AE7297A3}"/>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390451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3201-CCDC-421E-A462-75B4D7BD8D6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D8E3EB0-C99B-44AC-B6D0-7A9699C0DC3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1CAD18-F766-4BC1-AE5A-6D60607B659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9223150-9969-4DC3-8D36-A25F1F149337}"/>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6" name="Footer Placeholder 5">
            <a:extLst>
              <a:ext uri="{FF2B5EF4-FFF2-40B4-BE49-F238E27FC236}">
                <a16:creationId xmlns:a16="http://schemas.microsoft.com/office/drawing/2014/main" id="{CA424D1C-7514-4E9D-A5DE-C330353DA0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20B94D-975C-4073-B1DB-B8826C783B2F}"/>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3466900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4A66-08F6-442E-8AB6-75E8457879A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5F8DB00-176F-4737-A948-259AA10B481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055BDD83-0EB6-40E9-B17E-A4438361E51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51DBE25-5F73-44D5-B54A-AAEB545B5FCC}"/>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6" name="Footer Placeholder 5">
            <a:extLst>
              <a:ext uri="{FF2B5EF4-FFF2-40B4-BE49-F238E27FC236}">
                <a16:creationId xmlns:a16="http://schemas.microsoft.com/office/drawing/2014/main" id="{D45A7837-9995-4E31-ABBF-4FFE7A58C3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B1443E-6D8F-43AA-A0CD-F627208026BA}"/>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2988378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0A17-8AE9-4AAC-90CC-2733D4746E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B9C713-5620-435D-B29B-BFC4CE45A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EAF13-FFF3-4771-A1DA-BBB607C78C69}"/>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5" name="Footer Placeholder 4">
            <a:extLst>
              <a:ext uri="{FF2B5EF4-FFF2-40B4-BE49-F238E27FC236}">
                <a16:creationId xmlns:a16="http://schemas.microsoft.com/office/drawing/2014/main" id="{99ED2C70-0B60-4C1D-9B47-307D3C9195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10AD86-5394-41E1-A493-5A5E42213167}"/>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146472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 w/Q">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4F2BD7-5AD5-7946-A99C-6AA95474E25E}"/>
              </a:ext>
            </a:extLst>
          </p:cNvPr>
          <p:cNvSpPr/>
          <p:nvPr userDrawn="1"/>
        </p:nvSpPr>
        <p:spPr>
          <a:xfrm>
            <a:off x="15911" y="105"/>
            <a:ext cx="9143999" cy="1051560"/>
          </a:xfrm>
          <a:prstGeom prst="rect">
            <a:avLst/>
          </a:prstGeom>
          <a:solidFill>
            <a:srgbClr val="009FE9"/>
          </a:solidFill>
          <a:ln>
            <a:solidFill>
              <a:srgbClr val="009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4597772"/>
            <a:ext cx="9144000" cy="545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03083" y="93834"/>
            <a:ext cx="8719983" cy="456439"/>
          </a:xfrm>
        </p:spPr>
        <p:txBody>
          <a:bodyPr anchor="t">
            <a:noAutofit/>
          </a:bodyPr>
          <a:lstStyle>
            <a:lvl1pPr marL="0" marR="0" indent="0" algn="ctr" defTabSz="457200" rtl="0" eaLnBrk="1" fontAlgn="auto" latinLnBrk="0" hangingPunct="1">
              <a:lnSpc>
                <a:spcPct val="100000"/>
              </a:lnSpc>
              <a:spcBef>
                <a:spcPts val="0"/>
              </a:spcBef>
              <a:spcAft>
                <a:spcPts val="0"/>
              </a:spcAft>
              <a:buClrTx/>
              <a:buSzTx/>
              <a:buFontTx/>
              <a:buNone/>
              <a:tabLst/>
              <a:defRPr sz="2200" baseline="0"/>
            </a:lvl1pPr>
          </a:lstStyle>
          <a:p>
            <a:pPr marL="256032" marR="0" lvl="0" indent="-256032" defTabSz="457200" rtl="0" eaLnBrk="1" fontAlgn="auto" latinLnBrk="0" hangingPunct="1">
              <a:lnSpc>
                <a:spcPct val="100000"/>
              </a:lnSpc>
              <a:spcBef>
                <a:spcPct val="20000"/>
              </a:spcBef>
              <a:spcAft>
                <a:spcPts val="0"/>
              </a:spcAft>
              <a:tabLst/>
              <a:defRPr/>
            </a:pPr>
            <a:r>
              <a:rPr lang="en-US" dirty="0"/>
              <a:t>Slide Title Goes Here </a:t>
            </a:r>
          </a:p>
        </p:txBody>
      </p:sp>
      <p:sp>
        <p:nvSpPr>
          <p:cNvPr id="10" name="TextBox 9"/>
          <p:cNvSpPr txBox="1"/>
          <p:nvPr userDrawn="1"/>
        </p:nvSpPr>
        <p:spPr>
          <a:xfrm>
            <a:off x="8674650" y="4755115"/>
            <a:ext cx="300308" cy="230832"/>
          </a:xfrm>
          <a:prstGeom prst="rect">
            <a:avLst/>
          </a:prstGeom>
          <a:noFill/>
        </p:spPr>
        <p:txBody>
          <a:bodyPr wrap="none" rtlCol="0">
            <a:spAutoFit/>
          </a:bodyPr>
          <a:lstStyle/>
          <a:p>
            <a:pPr algn="ctr"/>
            <a:fld id="{64B62F0C-2EC8-AC47-88ED-9C167D1EF390}" type="slidenum">
              <a:rPr lang="en-US" sz="900" smtClean="0">
                <a:solidFill>
                  <a:schemeClr val="tx2"/>
                </a:solidFill>
                <a:latin typeface="Arial Narrow"/>
                <a:cs typeface="Arial Narrow"/>
              </a:rPr>
              <a:pPr algn="ctr"/>
              <a:t>‹#›</a:t>
            </a:fld>
            <a:endParaRPr lang="en-US" sz="900" dirty="0">
              <a:solidFill>
                <a:schemeClr val="tx2"/>
              </a:solidFill>
              <a:latin typeface="Arial Narrow"/>
              <a:cs typeface="Arial Narrow"/>
            </a:endParaRPr>
          </a:p>
        </p:txBody>
      </p:sp>
      <p:sp>
        <p:nvSpPr>
          <p:cNvPr id="14" name="Text Placeholder 13"/>
          <p:cNvSpPr>
            <a:spLocks noGrp="1"/>
          </p:cNvSpPr>
          <p:nvPr>
            <p:ph type="body" sz="quarter" idx="10"/>
          </p:nvPr>
        </p:nvSpPr>
        <p:spPr>
          <a:xfrm>
            <a:off x="192353" y="4597400"/>
            <a:ext cx="5867400" cy="546100"/>
          </a:xfrm>
        </p:spPr>
        <p:txBody>
          <a:bodyPr anchor="ctr"/>
          <a:lstStyle>
            <a:lvl1pPr marL="0" indent="0">
              <a:buNone/>
              <a:defRPr sz="1000">
                <a:solidFill>
                  <a:schemeClr val="tx2"/>
                </a:solidFill>
                <a:latin typeface="+mj-lt"/>
              </a:defRPr>
            </a:lvl1pPr>
            <a:lvl2pPr marL="230188" indent="0">
              <a:buNone/>
              <a:defRPr sz="900">
                <a:solidFill>
                  <a:schemeClr val="bg1"/>
                </a:solidFill>
              </a:defRPr>
            </a:lvl2pPr>
            <a:lvl3pPr marL="461962" indent="0">
              <a:buNone/>
              <a:defRPr sz="900">
                <a:solidFill>
                  <a:schemeClr val="bg1"/>
                </a:solidFill>
              </a:defRPr>
            </a:lvl3pPr>
            <a:lvl4pPr marL="679450" indent="0">
              <a:buNone/>
              <a:defRPr sz="900">
                <a:solidFill>
                  <a:schemeClr val="bg1"/>
                </a:solidFill>
              </a:defRPr>
            </a:lvl4pPr>
            <a:lvl5pPr marL="911225" indent="0">
              <a:buNone/>
              <a:defRPr sz="900">
                <a:solidFill>
                  <a:schemeClr val="bg1"/>
                </a:solidFill>
              </a:defRPr>
            </a:lvl5pPr>
          </a:lstStyle>
          <a:p>
            <a:pPr lvl="0"/>
            <a:r>
              <a:rPr lang="en-US"/>
              <a:t>Edit Master text styles</a:t>
            </a:r>
          </a:p>
        </p:txBody>
      </p:sp>
      <p:pic>
        <p:nvPicPr>
          <p:cNvPr id="11" name="Picture 10">
            <a:extLst>
              <a:ext uri="{FF2B5EF4-FFF2-40B4-BE49-F238E27FC236}">
                <a16:creationId xmlns:a16="http://schemas.microsoft.com/office/drawing/2014/main" id="{8B3DE570-2345-4B66-A14D-A7E880FD7BEB}"/>
              </a:ext>
            </a:extLst>
          </p:cNvPr>
          <p:cNvPicPr>
            <a:picLocks noChangeAspect="1"/>
          </p:cNvPicPr>
          <p:nvPr userDrawn="1"/>
        </p:nvPicPr>
        <p:blipFill>
          <a:blip r:embed="rId2"/>
          <a:stretch>
            <a:fillRect/>
          </a:stretch>
        </p:blipFill>
        <p:spPr>
          <a:xfrm>
            <a:off x="6090233" y="4609202"/>
            <a:ext cx="1316739" cy="560833"/>
          </a:xfrm>
          <a:prstGeom prst="rect">
            <a:avLst/>
          </a:prstGeom>
        </p:spPr>
      </p:pic>
      <p:pic>
        <p:nvPicPr>
          <p:cNvPr id="13" name="Picture 12">
            <a:extLst>
              <a:ext uri="{FF2B5EF4-FFF2-40B4-BE49-F238E27FC236}">
                <a16:creationId xmlns:a16="http://schemas.microsoft.com/office/drawing/2014/main" id="{12B30049-AF37-49D0-AF59-E32351AD19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06972" y="4552949"/>
            <a:ext cx="1220424" cy="590550"/>
          </a:xfrm>
          <a:prstGeom prst="rect">
            <a:avLst/>
          </a:prstGeom>
        </p:spPr>
      </p:pic>
      <p:sp>
        <p:nvSpPr>
          <p:cNvPr id="9" name="Rectangle 8">
            <a:extLst>
              <a:ext uri="{FF2B5EF4-FFF2-40B4-BE49-F238E27FC236}">
                <a16:creationId xmlns:a16="http://schemas.microsoft.com/office/drawing/2014/main" id="{1C4F2BD7-5AD5-7946-A99C-6AA95474E25E}"/>
              </a:ext>
            </a:extLst>
          </p:cNvPr>
          <p:cNvSpPr/>
          <p:nvPr userDrawn="1"/>
        </p:nvSpPr>
        <p:spPr>
          <a:xfrm>
            <a:off x="0" y="361950"/>
            <a:ext cx="9143999" cy="1051560"/>
          </a:xfrm>
          <a:prstGeom prst="rect">
            <a:avLst/>
          </a:prstGeom>
          <a:solidFill>
            <a:srgbClr val="009FE9"/>
          </a:solidFill>
          <a:ln>
            <a:solidFill>
              <a:srgbClr val="009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9028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C5179-018E-4EBF-935E-F8A8C446ACD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923C8-1CF6-48AB-88A4-BFFA331E1E7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F6AB9-D867-4B82-AE0A-A8434C2C3548}"/>
              </a:ext>
            </a:extLst>
          </p:cNvPr>
          <p:cNvSpPr>
            <a:spLocks noGrp="1"/>
          </p:cNvSpPr>
          <p:nvPr>
            <p:ph type="dt" sz="half" idx="10"/>
          </p:nvPr>
        </p:nvSpPr>
        <p:spPr/>
        <p:txBody>
          <a:bodyPr/>
          <a:lstStyle/>
          <a:p>
            <a:fld id="{C27F2501-6B86-44E7-B7CC-2C1D821A8AFD}" type="datetimeFigureOut">
              <a:rPr lang="en-US" smtClean="0"/>
              <a:t>4/22/2019</a:t>
            </a:fld>
            <a:endParaRPr lang="en-US" dirty="0"/>
          </a:p>
        </p:txBody>
      </p:sp>
      <p:sp>
        <p:nvSpPr>
          <p:cNvPr id="5" name="Footer Placeholder 4">
            <a:extLst>
              <a:ext uri="{FF2B5EF4-FFF2-40B4-BE49-F238E27FC236}">
                <a16:creationId xmlns:a16="http://schemas.microsoft.com/office/drawing/2014/main" id="{50E7AC56-9F07-4DA0-BD7C-81A7DC9FCC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ABA9C2-665B-4F08-A36F-4C88F723F3B9}"/>
              </a:ext>
            </a:extLst>
          </p:cNvPr>
          <p:cNvSpPr>
            <a:spLocks noGrp="1"/>
          </p:cNvSpPr>
          <p:nvPr>
            <p:ph type="sldNum" sz="quarter" idx="12"/>
          </p:nvPr>
        </p:nvSpPr>
        <p:spPr/>
        <p:txBody>
          <a:bodyPr/>
          <a:lstStyle/>
          <a:p>
            <a:fld id="{0935BB3D-13E0-499E-8146-FDEFF15D3F9F}" type="slidenum">
              <a:rPr lang="en-US" smtClean="0"/>
              <a:t>‹#›</a:t>
            </a:fld>
            <a:endParaRPr lang="en-US" dirty="0"/>
          </a:p>
        </p:txBody>
      </p:sp>
    </p:spTree>
    <p:extLst>
      <p:ext uri="{BB962C8B-B14F-4D97-AF65-F5344CB8AC3E}">
        <p14:creationId xmlns:p14="http://schemas.microsoft.com/office/powerpoint/2010/main" val="2566763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1 w/Q">
    <p:spTree>
      <p:nvGrpSpPr>
        <p:cNvPr id="1" name=""/>
        <p:cNvGrpSpPr/>
        <p:nvPr/>
      </p:nvGrpSpPr>
      <p:grpSpPr>
        <a:xfrm>
          <a:off x="0" y="0"/>
          <a:ext cx="0" cy="0"/>
          <a:chOff x="0" y="0"/>
          <a:chExt cx="0" cy="0"/>
        </a:xfrm>
      </p:grpSpPr>
      <p:sp>
        <p:nvSpPr>
          <p:cNvPr id="5" name="Rectangle 4"/>
          <p:cNvSpPr/>
          <p:nvPr userDrawn="1"/>
        </p:nvSpPr>
        <p:spPr>
          <a:xfrm>
            <a:off x="0" y="4597772"/>
            <a:ext cx="9144000" cy="545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Box 9"/>
          <p:cNvSpPr txBox="1"/>
          <p:nvPr userDrawn="1"/>
        </p:nvSpPr>
        <p:spPr>
          <a:xfrm>
            <a:off x="8673962" y="4755116"/>
            <a:ext cx="301686" cy="230832"/>
          </a:xfrm>
          <a:prstGeom prst="rect">
            <a:avLst/>
          </a:prstGeom>
          <a:noFill/>
        </p:spPr>
        <p:txBody>
          <a:bodyPr wrap="none" rtlCol="0">
            <a:spAutoFit/>
          </a:bodyPr>
          <a:lstStyle/>
          <a:p>
            <a:pPr algn="ctr"/>
            <a:fld id="{64B62F0C-2EC8-AC47-88ED-9C167D1EF390}" type="slidenum">
              <a:rPr lang="en-US" sz="900" smtClean="0">
                <a:solidFill>
                  <a:schemeClr val="tx2"/>
                </a:solidFill>
                <a:latin typeface="Arial Narrow"/>
                <a:cs typeface="Arial Narrow"/>
              </a:rPr>
              <a:pPr algn="ctr"/>
              <a:t>‹#›</a:t>
            </a:fld>
            <a:endParaRPr lang="en-US" sz="900" dirty="0">
              <a:solidFill>
                <a:schemeClr val="tx2"/>
              </a:solidFill>
              <a:latin typeface="Arial Narrow"/>
              <a:cs typeface="Arial Narrow"/>
            </a:endParaRPr>
          </a:p>
        </p:txBody>
      </p:sp>
      <p:sp>
        <p:nvSpPr>
          <p:cNvPr id="14" name="Text Placeholder 13"/>
          <p:cNvSpPr>
            <a:spLocks noGrp="1"/>
          </p:cNvSpPr>
          <p:nvPr>
            <p:ph type="body" sz="quarter" idx="10"/>
          </p:nvPr>
        </p:nvSpPr>
        <p:spPr>
          <a:xfrm>
            <a:off x="192353" y="4597401"/>
            <a:ext cx="5867400" cy="546100"/>
          </a:xfrm>
        </p:spPr>
        <p:txBody>
          <a:bodyPr anchor="ctr"/>
          <a:lstStyle>
            <a:lvl1pPr marL="0" indent="0">
              <a:buNone/>
              <a:defRPr sz="1000">
                <a:solidFill>
                  <a:schemeClr val="tx2"/>
                </a:solidFill>
                <a:latin typeface="+mj-lt"/>
              </a:defRPr>
            </a:lvl1pPr>
            <a:lvl2pPr marL="230183" indent="0">
              <a:buNone/>
              <a:defRPr sz="900">
                <a:solidFill>
                  <a:schemeClr val="bg1"/>
                </a:solidFill>
              </a:defRPr>
            </a:lvl2pPr>
            <a:lvl3pPr marL="461951" indent="0">
              <a:buNone/>
              <a:defRPr sz="900">
                <a:solidFill>
                  <a:schemeClr val="bg1"/>
                </a:solidFill>
              </a:defRPr>
            </a:lvl3pPr>
            <a:lvl4pPr marL="679433" indent="0">
              <a:buNone/>
              <a:defRPr sz="900">
                <a:solidFill>
                  <a:schemeClr val="bg1"/>
                </a:solidFill>
              </a:defRPr>
            </a:lvl4pPr>
            <a:lvl5pPr marL="911202" indent="0">
              <a:buNone/>
              <a:defRPr sz="900">
                <a:solidFill>
                  <a:schemeClr val="bg1"/>
                </a:solidFill>
              </a:defRPr>
            </a:lvl5pPr>
          </a:lstStyle>
          <a:p>
            <a:pPr lvl="0"/>
            <a:endParaRPr lang="en-US" dirty="0"/>
          </a:p>
        </p:txBody>
      </p:sp>
      <p:pic>
        <p:nvPicPr>
          <p:cNvPr id="11" name="Picture 10">
            <a:extLst>
              <a:ext uri="{FF2B5EF4-FFF2-40B4-BE49-F238E27FC236}">
                <a16:creationId xmlns:a16="http://schemas.microsoft.com/office/drawing/2014/main" id="{8B3DE570-2345-4B66-A14D-A7E880FD7BEB}"/>
              </a:ext>
            </a:extLst>
          </p:cNvPr>
          <p:cNvPicPr>
            <a:picLocks noChangeAspect="1"/>
          </p:cNvPicPr>
          <p:nvPr userDrawn="1"/>
        </p:nvPicPr>
        <p:blipFill>
          <a:blip r:embed="rId2"/>
          <a:stretch>
            <a:fillRect/>
          </a:stretch>
        </p:blipFill>
        <p:spPr>
          <a:xfrm>
            <a:off x="6090233" y="4609203"/>
            <a:ext cx="1316739" cy="560833"/>
          </a:xfrm>
          <a:prstGeom prst="rect">
            <a:avLst/>
          </a:prstGeom>
        </p:spPr>
      </p:pic>
      <p:pic>
        <p:nvPicPr>
          <p:cNvPr id="13" name="Picture 12">
            <a:extLst>
              <a:ext uri="{FF2B5EF4-FFF2-40B4-BE49-F238E27FC236}">
                <a16:creationId xmlns:a16="http://schemas.microsoft.com/office/drawing/2014/main" id="{12B30049-AF37-49D0-AF59-E32351AD19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06972" y="4552949"/>
            <a:ext cx="1220424" cy="590550"/>
          </a:xfrm>
          <a:prstGeom prst="rect">
            <a:avLst/>
          </a:prstGeom>
        </p:spPr>
      </p:pic>
      <p:sp>
        <p:nvSpPr>
          <p:cNvPr id="9" name="Rectangle 8">
            <a:extLst>
              <a:ext uri="{FF2B5EF4-FFF2-40B4-BE49-F238E27FC236}">
                <a16:creationId xmlns:a16="http://schemas.microsoft.com/office/drawing/2014/main" id="{1C4F2BD7-5AD5-7946-A99C-6AA95474E25E}"/>
              </a:ext>
            </a:extLst>
          </p:cNvPr>
          <p:cNvSpPr/>
          <p:nvPr userDrawn="1"/>
        </p:nvSpPr>
        <p:spPr>
          <a:xfrm>
            <a:off x="1" y="0"/>
            <a:ext cx="9143999" cy="1051560"/>
          </a:xfrm>
          <a:prstGeom prst="rect">
            <a:avLst/>
          </a:prstGeom>
          <a:solidFill>
            <a:srgbClr val="009FE9"/>
          </a:solidFill>
          <a:ln>
            <a:solidFill>
              <a:srgbClr val="009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1690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ransition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 Placeholder 8"/>
          <p:cNvSpPr>
            <a:spLocks noGrp="1"/>
          </p:cNvSpPr>
          <p:nvPr>
            <p:ph type="body" sz="quarter" idx="10" hasCustomPrompt="1"/>
          </p:nvPr>
        </p:nvSpPr>
        <p:spPr>
          <a:xfrm>
            <a:off x="15240" y="2314308"/>
            <a:ext cx="7330758" cy="423373"/>
          </a:xfrm>
        </p:spPr>
        <p:txBody>
          <a:bodyPr anchor="t">
            <a:noAutofit/>
          </a:bodyPr>
          <a:lstStyle>
            <a:lvl1pPr marL="0" indent="0">
              <a:buFontTx/>
              <a:buNone/>
              <a:defRPr sz="2400" b="1">
                <a:solidFill>
                  <a:schemeClr val="bg1"/>
                </a:solidFill>
                <a:latin typeface="+mj-lt"/>
                <a:cs typeface="Prometo"/>
              </a:defRPr>
            </a:lvl1pPr>
          </a:lstStyle>
          <a:p>
            <a:pPr lvl="0"/>
            <a:r>
              <a:rPr lang="en-US" dirty="0"/>
              <a:t>Section Title</a:t>
            </a:r>
          </a:p>
        </p:txBody>
      </p:sp>
      <p:sp>
        <p:nvSpPr>
          <p:cNvPr id="4" name="Rectangle 3">
            <a:extLst>
              <a:ext uri="{FF2B5EF4-FFF2-40B4-BE49-F238E27FC236}">
                <a16:creationId xmlns:a16="http://schemas.microsoft.com/office/drawing/2014/main" id="{0542EA72-760B-4332-B356-579FFC2A0105}"/>
              </a:ext>
            </a:extLst>
          </p:cNvPr>
          <p:cNvSpPr/>
          <p:nvPr userDrawn="1"/>
        </p:nvSpPr>
        <p:spPr>
          <a:xfrm>
            <a:off x="0" y="2132186"/>
            <a:ext cx="7239000" cy="787619"/>
          </a:xfrm>
          <a:prstGeom prst="rect">
            <a:avLst/>
          </a:prstGeom>
          <a:solidFill>
            <a:srgbClr val="597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210580F-B670-4B30-839E-F403B5C2A437}"/>
              </a:ext>
            </a:extLst>
          </p:cNvPr>
          <p:cNvPicPr>
            <a:picLocks noChangeAspect="1"/>
          </p:cNvPicPr>
          <p:nvPr userDrawn="1"/>
        </p:nvPicPr>
        <p:blipFill>
          <a:blip r:embed="rId2"/>
          <a:stretch>
            <a:fillRect/>
          </a:stretch>
        </p:blipFill>
        <p:spPr>
          <a:xfrm>
            <a:off x="6150861" y="4597772"/>
            <a:ext cx="1316739" cy="560833"/>
          </a:xfrm>
          <a:prstGeom prst="rect">
            <a:avLst/>
          </a:prstGeom>
        </p:spPr>
      </p:pic>
      <p:pic>
        <p:nvPicPr>
          <p:cNvPr id="8" name="Picture 7">
            <a:extLst>
              <a:ext uri="{FF2B5EF4-FFF2-40B4-BE49-F238E27FC236}">
                <a16:creationId xmlns:a16="http://schemas.microsoft.com/office/drawing/2014/main" id="{0BB1B7A3-1625-4D27-B736-83E3AEBD42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60913" y="4533900"/>
            <a:ext cx="1220424" cy="590550"/>
          </a:xfrm>
          <a:prstGeom prst="rect">
            <a:avLst/>
          </a:prstGeom>
        </p:spPr>
      </p:pic>
      <p:sp>
        <p:nvSpPr>
          <p:cNvPr id="10" name="TextBox 9">
            <a:extLst>
              <a:ext uri="{FF2B5EF4-FFF2-40B4-BE49-F238E27FC236}">
                <a16:creationId xmlns:a16="http://schemas.microsoft.com/office/drawing/2014/main" id="{CB6AB5FE-F55C-40F6-9171-110E2D5F2DD9}"/>
              </a:ext>
            </a:extLst>
          </p:cNvPr>
          <p:cNvSpPr txBox="1"/>
          <p:nvPr userDrawn="1"/>
        </p:nvSpPr>
        <p:spPr>
          <a:xfrm>
            <a:off x="8674650" y="4755115"/>
            <a:ext cx="300308" cy="230832"/>
          </a:xfrm>
          <a:prstGeom prst="rect">
            <a:avLst/>
          </a:prstGeom>
          <a:noFill/>
        </p:spPr>
        <p:txBody>
          <a:bodyPr wrap="none" rtlCol="0">
            <a:spAutoFit/>
          </a:bodyPr>
          <a:lstStyle/>
          <a:p>
            <a:pPr algn="ctr"/>
            <a:fld id="{64B62F0C-2EC8-AC47-88ED-9C167D1EF390}" type="slidenum">
              <a:rPr lang="en-US" sz="900" smtClean="0">
                <a:solidFill>
                  <a:schemeClr val="tx2"/>
                </a:solidFill>
                <a:latin typeface="Arial Narrow"/>
                <a:cs typeface="Arial Narrow"/>
              </a:rPr>
              <a:pPr algn="ctr"/>
              <a:t>‹#›</a:t>
            </a:fld>
            <a:endParaRPr lang="en-US" sz="900" dirty="0">
              <a:solidFill>
                <a:schemeClr val="tx2"/>
              </a:solidFill>
              <a:latin typeface="Arial Narrow"/>
              <a:cs typeface="Arial Narrow"/>
            </a:endParaRPr>
          </a:p>
        </p:txBody>
      </p:sp>
    </p:spTree>
    <p:extLst>
      <p:ext uri="{BB962C8B-B14F-4D97-AF65-F5344CB8AC3E}">
        <p14:creationId xmlns:p14="http://schemas.microsoft.com/office/powerpoint/2010/main" val="371775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66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1 w/Q">
    <p:spTree>
      <p:nvGrpSpPr>
        <p:cNvPr id="1" name=""/>
        <p:cNvGrpSpPr/>
        <p:nvPr/>
      </p:nvGrpSpPr>
      <p:grpSpPr>
        <a:xfrm>
          <a:off x="0" y="0"/>
          <a:ext cx="0" cy="0"/>
          <a:chOff x="0" y="0"/>
          <a:chExt cx="0" cy="0"/>
        </a:xfrm>
      </p:grpSpPr>
      <p:sp>
        <p:nvSpPr>
          <p:cNvPr id="5" name="Rectangle 4"/>
          <p:cNvSpPr/>
          <p:nvPr userDrawn="1"/>
        </p:nvSpPr>
        <p:spPr>
          <a:xfrm>
            <a:off x="0" y="4597772"/>
            <a:ext cx="9144000" cy="545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8674650" y="4755115"/>
            <a:ext cx="300308" cy="230832"/>
          </a:xfrm>
          <a:prstGeom prst="rect">
            <a:avLst/>
          </a:prstGeom>
          <a:noFill/>
        </p:spPr>
        <p:txBody>
          <a:bodyPr wrap="none" rtlCol="0">
            <a:spAutoFit/>
          </a:bodyPr>
          <a:lstStyle/>
          <a:p>
            <a:pPr algn="ctr"/>
            <a:fld id="{64B62F0C-2EC8-AC47-88ED-9C167D1EF390}" type="slidenum">
              <a:rPr lang="en-US" sz="900" smtClean="0">
                <a:solidFill>
                  <a:schemeClr val="tx2"/>
                </a:solidFill>
                <a:latin typeface="Arial Narrow"/>
                <a:cs typeface="Arial Narrow"/>
              </a:rPr>
              <a:pPr algn="ctr"/>
              <a:t>‹#›</a:t>
            </a:fld>
            <a:endParaRPr lang="en-US" sz="900" dirty="0">
              <a:solidFill>
                <a:schemeClr val="tx2"/>
              </a:solidFill>
              <a:latin typeface="Arial Narrow"/>
              <a:cs typeface="Arial Narrow"/>
            </a:endParaRPr>
          </a:p>
        </p:txBody>
      </p:sp>
      <p:sp>
        <p:nvSpPr>
          <p:cNvPr id="14" name="Text Placeholder 13"/>
          <p:cNvSpPr>
            <a:spLocks noGrp="1"/>
          </p:cNvSpPr>
          <p:nvPr>
            <p:ph type="body" sz="quarter" idx="10"/>
          </p:nvPr>
        </p:nvSpPr>
        <p:spPr>
          <a:xfrm>
            <a:off x="192353" y="4597400"/>
            <a:ext cx="5867400" cy="546100"/>
          </a:xfrm>
        </p:spPr>
        <p:txBody>
          <a:bodyPr anchor="ctr"/>
          <a:lstStyle>
            <a:lvl1pPr marL="0" indent="0">
              <a:buNone/>
              <a:defRPr sz="1000">
                <a:solidFill>
                  <a:schemeClr val="tx2"/>
                </a:solidFill>
                <a:latin typeface="+mj-lt"/>
              </a:defRPr>
            </a:lvl1pPr>
            <a:lvl2pPr marL="230188" indent="0">
              <a:buNone/>
              <a:defRPr sz="900">
                <a:solidFill>
                  <a:schemeClr val="bg1"/>
                </a:solidFill>
              </a:defRPr>
            </a:lvl2pPr>
            <a:lvl3pPr marL="461962" indent="0">
              <a:buNone/>
              <a:defRPr sz="900">
                <a:solidFill>
                  <a:schemeClr val="bg1"/>
                </a:solidFill>
              </a:defRPr>
            </a:lvl3pPr>
            <a:lvl4pPr marL="679450" indent="0">
              <a:buNone/>
              <a:defRPr sz="900">
                <a:solidFill>
                  <a:schemeClr val="bg1"/>
                </a:solidFill>
              </a:defRPr>
            </a:lvl4pPr>
            <a:lvl5pPr marL="911225" indent="0">
              <a:buNone/>
              <a:defRPr sz="900">
                <a:solidFill>
                  <a:schemeClr val="bg1"/>
                </a:solidFill>
              </a:defRPr>
            </a:lvl5pPr>
          </a:lstStyle>
          <a:p>
            <a:pPr lvl="0"/>
            <a:endParaRPr lang="en-US" dirty="0"/>
          </a:p>
        </p:txBody>
      </p:sp>
      <p:pic>
        <p:nvPicPr>
          <p:cNvPr id="11" name="Picture 10">
            <a:extLst>
              <a:ext uri="{FF2B5EF4-FFF2-40B4-BE49-F238E27FC236}">
                <a16:creationId xmlns:a16="http://schemas.microsoft.com/office/drawing/2014/main" id="{8B3DE570-2345-4B66-A14D-A7E880FD7BEB}"/>
              </a:ext>
            </a:extLst>
          </p:cNvPr>
          <p:cNvPicPr>
            <a:picLocks noChangeAspect="1"/>
          </p:cNvPicPr>
          <p:nvPr userDrawn="1"/>
        </p:nvPicPr>
        <p:blipFill>
          <a:blip r:embed="rId2"/>
          <a:stretch>
            <a:fillRect/>
          </a:stretch>
        </p:blipFill>
        <p:spPr>
          <a:xfrm>
            <a:off x="6090233" y="4609202"/>
            <a:ext cx="1316739" cy="560833"/>
          </a:xfrm>
          <a:prstGeom prst="rect">
            <a:avLst/>
          </a:prstGeom>
        </p:spPr>
      </p:pic>
      <p:pic>
        <p:nvPicPr>
          <p:cNvPr id="13" name="Picture 12">
            <a:extLst>
              <a:ext uri="{FF2B5EF4-FFF2-40B4-BE49-F238E27FC236}">
                <a16:creationId xmlns:a16="http://schemas.microsoft.com/office/drawing/2014/main" id="{12B30049-AF37-49D0-AF59-E32351AD19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06972" y="4552949"/>
            <a:ext cx="1220424" cy="590550"/>
          </a:xfrm>
          <a:prstGeom prst="rect">
            <a:avLst/>
          </a:prstGeom>
        </p:spPr>
      </p:pic>
      <p:sp>
        <p:nvSpPr>
          <p:cNvPr id="9" name="Rectangle 8">
            <a:extLst>
              <a:ext uri="{FF2B5EF4-FFF2-40B4-BE49-F238E27FC236}">
                <a16:creationId xmlns:a16="http://schemas.microsoft.com/office/drawing/2014/main" id="{1C4F2BD7-5AD5-7946-A99C-6AA95474E25E}"/>
              </a:ext>
            </a:extLst>
          </p:cNvPr>
          <p:cNvSpPr/>
          <p:nvPr userDrawn="1"/>
        </p:nvSpPr>
        <p:spPr>
          <a:xfrm>
            <a:off x="0" y="0"/>
            <a:ext cx="9143999" cy="1051560"/>
          </a:xfrm>
          <a:prstGeom prst="rect">
            <a:avLst/>
          </a:prstGeom>
          <a:solidFill>
            <a:srgbClr val="009FE9"/>
          </a:solidFill>
          <a:ln>
            <a:solidFill>
              <a:srgbClr val="009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452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ransition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 Placeholder 8"/>
          <p:cNvSpPr>
            <a:spLocks noGrp="1"/>
          </p:cNvSpPr>
          <p:nvPr>
            <p:ph type="body" sz="quarter" idx="10" hasCustomPrompt="1"/>
          </p:nvPr>
        </p:nvSpPr>
        <p:spPr>
          <a:xfrm>
            <a:off x="15240" y="2314308"/>
            <a:ext cx="7330758" cy="423373"/>
          </a:xfrm>
        </p:spPr>
        <p:txBody>
          <a:bodyPr anchor="t">
            <a:noAutofit/>
          </a:bodyPr>
          <a:lstStyle>
            <a:lvl1pPr marL="0" indent="0">
              <a:buFontTx/>
              <a:buNone/>
              <a:defRPr sz="2400" b="1">
                <a:solidFill>
                  <a:schemeClr val="bg1"/>
                </a:solidFill>
                <a:latin typeface="+mj-lt"/>
                <a:cs typeface="Prometo"/>
              </a:defRPr>
            </a:lvl1pPr>
          </a:lstStyle>
          <a:p>
            <a:pPr lvl="0"/>
            <a:r>
              <a:rPr lang="en-US" dirty="0"/>
              <a:t>Section Title</a:t>
            </a:r>
          </a:p>
        </p:txBody>
      </p:sp>
      <p:sp>
        <p:nvSpPr>
          <p:cNvPr id="4" name="Rectangle 3">
            <a:extLst>
              <a:ext uri="{FF2B5EF4-FFF2-40B4-BE49-F238E27FC236}">
                <a16:creationId xmlns:a16="http://schemas.microsoft.com/office/drawing/2014/main" id="{0542EA72-760B-4332-B356-579FFC2A0105}"/>
              </a:ext>
            </a:extLst>
          </p:cNvPr>
          <p:cNvSpPr/>
          <p:nvPr userDrawn="1"/>
        </p:nvSpPr>
        <p:spPr>
          <a:xfrm>
            <a:off x="0" y="2132186"/>
            <a:ext cx="7239000" cy="787619"/>
          </a:xfrm>
          <a:prstGeom prst="rect">
            <a:avLst/>
          </a:prstGeom>
          <a:solidFill>
            <a:srgbClr val="597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210580F-B670-4B30-839E-F403B5C2A437}"/>
              </a:ext>
            </a:extLst>
          </p:cNvPr>
          <p:cNvPicPr>
            <a:picLocks noChangeAspect="1"/>
          </p:cNvPicPr>
          <p:nvPr userDrawn="1"/>
        </p:nvPicPr>
        <p:blipFill>
          <a:blip r:embed="rId2"/>
          <a:stretch>
            <a:fillRect/>
          </a:stretch>
        </p:blipFill>
        <p:spPr>
          <a:xfrm>
            <a:off x="6150861" y="4597772"/>
            <a:ext cx="1316739" cy="560833"/>
          </a:xfrm>
          <a:prstGeom prst="rect">
            <a:avLst/>
          </a:prstGeom>
        </p:spPr>
      </p:pic>
      <p:pic>
        <p:nvPicPr>
          <p:cNvPr id="8" name="Picture 7">
            <a:extLst>
              <a:ext uri="{FF2B5EF4-FFF2-40B4-BE49-F238E27FC236}">
                <a16:creationId xmlns:a16="http://schemas.microsoft.com/office/drawing/2014/main" id="{0BB1B7A3-1625-4D27-B736-83E3AEBD42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60913" y="4533900"/>
            <a:ext cx="1220424" cy="590550"/>
          </a:xfrm>
          <a:prstGeom prst="rect">
            <a:avLst/>
          </a:prstGeom>
        </p:spPr>
      </p:pic>
      <p:sp>
        <p:nvSpPr>
          <p:cNvPr id="10" name="TextBox 9">
            <a:extLst>
              <a:ext uri="{FF2B5EF4-FFF2-40B4-BE49-F238E27FC236}">
                <a16:creationId xmlns:a16="http://schemas.microsoft.com/office/drawing/2014/main" id="{CB6AB5FE-F55C-40F6-9171-110E2D5F2DD9}"/>
              </a:ext>
            </a:extLst>
          </p:cNvPr>
          <p:cNvSpPr txBox="1"/>
          <p:nvPr userDrawn="1"/>
        </p:nvSpPr>
        <p:spPr>
          <a:xfrm>
            <a:off x="8674650" y="4755115"/>
            <a:ext cx="300308" cy="230832"/>
          </a:xfrm>
          <a:prstGeom prst="rect">
            <a:avLst/>
          </a:prstGeom>
          <a:noFill/>
        </p:spPr>
        <p:txBody>
          <a:bodyPr wrap="none" rtlCol="0">
            <a:spAutoFit/>
          </a:bodyPr>
          <a:lstStyle/>
          <a:p>
            <a:pPr algn="ctr"/>
            <a:fld id="{64B62F0C-2EC8-AC47-88ED-9C167D1EF390}" type="slidenum">
              <a:rPr lang="en-US" sz="900" smtClean="0">
                <a:solidFill>
                  <a:schemeClr val="tx2"/>
                </a:solidFill>
                <a:latin typeface="Arial Narrow"/>
                <a:cs typeface="Arial Narrow"/>
              </a:rPr>
              <a:pPr algn="ctr"/>
              <a:t>‹#›</a:t>
            </a:fld>
            <a:endParaRPr lang="en-US" sz="900" dirty="0">
              <a:solidFill>
                <a:schemeClr val="tx2"/>
              </a:solidFill>
              <a:latin typeface="Arial Narrow"/>
              <a:cs typeface="Arial Narrow"/>
            </a:endParaRPr>
          </a:p>
        </p:txBody>
      </p:sp>
    </p:spTree>
    <p:extLst>
      <p:ext uri="{BB962C8B-B14F-4D97-AF65-F5344CB8AC3E}">
        <p14:creationId xmlns:p14="http://schemas.microsoft.com/office/powerpoint/2010/main" val="183187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1 w/Q">
    <p:spTree>
      <p:nvGrpSpPr>
        <p:cNvPr id="1" name=""/>
        <p:cNvGrpSpPr/>
        <p:nvPr/>
      </p:nvGrpSpPr>
      <p:grpSpPr>
        <a:xfrm>
          <a:off x="0" y="0"/>
          <a:ext cx="0" cy="0"/>
          <a:chOff x="0" y="0"/>
          <a:chExt cx="0" cy="0"/>
        </a:xfrm>
      </p:grpSpPr>
      <p:sp>
        <p:nvSpPr>
          <p:cNvPr id="5" name="Rectangle 4"/>
          <p:cNvSpPr/>
          <p:nvPr userDrawn="1"/>
        </p:nvSpPr>
        <p:spPr>
          <a:xfrm>
            <a:off x="0" y="4597772"/>
            <a:ext cx="9144000" cy="545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06067" y="143847"/>
            <a:ext cx="8719983" cy="456439"/>
          </a:xfrm>
        </p:spPr>
        <p:txBody>
          <a:bodyPr anchor="t">
            <a:noAutofit/>
          </a:bodyPr>
          <a:lstStyle>
            <a:lvl1pPr marL="0" marR="0" indent="0" algn="l" defTabSz="457200" rtl="0" eaLnBrk="1" fontAlgn="auto" latinLnBrk="0" hangingPunct="1">
              <a:lnSpc>
                <a:spcPct val="100000"/>
              </a:lnSpc>
              <a:spcBef>
                <a:spcPts val="0"/>
              </a:spcBef>
              <a:spcAft>
                <a:spcPts val="0"/>
              </a:spcAft>
              <a:buClrTx/>
              <a:buSzTx/>
              <a:buFontTx/>
              <a:buNone/>
              <a:tabLst/>
              <a:defRPr sz="2200" baseline="0"/>
            </a:lvl1pPr>
          </a:lstStyle>
          <a:p>
            <a:pPr marL="256032" marR="0" lvl="0" indent="-256032" defTabSz="457200" rtl="0" eaLnBrk="1" fontAlgn="auto" latinLnBrk="0" hangingPunct="1">
              <a:lnSpc>
                <a:spcPct val="100000"/>
              </a:lnSpc>
              <a:spcBef>
                <a:spcPct val="20000"/>
              </a:spcBef>
              <a:spcAft>
                <a:spcPts val="0"/>
              </a:spcAft>
              <a:tabLst/>
              <a:defRPr/>
            </a:pPr>
            <a:r>
              <a:rPr lang="en-US" dirty="0"/>
              <a:t>Slide Title Goes Here </a:t>
            </a:r>
          </a:p>
        </p:txBody>
      </p:sp>
      <p:sp>
        <p:nvSpPr>
          <p:cNvPr id="10" name="TextBox 9"/>
          <p:cNvSpPr txBox="1"/>
          <p:nvPr userDrawn="1"/>
        </p:nvSpPr>
        <p:spPr>
          <a:xfrm>
            <a:off x="8674650" y="4755115"/>
            <a:ext cx="300308" cy="230832"/>
          </a:xfrm>
          <a:prstGeom prst="rect">
            <a:avLst/>
          </a:prstGeom>
          <a:noFill/>
        </p:spPr>
        <p:txBody>
          <a:bodyPr wrap="none" rtlCol="0">
            <a:spAutoFit/>
          </a:bodyPr>
          <a:lstStyle/>
          <a:p>
            <a:pPr algn="ctr"/>
            <a:fld id="{64B62F0C-2EC8-AC47-88ED-9C167D1EF390}" type="slidenum">
              <a:rPr lang="en-US" sz="900" smtClean="0">
                <a:solidFill>
                  <a:schemeClr val="tx2"/>
                </a:solidFill>
                <a:latin typeface="Arial Narrow"/>
                <a:cs typeface="Arial Narrow"/>
              </a:rPr>
              <a:pPr algn="ctr"/>
              <a:t>‹#›</a:t>
            </a:fld>
            <a:endParaRPr lang="en-US" sz="900" dirty="0">
              <a:solidFill>
                <a:schemeClr val="tx2"/>
              </a:solidFill>
              <a:latin typeface="Arial Narrow"/>
              <a:cs typeface="Arial Narrow"/>
            </a:endParaRPr>
          </a:p>
        </p:txBody>
      </p:sp>
      <p:sp>
        <p:nvSpPr>
          <p:cNvPr id="8" name="Rectangle 7"/>
          <p:cNvSpPr/>
          <p:nvPr userDrawn="1"/>
        </p:nvSpPr>
        <p:spPr>
          <a:xfrm>
            <a:off x="0" y="209550"/>
            <a:ext cx="152400" cy="304800"/>
          </a:xfrm>
          <a:prstGeom prst="rect">
            <a:avLst/>
          </a:prstGeom>
          <a:solidFill>
            <a:srgbClr val="597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 Placeholder 13"/>
          <p:cNvSpPr>
            <a:spLocks noGrp="1"/>
          </p:cNvSpPr>
          <p:nvPr>
            <p:ph type="body" sz="quarter" idx="10"/>
          </p:nvPr>
        </p:nvSpPr>
        <p:spPr>
          <a:xfrm>
            <a:off x="192353" y="4597400"/>
            <a:ext cx="5867400" cy="546100"/>
          </a:xfrm>
        </p:spPr>
        <p:txBody>
          <a:bodyPr anchor="ctr"/>
          <a:lstStyle>
            <a:lvl1pPr marL="0" indent="0">
              <a:buNone/>
              <a:defRPr sz="1000">
                <a:solidFill>
                  <a:schemeClr val="tx2"/>
                </a:solidFill>
                <a:latin typeface="+mj-lt"/>
              </a:defRPr>
            </a:lvl1pPr>
            <a:lvl2pPr marL="230188" indent="0">
              <a:buNone/>
              <a:defRPr sz="900">
                <a:solidFill>
                  <a:schemeClr val="bg1"/>
                </a:solidFill>
              </a:defRPr>
            </a:lvl2pPr>
            <a:lvl3pPr marL="461962" indent="0">
              <a:buNone/>
              <a:defRPr sz="900">
                <a:solidFill>
                  <a:schemeClr val="bg1"/>
                </a:solidFill>
              </a:defRPr>
            </a:lvl3pPr>
            <a:lvl4pPr marL="679450" indent="0">
              <a:buNone/>
              <a:defRPr sz="900">
                <a:solidFill>
                  <a:schemeClr val="bg1"/>
                </a:solidFill>
              </a:defRPr>
            </a:lvl4pPr>
            <a:lvl5pPr marL="911225" indent="0">
              <a:buNone/>
              <a:defRPr sz="900">
                <a:solidFill>
                  <a:schemeClr val="bg1"/>
                </a:solidFill>
              </a:defRPr>
            </a:lvl5pPr>
          </a:lstStyle>
          <a:p>
            <a:pPr lvl="0"/>
            <a:endParaRPr lang="en-US" dirty="0"/>
          </a:p>
        </p:txBody>
      </p:sp>
      <p:pic>
        <p:nvPicPr>
          <p:cNvPr id="11" name="Picture 10">
            <a:extLst>
              <a:ext uri="{FF2B5EF4-FFF2-40B4-BE49-F238E27FC236}">
                <a16:creationId xmlns:a16="http://schemas.microsoft.com/office/drawing/2014/main" id="{8B3DE570-2345-4B66-A14D-A7E880FD7BEB}"/>
              </a:ext>
            </a:extLst>
          </p:cNvPr>
          <p:cNvPicPr>
            <a:picLocks noChangeAspect="1"/>
          </p:cNvPicPr>
          <p:nvPr userDrawn="1"/>
        </p:nvPicPr>
        <p:blipFill>
          <a:blip r:embed="rId2"/>
          <a:stretch>
            <a:fillRect/>
          </a:stretch>
        </p:blipFill>
        <p:spPr>
          <a:xfrm>
            <a:off x="6090233" y="4609202"/>
            <a:ext cx="1316739" cy="560833"/>
          </a:xfrm>
          <a:prstGeom prst="rect">
            <a:avLst/>
          </a:prstGeom>
        </p:spPr>
      </p:pic>
      <p:pic>
        <p:nvPicPr>
          <p:cNvPr id="13" name="Picture 12">
            <a:extLst>
              <a:ext uri="{FF2B5EF4-FFF2-40B4-BE49-F238E27FC236}">
                <a16:creationId xmlns:a16="http://schemas.microsoft.com/office/drawing/2014/main" id="{12B30049-AF37-49D0-AF59-E32351AD19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06972" y="4552949"/>
            <a:ext cx="1220424" cy="590550"/>
          </a:xfrm>
          <a:prstGeom prst="rect">
            <a:avLst/>
          </a:prstGeom>
        </p:spPr>
      </p:pic>
    </p:spTree>
    <p:extLst>
      <p:ext uri="{BB962C8B-B14F-4D97-AF65-F5344CB8AC3E}">
        <p14:creationId xmlns:p14="http://schemas.microsoft.com/office/powerpoint/2010/main" val="421287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332AE8-D2CB-4B42-8FDC-A174714C6E12}"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758E3-DDE7-4A41-9CAD-C8CB2C1DCD8B}" type="slidenum">
              <a:rPr lang="en-US" smtClean="0"/>
              <a:t>‹#›</a:t>
            </a:fld>
            <a:endParaRPr lang="en-US" dirty="0"/>
          </a:p>
        </p:txBody>
      </p:sp>
    </p:spTree>
    <p:extLst>
      <p:ext uri="{BB962C8B-B14F-4D97-AF65-F5344CB8AC3E}">
        <p14:creationId xmlns:p14="http://schemas.microsoft.com/office/powerpoint/2010/main" val="59924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488033"/>
          </a:xfrm>
          <a:prstGeom prst="rect">
            <a:avLst/>
          </a:prstGeom>
        </p:spPr>
        <p:txBody>
          <a:bodyPr vert="horz" lIns="91440" tIns="45720" rIns="91440" bIns="45720" rtlCol="0" anchor="t">
            <a:noAutofit/>
          </a:bodyPr>
          <a:lstStyle/>
          <a:p>
            <a:r>
              <a:rPr lang="en-US" dirty="0"/>
              <a:t>Slide Title Goes Here</a:t>
            </a:r>
          </a:p>
        </p:txBody>
      </p:sp>
      <p:sp>
        <p:nvSpPr>
          <p:cNvPr id="3" name="Text Placeholder 2"/>
          <p:cNvSpPr>
            <a:spLocks noGrp="1"/>
          </p:cNvSpPr>
          <p:nvPr>
            <p:ph type="body" idx="1"/>
          </p:nvPr>
        </p:nvSpPr>
        <p:spPr>
          <a:xfrm>
            <a:off x="457200" y="1346383"/>
            <a:ext cx="8229600" cy="3248239"/>
          </a:xfrm>
          <a:prstGeom prst="rect">
            <a:avLst/>
          </a:prstGeom>
        </p:spPr>
        <p:txBody>
          <a:bodyPr vert="horz" lIns="91440" tIns="45720" rIns="91440" bIns="45720" rtlCol="0">
            <a:noAutofit/>
          </a:bodyPr>
          <a:lstStyle/>
          <a:p>
            <a:pPr lvl="0"/>
            <a:r>
              <a:rPr lang="en-US" dirty="0"/>
              <a:t>Bullet One</a:t>
            </a:r>
          </a:p>
          <a:p>
            <a:pPr lvl="1"/>
            <a:r>
              <a:rPr lang="en-US" dirty="0"/>
              <a:t>Second level</a:t>
            </a:r>
          </a:p>
          <a:p>
            <a:pPr lvl="2"/>
            <a:r>
              <a:rPr lang="en-US" dirty="0"/>
              <a:t>Third level</a:t>
            </a:r>
          </a:p>
          <a:p>
            <a:pPr lvl="3"/>
            <a:r>
              <a:rPr lang="en-US" dirty="0"/>
              <a:t>Fourth level</a:t>
            </a:r>
          </a:p>
          <a:p>
            <a:pPr lvl="4"/>
            <a:r>
              <a:rPr lang="en-US" dirty="0"/>
              <a:t>Fifth level</a:t>
            </a:r>
          </a:p>
          <a:p>
            <a:pPr lvl="2"/>
            <a:endParaRPr lang="en-US" dirty="0"/>
          </a:p>
          <a:p>
            <a:pPr lvl="2"/>
            <a:endParaRPr lang="en-US" dirty="0"/>
          </a:p>
        </p:txBody>
      </p:sp>
      <p:sp>
        <p:nvSpPr>
          <p:cNvPr id="4" name="Rectangle 3"/>
          <p:cNvSpPr/>
          <p:nvPr/>
        </p:nvSpPr>
        <p:spPr>
          <a:xfrm>
            <a:off x="0" y="4594622"/>
            <a:ext cx="9144000" cy="54887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28531877"/>
      </p:ext>
    </p:extLst>
  </p:cSld>
  <p:clrMap bg1="lt1" tx1="dk1" bg2="lt2" tx2="dk2" accent1="accent1" accent2="accent2" accent3="accent3" accent4="accent4" accent5="accent5" accent6="accent6" hlink="hlink" folHlink="folHlink"/>
  <p:sldLayoutIdLst>
    <p:sldLayoutId id="2147483721" r:id="rId1"/>
    <p:sldLayoutId id="2147483728" r:id="rId2"/>
    <p:sldLayoutId id="2147483742" r:id="rId3"/>
    <p:sldLayoutId id="2147483756" r:id="rId4"/>
    <p:sldLayoutId id="2147483757" r:id="rId5"/>
    <p:sldLayoutId id="2147483786" r:id="rId6"/>
    <p:sldLayoutId id="2147483784" r:id="rId7"/>
    <p:sldLayoutId id="2147483785" r:id="rId8"/>
  </p:sldLayoutIdLst>
  <p:hf sldNum="0" hdr="0" ftr="0" dt="0"/>
  <p:txStyles>
    <p:titleStyle>
      <a:lvl1pPr algn="ctr" defTabSz="457200" rtl="0" eaLnBrk="1" latinLnBrk="0" hangingPunct="1">
        <a:spcBef>
          <a:spcPct val="0"/>
        </a:spcBef>
        <a:buNone/>
        <a:defRPr sz="2200" b="1" i="0" kern="1200" baseline="0">
          <a:solidFill>
            <a:schemeClr val="tx1"/>
          </a:solidFill>
          <a:latin typeface="Calibri" charset="0"/>
          <a:ea typeface="Calibri" charset="0"/>
          <a:cs typeface="Calibri" charset="0"/>
        </a:defRPr>
      </a:lvl1pPr>
    </p:titleStyle>
    <p:bodyStyle>
      <a:lvl1pPr marL="256032" indent="-256032" algn="l" defTabSz="457200" rtl="0" eaLnBrk="1" latinLnBrk="0" hangingPunct="1">
        <a:spcBef>
          <a:spcPct val="20000"/>
        </a:spcBef>
        <a:buSzPct val="100000"/>
        <a:buFont typeface="Lucida Grande"/>
        <a:buChar char="■"/>
        <a:defRPr sz="1400" kern="1200">
          <a:solidFill>
            <a:schemeClr val="tx2">
              <a:lumMod val="85000"/>
              <a:lumOff val="15000"/>
            </a:schemeClr>
          </a:solidFill>
          <a:latin typeface="Soleto"/>
          <a:ea typeface="+mn-ea"/>
          <a:cs typeface="Soleto"/>
        </a:defRPr>
      </a:lvl1pPr>
      <a:lvl2pPr marL="461963" indent="-231775" algn="l" defTabSz="457200" rtl="0" eaLnBrk="1" latinLnBrk="0" hangingPunct="1">
        <a:spcBef>
          <a:spcPct val="20000"/>
        </a:spcBef>
        <a:buFont typeface="Lucida Grande"/>
        <a:buChar char="▸"/>
        <a:defRPr sz="1400" kern="1200">
          <a:solidFill>
            <a:schemeClr val="tx2">
              <a:lumMod val="65000"/>
              <a:lumOff val="35000"/>
            </a:schemeClr>
          </a:solidFill>
          <a:latin typeface="Soleto"/>
          <a:ea typeface="+mn-ea"/>
          <a:cs typeface="Soleto"/>
        </a:defRPr>
      </a:lvl2pPr>
      <a:lvl3pPr marL="679450" indent="-217488" algn="l" defTabSz="457200" rtl="0" eaLnBrk="1" latinLnBrk="0" hangingPunct="1">
        <a:spcBef>
          <a:spcPct val="20000"/>
        </a:spcBef>
        <a:buFont typeface="Lucida Grande"/>
        <a:buChar char="◻"/>
        <a:defRPr sz="1400" kern="1200">
          <a:solidFill>
            <a:schemeClr val="tx2">
              <a:lumMod val="65000"/>
              <a:lumOff val="35000"/>
            </a:schemeClr>
          </a:solidFill>
          <a:latin typeface="Soleto"/>
          <a:ea typeface="+mn-ea"/>
          <a:cs typeface="Soleto"/>
        </a:defRPr>
      </a:lvl3pPr>
      <a:lvl4pPr marL="911225" indent="-231775" algn="l" defTabSz="457200" rtl="0" eaLnBrk="1" latinLnBrk="0" hangingPunct="1">
        <a:spcBef>
          <a:spcPct val="20000"/>
        </a:spcBef>
        <a:buFont typeface="Lucida Grande"/>
        <a:buChar char="»"/>
        <a:defRPr sz="1400" kern="1200">
          <a:solidFill>
            <a:schemeClr val="tx2">
              <a:lumMod val="65000"/>
              <a:lumOff val="35000"/>
            </a:schemeClr>
          </a:solidFill>
          <a:latin typeface="Soleto"/>
          <a:ea typeface="+mn-ea"/>
          <a:cs typeface="Soleto"/>
        </a:defRPr>
      </a:lvl4pPr>
      <a:lvl5pPr marL="1141413" indent="-230188" algn="l" defTabSz="457200" rtl="0" eaLnBrk="1" latinLnBrk="0" hangingPunct="1">
        <a:spcBef>
          <a:spcPct val="20000"/>
        </a:spcBef>
        <a:buFont typeface="Lucida Grande"/>
        <a:buChar char="▪"/>
        <a:defRPr sz="1400" kern="1200">
          <a:solidFill>
            <a:schemeClr val="tx2">
              <a:lumMod val="65000"/>
              <a:lumOff val="35000"/>
            </a:schemeClr>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2332AE8-D2CB-4B42-8FDC-A174714C6E12}" type="datetimeFigureOut">
              <a:rPr lang="en-US" smtClean="0"/>
              <a:t>4/22/2019</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E4758E3-DDE7-4A41-9CAD-C8CB2C1DCD8B}" type="slidenum">
              <a:rPr lang="en-US" smtClean="0"/>
              <a:t>‹#›</a:t>
            </a:fld>
            <a:endParaRPr lang="en-US" dirty="0"/>
          </a:p>
        </p:txBody>
      </p:sp>
    </p:spTree>
    <p:extLst>
      <p:ext uri="{BB962C8B-B14F-4D97-AF65-F5344CB8AC3E}">
        <p14:creationId xmlns:p14="http://schemas.microsoft.com/office/powerpoint/2010/main" val="16844069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34197-A784-41E3-956D-BA13B49B1B3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F17093-DEDB-4E66-864F-4BCB57506B0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12227-297D-419B-B4AB-DC97B8895C8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7F2501-6B86-44E7-B7CC-2C1D821A8AFD}" type="datetimeFigureOut">
              <a:rPr lang="en-US" smtClean="0"/>
              <a:t>4/22/2019</a:t>
            </a:fld>
            <a:endParaRPr lang="en-US" dirty="0"/>
          </a:p>
        </p:txBody>
      </p:sp>
      <p:sp>
        <p:nvSpPr>
          <p:cNvPr id="5" name="Footer Placeholder 4">
            <a:extLst>
              <a:ext uri="{FF2B5EF4-FFF2-40B4-BE49-F238E27FC236}">
                <a16:creationId xmlns:a16="http://schemas.microsoft.com/office/drawing/2014/main" id="{B4EEBA5B-7C3C-498B-B72D-BD1D0BA030B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07B8B4-2332-464A-A7C6-E8495D70E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935BB3D-13E0-499E-8146-FDEFF15D3F9F}" type="slidenum">
              <a:rPr lang="en-US" smtClean="0"/>
              <a:t>‹#›</a:t>
            </a:fld>
            <a:endParaRPr lang="en-US" dirty="0"/>
          </a:p>
        </p:txBody>
      </p:sp>
    </p:spTree>
    <p:extLst>
      <p:ext uri="{BB962C8B-B14F-4D97-AF65-F5344CB8AC3E}">
        <p14:creationId xmlns:p14="http://schemas.microsoft.com/office/powerpoint/2010/main" val="273005202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1115D-3B16-49A4-A07F-98CC9F43CAF9}"/>
              </a:ext>
            </a:extLst>
          </p:cNvPr>
          <p:cNvPicPr>
            <a:picLocks noChangeAspect="1"/>
          </p:cNvPicPr>
          <p:nvPr/>
        </p:nvPicPr>
        <p:blipFill>
          <a:blip r:embed="rId3"/>
          <a:stretch>
            <a:fillRect/>
          </a:stretch>
        </p:blipFill>
        <p:spPr>
          <a:xfrm>
            <a:off x="5029200" y="1282700"/>
            <a:ext cx="3350129" cy="1726061"/>
          </a:xfrm>
          <a:prstGeom prst="rect">
            <a:avLst/>
          </a:prstGeom>
        </p:spPr>
      </p:pic>
      <p:sp>
        <p:nvSpPr>
          <p:cNvPr id="5" name="TextBox 4">
            <a:extLst>
              <a:ext uri="{FF2B5EF4-FFF2-40B4-BE49-F238E27FC236}">
                <a16:creationId xmlns:a16="http://schemas.microsoft.com/office/drawing/2014/main" id="{3AB1BE52-12D4-46E0-BC9D-3E86BDF638F0}"/>
              </a:ext>
            </a:extLst>
          </p:cNvPr>
          <p:cNvSpPr txBox="1"/>
          <p:nvPr/>
        </p:nvSpPr>
        <p:spPr>
          <a:xfrm>
            <a:off x="3709426" y="3230584"/>
            <a:ext cx="1725152" cy="461665"/>
          </a:xfrm>
          <a:prstGeom prst="rect">
            <a:avLst/>
          </a:prstGeom>
          <a:noFill/>
        </p:spPr>
        <p:txBody>
          <a:bodyPr wrap="none" rtlCol="0">
            <a:spAutoFit/>
          </a:bodyPr>
          <a:lstStyle/>
          <a:p>
            <a:pPr algn="ctr"/>
            <a:r>
              <a:rPr lang="en-US" sz="2400" b="1" dirty="0">
                <a:solidFill>
                  <a:schemeClr val="tx2">
                    <a:lumMod val="75000"/>
                    <a:lumOff val="25000"/>
                  </a:schemeClr>
                </a:solidFill>
                <a:latin typeface="+mj-lt"/>
                <a:cs typeface="Soleto"/>
              </a:rPr>
              <a:t>EU Survey</a:t>
            </a:r>
          </a:p>
        </p:txBody>
      </p:sp>
      <p:pic>
        <p:nvPicPr>
          <p:cNvPr id="13" name="Picture 12">
            <a:extLst>
              <a:ext uri="{FF2B5EF4-FFF2-40B4-BE49-F238E27FC236}">
                <a16:creationId xmlns:a16="http://schemas.microsoft.com/office/drawing/2014/main" id="{59351CA2-9EA7-4D5C-BD6E-11028A1CB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282700"/>
            <a:ext cx="4038600" cy="1954234"/>
          </a:xfrm>
          <a:prstGeom prst="rect">
            <a:avLst/>
          </a:prstGeom>
        </p:spPr>
      </p:pic>
      <p:sp>
        <p:nvSpPr>
          <p:cNvPr id="6" name="TextBox 5">
            <a:extLst>
              <a:ext uri="{FF2B5EF4-FFF2-40B4-BE49-F238E27FC236}">
                <a16:creationId xmlns:a16="http://schemas.microsoft.com/office/drawing/2014/main" id="{57A05F19-9E30-424D-825E-CBF6EE86448B}"/>
              </a:ext>
            </a:extLst>
          </p:cNvPr>
          <p:cNvSpPr txBox="1"/>
          <p:nvPr/>
        </p:nvSpPr>
        <p:spPr>
          <a:xfrm>
            <a:off x="7848600" y="4705350"/>
            <a:ext cx="1165704" cy="338554"/>
          </a:xfrm>
          <a:prstGeom prst="rect">
            <a:avLst/>
          </a:prstGeom>
          <a:noFill/>
        </p:spPr>
        <p:txBody>
          <a:bodyPr wrap="none" rtlCol="0">
            <a:spAutoFit/>
          </a:bodyPr>
          <a:lstStyle/>
          <a:p>
            <a:pPr algn="ctr"/>
            <a:r>
              <a:rPr lang="en-US" sz="1600" b="1" dirty="0">
                <a:solidFill>
                  <a:schemeClr val="tx2">
                    <a:lumMod val="75000"/>
                    <a:lumOff val="25000"/>
                  </a:schemeClr>
                </a:solidFill>
                <a:latin typeface="+mj-lt"/>
                <a:cs typeface="Soleto"/>
              </a:rPr>
              <a:t>April 2019</a:t>
            </a:r>
          </a:p>
        </p:txBody>
      </p:sp>
    </p:spTree>
    <p:extLst>
      <p:ext uri="{BB962C8B-B14F-4D97-AF65-F5344CB8AC3E}">
        <p14:creationId xmlns:p14="http://schemas.microsoft.com/office/powerpoint/2010/main" val="238783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Q20. Do you generally think things in Europe are headed in the right direction or are they on the wrong track?</a:t>
            </a:r>
            <a:endParaRPr lang="en-US" dirty="0">
              <a:latin typeface="Arial" panose="020B0604020202020204" pitchFamily="34" charset="0"/>
              <a:cs typeface="Arial" panose="020B0604020202020204" pitchFamily="34" charset="0"/>
            </a:endParaRPr>
          </a:p>
        </p:txBody>
      </p:sp>
      <p:sp>
        <p:nvSpPr>
          <p:cNvPr id="5" name="TextBox 4"/>
          <p:cNvSpPr txBox="1"/>
          <p:nvPr/>
        </p:nvSpPr>
        <p:spPr>
          <a:xfrm rot="10800000">
            <a:off x="-40134" y="980319"/>
            <a:ext cx="430887" cy="1681680"/>
          </a:xfrm>
          <a:prstGeom prst="rect">
            <a:avLst/>
          </a:prstGeom>
          <a:noFill/>
        </p:spPr>
        <p:txBody>
          <a:bodyPr vert="vert" wrap="square" rtlCol="0">
            <a:spAutoFit/>
          </a:bodyPr>
          <a:lstStyle/>
          <a:p>
            <a:r>
              <a:rPr lang="en-US" sz="1600" b="1" dirty="0">
                <a:solidFill>
                  <a:schemeClr val="tx2"/>
                </a:solidFill>
                <a:latin typeface="Arial" panose="020B0604020202020204" pitchFamily="34" charset="0"/>
                <a:cs typeface="Arial" panose="020B0604020202020204" pitchFamily="34" charset="0"/>
              </a:rPr>
              <a:t>Right Direction</a:t>
            </a:r>
          </a:p>
        </p:txBody>
      </p:sp>
      <p:sp>
        <p:nvSpPr>
          <p:cNvPr id="6" name="TextBox 5"/>
          <p:cNvSpPr txBox="1"/>
          <p:nvPr/>
        </p:nvSpPr>
        <p:spPr>
          <a:xfrm rot="10800000">
            <a:off x="-29281" y="2642769"/>
            <a:ext cx="430887" cy="1384994"/>
          </a:xfrm>
          <a:prstGeom prst="rect">
            <a:avLst/>
          </a:prstGeom>
          <a:noFill/>
        </p:spPr>
        <p:txBody>
          <a:bodyPr vert="vert" wrap="square" rtlCol="0">
            <a:spAutoFit/>
          </a:bodyPr>
          <a:lstStyle/>
          <a:p>
            <a:r>
              <a:rPr lang="en-US" sz="1600" b="1" dirty="0">
                <a:solidFill>
                  <a:srgbClr val="000000"/>
                </a:solidFill>
                <a:latin typeface="Arial" panose="020B0604020202020204" pitchFamily="34" charset="0"/>
                <a:cs typeface="Arial" panose="020B0604020202020204" pitchFamily="34" charset="0"/>
              </a:rPr>
              <a:t>Wrong Track</a:t>
            </a:r>
            <a:endParaRPr lang="en-US" sz="1200" b="1" dirty="0">
              <a:solidFill>
                <a:srgbClr val="000000"/>
              </a:solidFill>
              <a:latin typeface="Arial" panose="020B0604020202020204" pitchFamily="34" charset="0"/>
              <a:cs typeface="Arial" panose="020B0604020202020204" pitchFamily="34" charset="0"/>
            </a:endParaRPr>
          </a:p>
        </p:txBody>
      </p:sp>
      <p:cxnSp>
        <p:nvCxnSpPr>
          <p:cNvPr id="7" name="Straight Arrow Connector 6"/>
          <p:cNvCxnSpPr/>
          <p:nvPr/>
        </p:nvCxnSpPr>
        <p:spPr>
          <a:xfrm flipV="1">
            <a:off x="467657" y="1124751"/>
            <a:ext cx="0" cy="1446999"/>
          </a:xfrm>
          <a:prstGeom prst="straightConnector1">
            <a:avLst/>
          </a:prstGeom>
          <a:noFill/>
          <a:ln w="31750" cap="flat" cmpd="sng" algn="ctr">
            <a:solidFill>
              <a:srgbClr val="002060"/>
            </a:solidFill>
            <a:prstDash val="solid"/>
            <a:miter lim="800000"/>
            <a:tailEnd type="arrow"/>
          </a:ln>
          <a:effectLst/>
        </p:spPr>
      </p:cxnSp>
      <p:cxnSp>
        <p:nvCxnSpPr>
          <p:cNvPr id="8" name="Straight Arrow Connector 7"/>
          <p:cNvCxnSpPr>
            <a:cxnSpLocks/>
          </p:cNvCxnSpPr>
          <p:nvPr/>
        </p:nvCxnSpPr>
        <p:spPr>
          <a:xfrm>
            <a:off x="467657" y="2571750"/>
            <a:ext cx="0" cy="1527032"/>
          </a:xfrm>
          <a:prstGeom prst="straightConnector1">
            <a:avLst/>
          </a:prstGeom>
          <a:noFill/>
          <a:ln w="31750" cap="flat" cmpd="sng" algn="ctr">
            <a:solidFill>
              <a:srgbClr val="C70000"/>
            </a:solidFill>
            <a:prstDash val="solid"/>
            <a:miter lim="800000"/>
            <a:tailEnd type="arrow"/>
          </a:ln>
          <a:effectLst/>
        </p:spPr>
      </p:cxnSp>
      <p:graphicFrame>
        <p:nvGraphicFramePr>
          <p:cNvPr id="19" name="Content Placeholder 5"/>
          <p:cNvGraphicFramePr>
            <a:graphicFrameLocks/>
          </p:cNvGraphicFramePr>
          <p:nvPr>
            <p:extLst>
              <p:ext uri="{D42A27DB-BD31-4B8C-83A1-F6EECF244321}">
                <p14:modId xmlns:p14="http://schemas.microsoft.com/office/powerpoint/2010/main" val="2076528481"/>
              </p:ext>
            </p:extLst>
          </p:nvPr>
        </p:nvGraphicFramePr>
        <p:xfrm>
          <a:off x="533707" y="1088715"/>
          <a:ext cx="4038283" cy="383692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1">
            <a:extLst>
              <a:ext uri="{FF2B5EF4-FFF2-40B4-BE49-F238E27FC236}">
                <a16:creationId xmlns:a16="http://schemas.microsoft.com/office/drawing/2014/main" id="{CB25AA0D-441E-4704-ADA3-57623368B564}"/>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Significant Pessimism Across Countries – Particularly In France, Sweden, Italy</a:t>
            </a:r>
          </a:p>
        </p:txBody>
      </p:sp>
      <p:graphicFrame>
        <p:nvGraphicFramePr>
          <p:cNvPr id="10" name="Content Placeholder 5">
            <a:extLst>
              <a:ext uri="{FF2B5EF4-FFF2-40B4-BE49-F238E27FC236}">
                <a16:creationId xmlns:a16="http://schemas.microsoft.com/office/drawing/2014/main" id="{BC2B22A3-C9B7-4480-8447-D00567BFCBE7}"/>
              </a:ext>
            </a:extLst>
          </p:cNvPr>
          <p:cNvGraphicFramePr>
            <a:graphicFrameLocks/>
          </p:cNvGraphicFramePr>
          <p:nvPr>
            <p:extLst>
              <p:ext uri="{D42A27DB-BD31-4B8C-83A1-F6EECF244321}">
                <p14:modId xmlns:p14="http://schemas.microsoft.com/office/powerpoint/2010/main" val="3008170287"/>
              </p:ext>
            </p:extLst>
          </p:nvPr>
        </p:nvGraphicFramePr>
        <p:xfrm>
          <a:off x="4571990" y="1088715"/>
          <a:ext cx="4390695" cy="383692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F279125A-FA74-47D3-B06F-3D6B2FCFC954}"/>
              </a:ext>
            </a:extLst>
          </p:cNvPr>
          <p:cNvSpPr txBox="1"/>
          <p:nvPr/>
        </p:nvSpPr>
        <p:spPr>
          <a:xfrm>
            <a:off x="4798059" y="1198527"/>
            <a:ext cx="41323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u="sng" dirty="0">
                <a:solidFill>
                  <a:schemeClr val="tx2"/>
                </a:solidFill>
                <a:latin typeface="Arial" panose="020B0604020202020204" pitchFamily="34" charset="0"/>
                <a:cs typeface="Arial" panose="020B0604020202020204" pitchFamily="34" charset="0"/>
              </a:rPr>
              <a:t>Country</a:t>
            </a:r>
            <a:r>
              <a:rPr lang="en-US" sz="1600" b="1" dirty="0">
                <a:solidFill>
                  <a:schemeClr val="tx2"/>
                </a:solidFill>
                <a:latin typeface="Arial" panose="020B0604020202020204" pitchFamily="34" charset="0"/>
                <a:cs typeface="Arial" panose="020B0604020202020204" pitchFamily="34" charset="0"/>
              </a:rPr>
              <a:t> Direction</a:t>
            </a:r>
          </a:p>
        </p:txBody>
      </p:sp>
      <p:cxnSp>
        <p:nvCxnSpPr>
          <p:cNvPr id="4" name="Straight Connector 3">
            <a:extLst>
              <a:ext uri="{FF2B5EF4-FFF2-40B4-BE49-F238E27FC236}">
                <a16:creationId xmlns:a16="http://schemas.microsoft.com/office/drawing/2014/main" id="{06D5E5CE-E352-4B1E-B067-98D6E8B769FF}"/>
              </a:ext>
            </a:extLst>
          </p:cNvPr>
          <p:cNvCxnSpPr>
            <a:cxnSpLocks/>
          </p:cNvCxnSpPr>
          <p:nvPr/>
        </p:nvCxnSpPr>
        <p:spPr>
          <a:xfrm>
            <a:off x="4571990" y="1177198"/>
            <a:ext cx="0" cy="3451952"/>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862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279" y="133350"/>
            <a:ext cx="8720138" cy="455613"/>
          </a:xfrm>
        </p:spPr>
        <p:txBody>
          <a:bodyPr>
            <a:noAutofit/>
          </a:bodyPr>
          <a:lstStyle/>
          <a:p>
            <a:r>
              <a:rPr lang="en-US" sz="2500" b="0" dirty="0">
                <a:solidFill>
                  <a:schemeClr val="bg1"/>
                </a:solidFill>
                <a:latin typeface="Bangla Sangam MN" charset="0"/>
                <a:ea typeface="Bangla Sangam MN" charset="0"/>
                <a:cs typeface="Bangla Sangam MN" charset="0"/>
              </a:rPr>
              <a:t>Jobs, Wages, Immigration, Environment Are Top Concerns</a:t>
            </a:r>
            <a:br>
              <a:rPr lang="en-US" sz="2500" b="0" dirty="0">
                <a:solidFill>
                  <a:schemeClr val="bg1"/>
                </a:solidFill>
                <a:latin typeface="Bangla Sangam MN" charset="0"/>
                <a:ea typeface="Bangla Sangam MN" charset="0"/>
                <a:cs typeface="Bangla Sangam MN" charset="0"/>
              </a:rPr>
            </a:br>
            <a:r>
              <a:rPr lang="en-US" sz="1600" b="0" i="1" dirty="0">
                <a:solidFill>
                  <a:schemeClr val="bg1"/>
                </a:solidFill>
                <a:latin typeface="Bangla Sangam MN" charset="0"/>
                <a:ea typeface="Bangla Sangam MN" charset="0"/>
                <a:cs typeface="Bangla Sangam MN" charset="0"/>
              </a:rPr>
              <a:t>Concerns about immigration are lowest in Poland and Italy</a:t>
            </a:r>
            <a:endParaRPr lang="en-US" sz="2800" b="0" dirty="0">
              <a:solidFill>
                <a:schemeClr val="bg1"/>
              </a:solidFill>
              <a:latin typeface="Bangla Sangam MN" charset="0"/>
              <a:ea typeface="Bangla Sangam MN" charset="0"/>
              <a:cs typeface="Bangla Sangam MN" charset="0"/>
            </a:endParaRPr>
          </a:p>
        </p:txBody>
      </p:sp>
      <p:pic>
        <p:nvPicPr>
          <p:cNvPr id="4" name="Picture 3">
            <a:extLst>
              <a:ext uri="{FF2B5EF4-FFF2-40B4-BE49-F238E27FC236}">
                <a16:creationId xmlns:a16="http://schemas.microsoft.com/office/drawing/2014/main" id="{CFBBF21F-627A-4F3E-BEAF-B1EF2BC703F0}"/>
              </a:ext>
            </a:extLst>
          </p:cNvPr>
          <p:cNvPicPr>
            <a:picLocks noChangeAspect="1"/>
          </p:cNvPicPr>
          <p:nvPr/>
        </p:nvPicPr>
        <p:blipFill rotWithShape="1">
          <a:blip r:embed="rId2"/>
          <a:srcRect t="26296" b="29259"/>
          <a:stretch/>
        </p:blipFill>
        <p:spPr>
          <a:xfrm>
            <a:off x="144318" y="1581150"/>
            <a:ext cx="8855364" cy="2743200"/>
          </a:xfrm>
          <a:prstGeom prst="rect">
            <a:avLst/>
          </a:prstGeom>
        </p:spPr>
      </p:pic>
      <p:sp>
        <p:nvSpPr>
          <p:cNvPr id="5" name="TextBox 4">
            <a:extLst>
              <a:ext uri="{FF2B5EF4-FFF2-40B4-BE49-F238E27FC236}">
                <a16:creationId xmlns:a16="http://schemas.microsoft.com/office/drawing/2014/main" id="{D328C899-C738-47DF-8AA8-55BF5C415744}"/>
              </a:ext>
            </a:extLst>
          </p:cNvPr>
          <p:cNvSpPr txBox="1"/>
          <p:nvPr/>
        </p:nvSpPr>
        <p:spPr>
          <a:xfrm>
            <a:off x="-25022" y="4735482"/>
            <a:ext cx="6044821" cy="400110"/>
          </a:xfrm>
          <a:prstGeom prst="rect">
            <a:avLst/>
          </a:prstGeom>
          <a:noFill/>
        </p:spPr>
        <p:txBody>
          <a:bodyPr wrap="square" rtlCol="0">
            <a:spAutoFit/>
          </a:bodyPr>
          <a:lstStyle/>
          <a:p>
            <a:r>
              <a:rPr lang="en-US" sz="1000" dirty="0">
                <a:solidFill>
                  <a:schemeClr val="tx2"/>
                </a:solidFill>
                <a:latin typeface="+mj-lt"/>
              </a:rPr>
              <a:t>Q22-Q23. In your opinion, which of these problems you would like to see your government address the most/next most?</a:t>
            </a:r>
            <a:endParaRPr lang="en-US" sz="1000" dirty="0">
              <a:solidFill>
                <a:schemeClr val="tx2"/>
              </a:solidFill>
              <a:latin typeface="+mj-lt"/>
              <a:cs typeface="Soleto"/>
            </a:endParaRPr>
          </a:p>
        </p:txBody>
      </p:sp>
      <p:sp>
        <p:nvSpPr>
          <p:cNvPr id="6" name="TextBox 5">
            <a:extLst>
              <a:ext uri="{FF2B5EF4-FFF2-40B4-BE49-F238E27FC236}">
                <a16:creationId xmlns:a16="http://schemas.microsoft.com/office/drawing/2014/main" id="{3DF8083E-EBE2-4377-AED8-CE694A1DB08C}"/>
              </a:ext>
            </a:extLst>
          </p:cNvPr>
          <p:cNvSpPr txBox="1"/>
          <p:nvPr/>
        </p:nvSpPr>
        <p:spPr>
          <a:xfrm>
            <a:off x="3259441" y="1083197"/>
            <a:ext cx="2505814" cy="584775"/>
          </a:xfrm>
          <a:prstGeom prst="rect">
            <a:avLst/>
          </a:prstGeom>
          <a:noFill/>
        </p:spPr>
        <p:txBody>
          <a:bodyPr wrap="none" rtlCol="0">
            <a:spAutoFit/>
          </a:bodyPr>
          <a:lstStyle/>
          <a:p>
            <a:pPr algn="ctr"/>
            <a:r>
              <a:rPr lang="en-US" b="1" dirty="0">
                <a:solidFill>
                  <a:schemeClr val="tx2">
                    <a:lumMod val="75000"/>
                    <a:lumOff val="25000"/>
                  </a:schemeClr>
                </a:solidFill>
                <a:latin typeface="+mj-lt"/>
                <a:cs typeface="Soleto"/>
              </a:rPr>
              <a:t>Most Important Issue</a:t>
            </a:r>
          </a:p>
          <a:p>
            <a:pPr algn="ctr"/>
            <a:r>
              <a:rPr lang="en-US" sz="1400" b="1" i="1" dirty="0">
                <a:solidFill>
                  <a:schemeClr val="tx2">
                    <a:lumMod val="75000"/>
                    <a:lumOff val="25000"/>
                  </a:schemeClr>
                </a:solidFill>
                <a:latin typeface="+mj-lt"/>
                <a:cs typeface="Soleto"/>
              </a:rPr>
              <a:t>Top Choice Only</a:t>
            </a:r>
          </a:p>
        </p:txBody>
      </p:sp>
      <p:sp>
        <p:nvSpPr>
          <p:cNvPr id="3" name="TextBox 2">
            <a:extLst>
              <a:ext uri="{FF2B5EF4-FFF2-40B4-BE49-F238E27FC236}">
                <a16:creationId xmlns:a16="http://schemas.microsoft.com/office/drawing/2014/main" id="{4B1B83B2-6013-40E0-A133-2F59024C55B8}"/>
              </a:ext>
            </a:extLst>
          </p:cNvPr>
          <p:cNvSpPr txBox="1"/>
          <p:nvPr/>
        </p:nvSpPr>
        <p:spPr>
          <a:xfrm>
            <a:off x="5943600" y="1034355"/>
            <a:ext cx="3056082" cy="1384995"/>
          </a:xfrm>
          <a:prstGeom prst="rect">
            <a:avLst/>
          </a:prstGeom>
          <a:noFill/>
        </p:spPr>
        <p:txBody>
          <a:bodyPr wrap="square" rtlCol="0">
            <a:spAutoFit/>
          </a:bodyPr>
          <a:lstStyle/>
          <a:p>
            <a:pPr algn="ctr"/>
            <a:r>
              <a:rPr lang="en-US" sz="1200" b="1" u="sng" dirty="0">
                <a:solidFill>
                  <a:schemeClr val="tx2"/>
                </a:solidFill>
                <a:latin typeface="Arial" panose="020B0604020202020204" pitchFamily="34" charset="0"/>
                <a:cs typeface="Arial" panose="020B0604020202020204" pitchFamily="34" charset="0"/>
              </a:rPr>
              <a:t>% Immigration Top Choice By Country</a:t>
            </a:r>
          </a:p>
          <a:p>
            <a:r>
              <a:rPr lang="en-US" sz="1200" b="1" dirty="0">
                <a:solidFill>
                  <a:schemeClr val="tx2"/>
                </a:solidFill>
                <a:latin typeface="Arial" panose="020B0604020202020204" pitchFamily="34" charset="0"/>
                <a:cs typeface="Arial" panose="020B0604020202020204" pitchFamily="34" charset="0"/>
              </a:rPr>
              <a:t>Germany: 	 13%</a:t>
            </a:r>
          </a:p>
          <a:p>
            <a:r>
              <a:rPr lang="en-US" sz="1200" b="1" dirty="0">
                <a:solidFill>
                  <a:schemeClr val="tx2"/>
                </a:solidFill>
                <a:latin typeface="Arial" panose="020B0604020202020204" pitchFamily="34" charset="0"/>
                <a:cs typeface="Arial" panose="020B0604020202020204" pitchFamily="34" charset="0"/>
              </a:rPr>
              <a:t>France:	 16%</a:t>
            </a:r>
          </a:p>
          <a:p>
            <a:r>
              <a:rPr lang="en-US" sz="1200" b="1" dirty="0">
                <a:solidFill>
                  <a:schemeClr val="tx2"/>
                </a:solidFill>
                <a:latin typeface="Arial" panose="020B0604020202020204" pitchFamily="34" charset="0"/>
                <a:cs typeface="Arial" panose="020B0604020202020204" pitchFamily="34" charset="0"/>
              </a:rPr>
              <a:t>Poland:	 0%</a:t>
            </a:r>
          </a:p>
          <a:p>
            <a:r>
              <a:rPr lang="en-US" sz="1200" b="1" dirty="0">
                <a:solidFill>
                  <a:schemeClr val="tx2"/>
                </a:solidFill>
                <a:latin typeface="Arial" panose="020B0604020202020204" pitchFamily="34" charset="0"/>
                <a:cs typeface="Arial" panose="020B0604020202020204" pitchFamily="34" charset="0"/>
              </a:rPr>
              <a:t>Sweden:	 23%</a:t>
            </a:r>
          </a:p>
          <a:p>
            <a:r>
              <a:rPr lang="en-US" sz="1200" b="1" dirty="0">
                <a:solidFill>
                  <a:schemeClr val="tx2"/>
                </a:solidFill>
                <a:latin typeface="Arial" panose="020B0604020202020204" pitchFamily="34" charset="0"/>
                <a:cs typeface="Arial" panose="020B0604020202020204" pitchFamily="34" charset="0"/>
              </a:rPr>
              <a:t>Netherlands: 15%</a:t>
            </a:r>
          </a:p>
          <a:p>
            <a:r>
              <a:rPr lang="en-US" sz="1200" b="1" dirty="0">
                <a:solidFill>
                  <a:schemeClr val="tx2"/>
                </a:solidFill>
                <a:latin typeface="Arial" panose="020B0604020202020204" pitchFamily="34" charset="0"/>
                <a:cs typeface="Arial" panose="020B0604020202020204" pitchFamily="34" charset="0"/>
              </a:rPr>
              <a:t>Italy:		  6%</a:t>
            </a:r>
          </a:p>
        </p:txBody>
      </p:sp>
    </p:spTree>
    <p:extLst>
      <p:ext uri="{BB962C8B-B14F-4D97-AF65-F5344CB8AC3E}">
        <p14:creationId xmlns:p14="http://schemas.microsoft.com/office/powerpoint/2010/main" val="392539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52400" y="1581150"/>
          <a:ext cx="88392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31C7A0CB-06E1-4D85-A23F-F2353A4D6A07}"/>
              </a:ext>
            </a:extLst>
          </p:cNvPr>
          <p:cNvSpPr txBox="1">
            <a:spLocks/>
          </p:cNvSpPr>
          <p:nvPr/>
        </p:nvSpPr>
        <p:spPr>
          <a:xfrm>
            <a:off x="-1" y="346574"/>
            <a:ext cx="914399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The Underlying Emotion: “Worry” About Economic Future Is Dominant – Not Optimism Or Anger</a:t>
            </a:r>
          </a:p>
        </p:txBody>
      </p:sp>
      <p:sp>
        <p:nvSpPr>
          <p:cNvPr id="7" name="TextBox 1">
            <a:extLst>
              <a:ext uri="{FF2B5EF4-FFF2-40B4-BE49-F238E27FC236}">
                <a16:creationId xmlns:a16="http://schemas.microsoft.com/office/drawing/2014/main" id="{B2273153-DB1C-41BB-BB89-961503F04061}"/>
              </a:ext>
            </a:extLst>
          </p:cNvPr>
          <p:cNvSpPr txBox="1"/>
          <p:nvPr/>
        </p:nvSpPr>
        <p:spPr>
          <a:xfrm>
            <a:off x="1714500" y="1128548"/>
            <a:ext cx="57150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Economic Future</a:t>
            </a:r>
          </a:p>
        </p:txBody>
      </p:sp>
      <p:sp>
        <p:nvSpPr>
          <p:cNvPr id="10" name="Text Placeholder 2">
            <a:extLst>
              <a:ext uri="{FF2B5EF4-FFF2-40B4-BE49-F238E27FC236}">
                <a16:creationId xmlns:a16="http://schemas.microsoft.com/office/drawing/2014/main" id="{848574D2-E9AD-49D6-940F-97787EE2AE42}"/>
              </a:ext>
            </a:extLst>
          </p:cNvPr>
          <p:cNvSpPr txBox="1">
            <a:spLocks/>
          </p:cNvSpPr>
          <p:nvPr/>
        </p:nvSpPr>
        <p:spPr>
          <a:xfrm>
            <a:off x="-26276" y="4822051"/>
            <a:ext cx="6095987" cy="285750"/>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Q39. Which best describes how you feel when you think of the economy in your country for the next ten years?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69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52400" y="1581150"/>
          <a:ext cx="88392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31C7A0CB-06E1-4D85-A23F-F2353A4D6A07}"/>
              </a:ext>
            </a:extLst>
          </p:cNvPr>
          <p:cNvSpPr txBox="1">
            <a:spLocks/>
          </p:cNvSpPr>
          <p:nvPr/>
        </p:nvSpPr>
        <p:spPr>
          <a:xfrm>
            <a:off x="-1" y="346574"/>
            <a:ext cx="914399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French and Italian Voters Are Most “Worried” About Economics</a:t>
            </a:r>
          </a:p>
        </p:txBody>
      </p:sp>
      <p:sp>
        <p:nvSpPr>
          <p:cNvPr id="7" name="TextBox 1">
            <a:extLst>
              <a:ext uri="{FF2B5EF4-FFF2-40B4-BE49-F238E27FC236}">
                <a16:creationId xmlns:a16="http://schemas.microsoft.com/office/drawing/2014/main" id="{B2273153-DB1C-41BB-BB89-961503F04061}"/>
              </a:ext>
            </a:extLst>
          </p:cNvPr>
          <p:cNvSpPr txBox="1"/>
          <p:nvPr/>
        </p:nvSpPr>
        <p:spPr>
          <a:xfrm>
            <a:off x="1714500" y="1128548"/>
            <a:ext cx="57150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Economic Future</a:t>
            </a:r>
          </a:p>
        </p:txBody>
      </p:sp>
      <p:sp>
        <p:nvSpPr>
          <p:cNvPr id="10" name="Text Placeholder 2">
            <a:extLst>
              <a:ext uri="{FF2B5EF4-FFF2-40B4-BE49-F238E27FC236}">
                <a16:creationId xmlns:a16="http://schemas.microsoft.com/office/drawing/2014/main" id="{848574D2-E9AD-49D6-940F-97787EE2AE42}"/>
              </a:ext>
            </a:extLst>
          </p:cNvPr>
          <p:cNvSpPr txBox="1">
            <a:spLocks/>
          </p:cNvSpPr>
          <p:nvPr/>
        </p:nvSpPr>
        <p:spPr>
          <a:xfrm>
            <a:off x="-26276" y="4822051"/>
            <a:ext cx="6095987" cy="285750"/>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Q39. Which best describes how you feel when you think of the economy in your country for the next ten years?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4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95142C2-0AF1-4332-B2BC-D26C36853448}"/>
              </a:ext>
            </a:extLst>
          </p:cNvPr>
          <p:cNvGraphicFramePr/>
          <p:nvPr>
            <p:extLst>
              <p:ext uri="{D42A27DB-BD31-4B8C-83A1-F6EECF244321}">
                <p14:modId xmlns:p14="http://schemas.microsoft.com/office/powerpoint/2010/main" val="1222023201"/>
              </p:ext>
            </p:extLst>
          </p:nvPr>
        </p:nvGraphicFramePr>
        <p:xfrm>
          <a:off x="192353" y="1031873"/>
          <a:ext cx="8875447" cy="36734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49692" y="4909041"/>
            <a:ext cx="5641428" cy="234459"/>
          </a:xfrm>
        </p:spPr>
        <p:txBody>
          <a:bodyPr>
            <a:noAutofit/>
          </a:bodyPr>
          <a:lstStyle/>
          <a:p>
            <a:r>
              <a:rPr lang="en-US" sz="900" dirty="0"/>
              <a:t>Q29. Now, I will read some statements that are related to issues in Europe.  Using a scale of 1 to 10, where 1 means you are not concerned at all about it and 10 means you are very concerned about it, please rate the following...</a:t>
            </a:r>
          </a:p>
          <a:p>
            <a:endParaRPr lang="en-US" dirty="0">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4FC0890D-65F4-41E6-A2AD-9084535678FF}"/>
              </a:ext>
            </a:extLst>
          </p:cNvPr>
          <p:cNvSpPr txBox="1">
            <a:spLocks/>
          </p:cNvSpPr>
          <p:nvPr/>
        </p:nvSpPr>
        <p:spPr>
          <a:xfrm>
            <a:off x="131185" y="57150"/>
            <a:ext cx="8881629" cy="1005976"/>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Economic Concerns Are The Highest Followed Closely By Climate Change</a:t>
            </a:r>
          </a:p>
        </p:txBody>
      </p:sp>
      <p:sp>
        <p:nvSpPr>
          <p:cNvPr id="2" name="Right Arrow 1">
            <a:extLst>
              <a:ext uri="{FF2B5EF4-FFF2-40B4-BE49-F238E27FC236}">
                <a16:creationId xmlns:a16="http://schemas.microsoft.com/office/drawing/2014/main" id="{976D5B29-CA3F-C540-ACFA-A17DA92D2CE6}"/>
              </a:ext>
            </a:extLst>
          </p:cNvPr>
          <p:cNvSpPr/>
          <p:nvPr/>
        </p:nvSpPr>
        <p:spPr>
          <a:xfrm>
            <a:off x="1143000" y="1885449"/>
            <a:ext cx="381000" cy="1524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11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95142C2-0AF1-4332-B2BC-D26C36853448}"/>
              </a:ext>
            </a:extLst>
          </p:cNvPr>
          <p:cNvGraphicFramePr/>
          <p:nvPr>
            <p:extLst>
              <p:ext uri="{D42A27DB-BD31-4B8C-83A1-F6EECF244321}">
                <p14:modId xmlns:p14="http://schemas.microsoft.com/office/powerpoint/2010/main" val="3338894894"/>
              </p:ext>
            </p:extLst>
          </p:nvPr>
        </p:nvGraphicFramePr>
        <p:xfrm>
          <a:off x="192353" y="1031873"/>
          <a:ext cx="8875447" cy="367347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
            <a:extLst>
              <a:ext uri="{FF2B5EF4-FFF2-40B4-BE49-F238E27FC236}">
                <a16:creationId xmlns:a16="http://schemas.microsoft.com/office/drawing/2014/main" id="{A44709F6-8B1B-46CD-9AF6-4C740C2135D3}"/>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Global And Long-Term Economic Concerns Are Relatively Lower</a:t>
            </a:r>
          </a:p>
        </p:txBody>
      </p:sp>
      <p:sp>
        <p:nvSpPr>
          <p:cNvPr id="8" name="Text Placeholder 2">
            <a:extLst>
              <a:ext uri="{FF2B5EF4-FFF2-40B4-BE49-F238E27FC236}">
                <a16:creationId xmlns:a16="http://schemas.microsoft.com/office/drawing/2014/main" id="{906EC157-E3A6-49A2-B5ED-81640BEF080A}"/>
              </a:ext>
            </a:extLst>
          </p:cNvPr>
          <p:cNvSpPr txBox="1">
            <a:spLocks/>
          </p:cNvSpPr>
          <p:nvPr/>
        </p:nvSpPr>
        <p:spPr>
          <a:xfrm>
            <a:off x="-20171" y="4907920"/>
            <a:ext cx="5641428" cy="234459"/>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t>Q29. Now, I will read some statements that are related to issues in Europe.  Using a scale of 1 to 10, where 1 means you are not concerned at all about it and 10 means you are very concerned about it, please rate the following...</a:t>
            </a:r>
          </a:p>
          <a:p>
            <a:endParaRPr lang="en-US" dirty="0">
              <a:latin typeface="Arial" panose="020B0604020202020204" pitchFamily="34" charset="0"/>
              <a:cs typeface="Arial" panose="020B0604020202020204" pitchFamily="34" charset="0"/>
            </a:endParaRPr>
          </a:p>
        </p:txBody>
      </p:sp>
      <p:sp>
        <p:nvSpPr>
          <p:cNvPr id="5" name="Right Arrow 4">
            <a:extLst>
              <a:ext uri="{FF2B5EF4-FFF2-40B4-BE49-F238E27FC236}">
                <a16:creationId xmlns:a16="http://schemas.microsoft.com/office/drawing/2014/main" id="{45F3DBA3-4F1D-FE45-86D2-6B9F6A99F031}"/>
              </a:ext>
            </a:extLst>
          </p:cNvPr>
          <p:cNvSpPr/>
          <p:nvPr/>
        </p:nvSpPr>
        <p:spPr>
          <a:xfrm rot="2521940">
            <a:off x="78217" y="3441697"/>
            <a:ext cx="381000" cy="1524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002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1" y="66372"/>
            <a:ext cx="8720138" cy="455613"/>
          </a:xfrm>
        </p:spPr>
        <p:txBody>
          <a:bodyPr>
            <a:noAutofit/>
          </a:bodyPr>
          <a:lstStyle/>
          <a:p>
            <a:r>
              <a:rPr lang="en-US" sz="2500" b="0" dirty="0">
                <a:solidFill>
                  <a:schemeClr val="bg1"/>
                </a:solidFill>
                <a:latin typeface="Bangla Sangam MN" charset="0"/>
                <a:ea typeface="Bangla Sangam MN" charset="0"/>
                <a:cs typeface="Bangla Sangam MN" charset="0"/>
              </a:rPr>
              <a:t>Income Inequality, Taxes, Wages Are Common Concerns</a:t>
            </a:r>
            <a:br>
              <a:rPr lang="en-US" sz="2800" b="0" dirty="0">
                <a:solidFill>
                  <a:schemeClr val="bg1"/>
                </a:solidFill>
                <a:latin typeface="Bangla Sangam MN" charset="0"/>
                <a:ea typeface="Bangla Sangam MN" charset="0"/>
                <a:cs typeface="Bangla Sangam MN" charset="0"/>
              </a:rPr>
            </a:br>
            <a:r>
              <a:rPr lang="en-US" sz="1600" b="0" i="1" dirty="0">
                <a:solidFill>
                  <a:schemeClr val="bg1"/>
                </a:solidFill>
                <a:latin typeface="Bangla Sangam MN" charset="0"/>
                <a:ea typeface="Bangla Sangam MN" charset="0"/>
                <a:cs typeface="Bangla Sangam MN" charset="0"/>
              </a:rPr>
              <a:t>Nationalists are most concerned about high cost of living and children being worse off from their parents, suggesting they are most economically stressed</a:t>
            </a:r>
            <a:endParaRPr lang="en-US" sz="1400" b="0" dirty="0">
              <a:solidFill>
                <a:schemeClr val="bg1"/>
              </a:solidFill>
              <a:latin typeface="Bangla Sangam MN" charset="0"/>
              <a:ea typeface="Bangla Sangam MN" charset="0"/>
              <a:cs typeface="Bangla Sangam MN" charset="0"/>
            </a:endParaRPr>
          </a:p>
        </p:txBody>
      </p:sp>
      <p:sp>
        <p:nvSpPr>
          <p:cNvPr id="5" name="Rectangle 4">
            <a:extLst>
              <a:ext uri="{FF2B5EF4-FFF2-40B4-BE49-F238E27FC236}">
                <a16:creationId xmlns:a16="http://schemas.microsoft.com/office/drawing/2014/main" id="{7B751D39-C52D-4D33-9F27-9A67AE24E9B4}"/>
              </a:ext>
            </a:extLst>
          </p:cNvPr>
          <p:cNvSpPr/>
          <p:nvPr/>
        </p:nvSpPr>
        <p:spPr>
          <a:xfrm>
            <a:off x="80962" y="1428750"/>
            <a:ext cx="1366838" cy="60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Bangla Sangam MN" charset="0"/>
              </a:rPr>
              <a:t>Social-Democratic</a:t>
            </a:r>
          </a:p>
        </p:txBody>
      </p:sp>
      <p:sp>
        <p:nvSpPr>
          <p:cNvPr id="6" name="Rectangle 5">
            <a:extLst>
              <a:ext uri="{FF2B5EF4-FFF2-40B4-BE49-F238E27FC236}">
                <a16:creationId xmlns:a16="http://schemas.microsoft.com/office/drawing/2014/main" id="{B9435D70-90B6-4D58-968B-6A849B6D6822}"/>
              </a:ext>
            </a:extLst>
          </p:cNvPr>
          <p:cNvSpPr/>
          <p:nvPr/>
        </p:nvSpPr>
        <p:spPr>
          <a:xfrm>
            <a:off x="1524000" y="1428750"/>
            <a:ext cx="1447800" cy="6096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Bangla Sangam MN" charset="0"/>
              </a:rPr>
              <a:t>Nationalist</a:t>
            </a:r>
          </a:p>
        </p:txBody>
      </p:sp>
      <p:sp>
        <p:nvSpPr>
          <p:cNvPr id="7" name="Rectangle 6">
            <a:extLst>
              <a:ext uri="{FF2B5EF4-FFF2-40B4-BE49-F238E27FC236}">
                <a16:creationId xmlns:a16="http://schemas.microsoft.com/office/drawing/2014/main" id="{5B8AB1A7-F102-4C3D-A563-8C5813797F7A}"/>
              </a:ext>
            </a:extLst>
          </p:cNvPr>
          <p:cNvSpPr/>
          <p:nvPr/>
        </p:nvSpPr>
        <p:spPr>
          <a:xfrm>
            <a:off x="80962" y="2114550"/>
            <a:ext cx="1366837" cy="2438400"/>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a:solidFill>
                  <a:schemeClr val="tx2"/>
                </a:solidFill>
              </a:rPr>
              <a:t>The rich are getting richer all the time (52%)</a:t>
            </a:r>
          </a:p>
          <a:p>
            <a:pPr marL="285750" indent="-285750">
              <a:buFont typeface="Arial" panose="020B0604020202020204" pitchFamily="34" charset="0"/>
              <a:buChar char="•"/>
            </a:pPr>
            <a:r>
              <a:rPr lang="en-US" sz="1200" dirty="0">
                <a:solidFill>
                  <a:schemeClr val="tx2"/>
                </a:solidFill>
              </a:rPr>
              <a:t>The cost of living is rising faster than incomes (46%)</a:t>
            </a:r>
          </a:p>
          <a:p>
            <a:pPr marL="285750" indent="-285750">
              <a:buFont typeface="Arial" panose="020B0604020202020204" pitchFamily="34" charset="0"/>
              <a:buChar char="•"/>
            </a:pPr>
            <a:r>
              <a:rPr lang="en-US" sz="1200" dirty="0">
                <a:solidFill>
                  <a:schemeClr val="tx2"/>
                </a:solidFill>
              </a:rPr>
              <a:t>Climate change (46%)</a:t>
            </a:r>
          </a:p>
        </p:txBody>
      </p:sp>
      <p:sp>
        <p:nvSpPr>
          <p:cNvPr id="8" name="Rectangle 7">
            <a:extLst>
              <a:ext uri="{FF2B5EF4-FFF2-40B4-BE49-F238E27FC236}">
                <a16:creationId xmlns:a16="http://schemas.microsoft.com/office/drawing/2014/main" id="{32BE210C-0F8B-46FF-9022-A4A14C8864C6}"/>
              </a:ext>
            </a:extLst>
          </p:cNvPr>
          <p:cNvSpPr/>
          <p:nvPr/>
        </p:nvSpPr>
        <p:spPr>
          <a:xfrm>
            <a:off x="1507331" y="2114550"/>
            <a:ext cx="1447800" cy="24384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lvl="0" indent="-285750">
              <a:buFont typeface="Arial" panose="020B0604020202020204" pitchFamily="34" charset="0"/>
              <a:buChar char="•"/>
            </a:pPr>
            <a:r>
              <a:rPr lang="en-US" sz="1050" dirty="0">
                <a:solidFill>
                  <a:srgbClr val="000000"/>
                </a:solidFill>
              </a:rPr>
              <a:t>Taxes are too high (65%)</a:t>
            </a:r>
          </a:p>
          <a:p>
            <a:pPr marL="285750" lvl="0" indent="-285750">
              <a:buFont typeface="Arial" panose="020B0604020202020204" pitchFamily="34" charset="0"/>
              <a:buChar char="•"/>
            </a:pPr>
            <a:r>
              <a:rPr lang="en-US" sz="1050" dirty="0">
                <a:solidFill>
                  <a:srgbClr val="000000"/>
                </a:solidFill>
              </a:rPr>
              <a:t>Immigrants are coming into your country (59%)</a:t>
            </a:r>
          </a:p>
          <a:p>
            <a:pPr marL="285750" lvl="0" indent="-285750">
              <a:buFont typeface="Arial" panose="020B0604020202020204" pitchFamily="34" charset="0"/>
              <a:buChar char="•"/>
            </a:pPr>
            <a:r>
              <a:rPr lang="en-US" sz="1050" dirty="0">
                <a:solidFill>
                  <a:srgbClr val="000000"/>
                </a:solidFill>
              </a:rPr>
              <a:t>The cost of living is rising faster than incomes (57%)</a:t>
            </a:r>
          </a:p>
          <a:p>
            <a:pPr marL="285750" lvl="0" indent="-285750">
              <a:buFont typeface="Arial" panose="020B0604020202020204" pitchFamily="34" charset="0"/>
              <a:buChar char="•"/>
            </a:pPr>
            <a:r>
              <a:rPr lang="en-US" sz="1050" dirty="0">
                <a:solidFill>
                  <a:srgbClr val="000000"/>
                </a:solidFill>
              </a:rPr>
              <a:t>Today’s children will be worse off than their parents (57%)</a:t>
            </a:r>
          </a:p>
        </p:txBody>
      </p:sp>
      <p:sp>
        <p:nvSpPr>
          <p:cNvPr id="10" name="Rectangle 9">
            <a:extLst>
              <a:ext uri="{FF2B5EF4-FFF2-40B4-BE49-F238E27FC236}">
                <a16:creationId xmlns:a16="http://schemas.microsoft.com/office/drawing/2014/main" id="{FC07C9D8-F70A-4A5B-9B8F-DB94E1F6DEDC}"/>
              </a:ext>
            </a:extLst>
          </p:cNvPr>
          <p:cNvSpPr/>
          <p:nvPr/>
        </p:nvSpPr>
        <p:spPr>
          <a:xfrm>
            <a:off x="3048000" y="1428750"/>
            <a:ext cx="1447800" cy="609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Bangla Sangam MN" charset="0"/>
              </a:rPr>
              <a:t>Con.</a:t>
            </a:r>
          </a:p>
        </p:txBody>
      </p:sp>
      <p:sp>
        <p:nvSpPr>
          <p:cNvPr id="11" name="Rectangle 10">
            <a:extLst>
              <a:ext uri="{FF2B5EF4-FFF2-40B4-BE49-F238E27FC236}">
                <a16:creationId xmlns:a16="http://schemas.microsoft.com/office/drawing/2014/main" id="{D22C6CB4-9C49-4A46-90C2-E2AD8CC61356}"/>
              </a:ext>
            </a:extLst>
          </p:cNvPr>
          <p:cNvSpPr/>
          <p:nvPr/>
        </p:nvSpPr>
        <p:spPr>
          <a:xfrm>
            <a:off x="3048000" y="2114550"/>
            <a:ext cx="1447800" cy="24384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lvl="0" indent="-285750">
              <a:buFont typeface="Arial" panose="020B0604020202020204" pitchFamily="34" charset="0"/>
              <a:buChar char="•"/>
            </a:pPr>
            <a:r>
              <a:rPr lang="en-US" sz="1200" dirty="0">
                <a:solidFill>
                  <a:srgbClr val="000000"/>
                </a:solidFill>
              </a:rPr>
              <a:t>The cost of living is rising faster than incomes (34%)</a:t>
            </a:r>
          </a:p>
          <a:p>
            <a:pPr marL="285750" lvl="0" indent="-285750">
              <a:buFont typeface="Arial" panose="020B0604020202020204" pitchFamily="34" charset="0"/>
              <a:buChar char="•"/>
            </a:pPr>
            <a:r>
              <a:rPr lang="en-US" sz="1200" dirty="0">
                <a:solidFill>
                  <a:srgbClr val="000000"/>
                </a:solidFill>
              </a:rPr>
              <a:t>Taxes are too high (34%)</a:t>
            </a:r>
          </a:p>
          <a:p>
            <a:pPr marL="285750" lvl="0" indent="-285750">
              <a:buFont typeface="Arial" panose="020B0604020202020204" pitchFamily="34" charset="0"/>
              <a:buChar char="•"/>
            </a:pPr>
            <a:r>
              <a:rPr lang="en-US" sz="1200" dirty="0">
                <a:solidFill>
                  <a:srgbClr val="000000"/>
                </a:solidFill>
              </a:rPr>
              <a:t>Immigrants are coming into your country (33%)</a:t>
            </a:r>
          </a:p>
        </p:txBody>
      </p:sp>
      <p:sp>
        <p:nvSpPr>
          <p:cNvPr id="12" name="Rectangle 11">
            <a:extLst>
              <a:ext uri="{FF2B5EF4-FFF2-40B4-BE49-F238E27FC236}">
                <a16:creationId xmlns:a16="http://schemas.microsoft.com/office/drawing/2014/main" id="{78BB147E-688B-4746-AB0B-EF48087C8C06}"/>
              </a:ext>
            </a:extLst>
          </p:cNvPr>
          <p:cNvSpPr/>
          <p:nvPr/>
        </p:nvSpPr>
        <p:spPr>
          <a:xfrm>
            <a:off x="4572000" y="1428750"/>
            <a:ext cx="1447800" cy="609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Bangla Sangam MN" charset="0"/>
              </a:rPr>
              <a:t>Liberal</a:t>
            </a:r>
          </a:p>
        </p:txBody>
      </p:sp>
      <p:sp>
        <p:nvSpPr>
          <p:cNvPr id="13" name="Rectangle 12">
            <a:extLst>
              <a:ext uri="{FF2B5EF4-FFF2-40B4-BE49-F238E27FC236}">
                <a16:creationId xmlns:a16="http://schemas.microsoft.com/office/drawing/2014/main" id="{50207E9F-4487-4490-81B0-225AC2D398F2}"/>
              </a:ext>
            </a:extLst>
          </p:cNvPr>
          <p:cNvSpPr/>
          <p:nvPr/>
        </p:nvSpPr>
        <p:spPr>
          <a:xfrm>
            <a:off x="4572000" y="2114550"/>
            <a:ext cx="1447800" cy="24384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lvl="0" indent="-285750">
              <a:buFont typeface="Arial" panose="020B0604020202020204" pitchFamily="34" charset="0"/>
              <a:buChar char="•"/>
            </a:pPr>
            <a:r>
              <a:rPr lang="en-US" sz="1100" dirty="0">
                <a:solidFill>
                  <a:srgbClr val="000000"/>
                </a:solidFill>
              </a:rPr>
              <a:t>The cost of living is rising faster than incomes (42%)</a:t>
            </a:r>
          </a:p>
          <a:p>
            <a:pPr marL="285750" lvl="0" indent="-285750">
              <a:buFont typeface="Arial" panose="020B0604020202020204" pitchFamily="34" charset="0"/>
              <a:buChar char="•"/>
            </a:pPr>
            <a:r>
              <a:rPr lang="en-US" sz="1100" dirty="0">
                <a:solidFill>
                  <a:srgbClr val="000000"/>
                </a:solidFill>
              </a:rPr>
              <a:t>Too many people are getting benefits without earning them (42%)</a:t>
            </a:r>
          </a:p>
          <a:p>
            <a:pPr marL="285750" lvl="0" indent="-285750">
              <a:buFont typeface="Arial" panose="020B0604020202020204" pitchFamily="34" charset="0"/>
              <a:buChar char="•"/>
            </a:pPr>
            <a:r>
              <a:rPr lang="en-US" sz="1100" dirty="0">
                <a:solidFill>
                  <a:srgbClr val="000000"/>
                </a:solidFill>
              </a:rPr>
              <a:t>The rich are getting richer all the time (40%)</a:t>
            </a:r>
          </a:p>
        </p:txBody>
      </p:sp>
      <p:sp>
        <p:nvSpPr>
          <p:cNvPr id="14" name="Rectangle 13">
            <a:extLst>
              <a:ext uri="{FF2B5EF4-FFF2-40B4-BE49-F238E27FC236}">
                <a16:creationId xmlns:a16="http://schemas.microsoft.com/office/drawing/2014/main" id="{3E21830F-C7C6-4566-B6EB-CFD1ADBFD4E1}"/>
              </a:ext>
            </a:extLst>
          </p:cNvPr>
          <p:cNvSpPr/>
          <p:nvPr/>
        </p:nvSpPr>
        <p:spPr>
          <a:xfrm>
            <a:off x="6096000" y="1428750"/>
            <a:ext cx="1447800" cy="609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Bangla Sangam MN" charset="0"/>
              </a:rPr>
              <a:t>Far-Left</a:t>
            </a:r>
          </a:p>
        </p:txBody>
      </p:sp>
      <p:sp>
        <p:nvSpPr>
          <p:cNvPr id="15" name="Rectangle 14">
            <a:extLst>
              <a:ext uri="{FF2B5EF4-FFF2-40B4-BE49-F238E27FC236}">
                <a16:creationId xmlns:a16="http://schemas.microsoft.com/office/drawing/2014/main" id="{067B06AA-5EA2-4F59-A9CB-1C965B595BE0}"/>
              </a:ext>
            </a:extLst>
          </p:cNvPr>
          <p:cNvSpPr/>
          <p:nvPr/>
        </p:nvSpPr>
        <p:spPr>
          <a:xfrm>
            <a:off x="7615237" y="1428750"/>
            <a:ext cx="1447800" cy="609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Bangla Sangam MN" charset="0"/>
              </a:rPr>
              <a:t>Green</a:t>
            </a:r>
          </a:p>
        </p:txBody>
      </p:sp>
      <p:sp>
        <p:nvSpPr>
          <p:cNvPr id="16" name="Rectangle 15">
            <a:extLst>
              <a:ext uri="{FF2B5EF4-FFF2-40B4-BE49-F238E27FC236}">
                <a16:creationId xmlns:a16="http://schemas.microsoft.com/office/drawing/2014/main" id="{BD7BF94C-DFF5-4FFD-AF76-031B02043C6C}"/>
              </a:ext>
            </a:extLst>
          </p:cNvPr>
          <p:cNvSpPr/>
          <p:nvPr/>
        </p:nvSpPr>
        <p:spPr>
          <a:xfrm>
            <a:off x="6096000" y="2114550"/>
            <a:ext cx="1447800" cy="24384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lvl="0" indent="-285750">
              <a:buFont typeface="Arial" panose="020B0604020202020204" pitchFamily="34" charset="0"/>
              <a:buChar char="•"/>
            </a:pPr>
            <a:r>
              <a:rPr lang="en-US" sz="1200" dirty="0">
                <a:solidFill>
                  <a:srgbClr val="000000"/>
                </a:solidFill>
              </a:rPr>
              <a:t>The rich are getting richer all the time (56%)</a:t>
            </a:r>
          </a:p>
          <a:p>
            <a:pPr marL="285750" lvl="0" indent="-285750">
              <a:buFont typeface="Arial" panose="020B0604020202020204" pitchFamily="34" charset="0"/>
              <a:buChar char="•"/>
            </a:pPr>
            <a:r>
              <a:rPr lang="en-US" sz="1200" dirty="0">
                <a:solidFill>
                  <a:srgbClr val="000000"/>
                </a:solidFill>
              </a:rPr>
              <a:t>Taxes are too high (54%)</a:t>
            </a:r>
          </a:p>
          <a:p>
            <a:pPr marL="285750" lvl="0" indent="-285750">
              <a:buFont typeface="Arial" panose="020B0604020202020204" pitchFamily="34" charset="0"/>
              <a:buChar char="•"/>
            </a:pPr>
            <a:r>
              <a:rPr lang="en-US" sz="1200" dirty="0">
                <a:solidFill>
                  <a:srgbClr val="000000"/>
                </a:solidFill>
              </a:rPr>
              <a:t>Big companies are taking advantage of the average worker (50%)</a:t>
            </a:r>
          </a:p>
        </p:txBody>
      </p:sp>
      <p:sp>
        <p:nvSpPr>
          <p:cNvPr id="17" name="Rectangle 16">
            <a:extLst>
              <a:ext uri="{FF2B5EF4-FFF2-40B4-BE49-F238E27FC236}">
                <a16:creationId xmlns:a16="http://schemas.microsoft.com/office/drawing/2014/main" id="{CC59694D-598F-415B-8D3E-F14585870EDA}"/>
              </a:ext>
            </a:extLst>
          </p:cNvPr>
          <p:cNvSpPr/>
          <p:nvPr/>
        </p:nvSpPr>
        <p:spPr>
          <a:xfrm>
            <a:off x="7615237" y="2114550"/>
            <a:ext cx="1447800" cy="24384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lvl="0" indent="-285750">
              <a:buFont typeface="Arial" panose="020B0604020202020204" pitchFamily="34" charset="0"/>
              <a:buChar char="•"/>
            </a:pPr>
            <a:r>
              <a:rPr lang="en-US" sz="1200" dirty="0">
                <a:solidFill>
                  <a:srgbClr val="000000"/>
                </a:solidFill>
              </a:rPr>
              <a:t>Climate change (65%)</a:t>
            </a:r>
          </a:p>
          <a:p>
            <a:pPr marL="285750" lvl="0" indent="-285750">
              <a:buFont typeface="Arial" panose="020B0604020202020204" pitchFamily="34" charset="0"/>
              <a:buChar char="•"/>
            </a:pPr>
            <a:r>
              <a:rPr lang="en-US" sz="1200" dirty="0">
                <a:solidFill>
                  <a:srgbClr val="000000"/>
                </a:solidFill>
              </a:rPr>
              <a:t>The rich are getting richer all the time (47%)</a:t>
            </a:r>
          </a:p>
          <a:p>
            <a:pPr marL="285750" lvl="0" indent="-285750">
              <a:buFont typeface="Arial" panose="020B0604020202020204" pitchFamily="34" charset="0"/>
              <a:buChar char="•"/>
            </a:pPr>
            <a:r>
              <a:rPr lang="en-US" sz="1200" dirty="0">
                <a:solidFill>
                  <a:srgbClr val="000000"/>
                </a:solidFill>
              </a:rPr>
              <a:t>Too many people are getting benefits without earning them (47%)</a:t>
            </a:r>
          </a:p>
        </p:txBody>
      </p:sp>
      <p:sp>
        <p:nvSpPr>
          <p:cNvPr id="3" name="TextBox 2">
            <a:extLst>
              <a:ext uri="{FF2B5EF4-FFF2-40B4-BE49-F238E27FC236}">
                <a16:creationId xmlns:a16="http://schemas.microsoft.com/office/drawing/2014/main" id="{F8610A6E-AAF5-47A2-A087-2807910F8FFC}"/>
              </a:ext>
            </a:extLst>
          </p:cNvPr>
          <p:cNvSpPr txBox="1"/>
          <p:nvPr/>
        </p:nvSpPr>
        <p:spPr>
          <a:xfrm>
            <a:off x="2600530" y="1050476"/>
            <a:ext cx="3942939" cy="307777"/>
          </a:xfrm>
          <a:prstGeom prst="rect">
            <a:avLst/>
          </a:prstGeom>
          <a:noFill/>
        </p:spPr>
        <p:txBody>
          <a:bodyPr wrap="none" rtlCol="0">
            <a:spAutoFit/>
          </a:bodyPr>
          <a:lstStyle/>
          <a:p>
            <a:pPr algn="ctr"/>
            <a:r>
              <a:rPr lang="en-US" sz="1400" b="1" dirty="0">
                <a:solidFill>
                  <a:schemeClr val="tx2">
                    <a:lumMod val="75000"/>
                    <a:lumOff val="25000"/>
                  </a:schemeClr>
                </a:solidFill>
                <a:latin typeface="+mj-lt"/>
                <a:cs typeface="Soleto"/>
              </a:rPr>
              <a:t>Top Concerns By Party -- % Very Concerned</a:t>
            </a:r>
          </a:p>
        </p:txBody>
      </p:sp>
      <p:sp>
        <p:nvSpPr>
          <p:cNvPr id="19" name="Text Placeholder 2">
            <a:extLst>
              <a:ext uri="{FF2B5EF4-FFF2-40B4-BE49-F238E27FC236}">
                <a16:creationId xmlns:a16="http://schemas.microsoft.com/office/drawing/2014/main" id="{F179E3AC-7961-49F3-8C80-D0C255847805}"/>
              </a:ext>
            </a:extLst>
          </p:cNvPr>
          <p:cNvSpPr>
            <a:spLocks noGrp="1"/>
          </p:cNvSpPr>
          <p:nvPr>
            <p:ph type="body" sz="quarter" idx="10"/>
          </p:nvPr>
        </p:nvSpPr>
        <p:spPr>
          <a:xfrm>
            <a:off x="-49692" y="4909041"/>
            <a:ext cx="5641428" cy="234459"/>
          </a:xfrm>
        </p:spPr>
        <p:txBody>
          <a:bodyPr>
            <a:noAutofit/>
          </a:bodyPr>
          <a:lstStyle/>
          <a:p>
            <a:r>
              <a:rPr lang="en-US" sz="900" dirty="0"/>
              <a:t>Q29. Now, I will read some statements that are related to issues in Europe.  Using a scale of 1 to 10, where 1 means you are not concerned at all about it and 10 means you are very concerned about it, please rate the following...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11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Q38. How would you rate the economy in your country?</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1714500" y="1128548"/>
            <a:ext cx="57150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How would you rate the economy in your country?</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52400" y="1462504"/>
          <a:ext cx="8839200" cy="3166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D4CE015A-DE7A-4B3B-9209-C5FCA42E9FBF}"/>
              </a:ext>
            </a:extLst>
          </p:cNvPr>
          <p:cNvSpPr txBox="1">
            <a:spLocks/>
          </p:cNvSpPr>
          <p:nvPr/>
        </p:nvSpPr>
        <p:spPr>
          <a:xfrm>
            <a:off x="-1" y="346574"/>
            <a:ext cx="914399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Germans Have Most Positive Outlook About Their Economy; France And Italy The Most Negative</a:t>
            </a:r>
          </a:p>
        </p:txBody>
      </p:sp>
    </p:spTree>
    <p:extLst>
      <p:ext uri="{BB962C8B-B14F-4D97-AF65-F5344CB8AC3E}">
        <p14:creationId xmlns:p14="http://schemas.microsoft.com/office/powerpoint/2010/main" val="286899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2360063"/>
            <a:ext cx="7330758" cy="423373"/>
          </a:xfrm>
        </p:spPr>
        <p:txBody>
          <a:bodyPr/>
          <a:lstStyle/>
          <a:p>
            <a:r>
              <a:rPr lang="en-US" sz="2800" dirty="0">
                <a:latin typeface="Bangla Sangam MN"/>
              </a:rPr>
              <a:t>Political Party Preferences</a:t>
            </a:r>
          </a:p>
        </p:txBody>
      </p:sp>
    </p:spTree>
    <p:extLst>
      <p:ext uri="{BB962C8B-B14F-4D97-AF65-F5344CB8AC3E}">
        <p14:creationId xmlns:p14="http://schemas.microsoft.com/office/powerpoint/2010/main" val="386660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b="1" dirty="0">
                <a:solidFill>
                  <a:schemeClr val="bg1"/>
                </a:solidFill>
                <a:latin typeface="Bangla Sangam MN" charset="0"/>
                <a:ea typeface="Bangla Sangam MN" charset="0"/>
                <a:cs typeface="Bangla Sangam MN" charset="0"/>
              </a:rPr>
              <a:t>Top Takeaways – Political Party Preferences </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457201" y="1298121"/>
            <a:ext cx="8352697" cy="1631216"/>
          </a:xfrm>
          <a:prstGeom prst="rect">
            <a:avLst/>
          </a:prstGeom>
          <a:noFill/>
        </p:spPr>
        <p:txBody>
          <a:bodyPr wrap="square" rtlCol="0">
            <a:spAutoFit/>
          </a:bodyPr>
          <a:lstStyle/>
          <a:p>
            <a:pPr marL="285743" indent="-285743" defTabSz="685800">
              <a:spcAft>
                <a:spcPts val="1200"/>
              </a:spcAft>
              <a:buFont typeface="Arial" charset="0"/>
              <a:buChar char="•"/>
            </a:pPr>
            <a:r>
              <a:rPr lang="en-US" dirty="0">
                <a:solidFill>
                  <a:prstClr val="black"/>
                </a:solidFill>
                <a:latin typeface="Arial" panose="020B0604020202020204" pitchFamily="34" charset="0"/>
                <a:cs typeface="Arial" panose="020B0604020202020204" pitchFamily="34" charset="0"/>
              </a:rPr>
              <a:t>Voters in Poland and Italy specifically do not generically say they support Nationalists’ parties at the same rate at which they identify with Nationalist parties in their respective countries.</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This is an indication that some voters do not see the parties they support as Nationalist when in fact they are.</a:t>
            </a:r>
          </a:p>
        </p:txBody>
      </p:sp>
    </p:spTree>
    <p:extLst>
      <p:ext uri="{BB962C8B-B14F-4D97-AF65-F5344CB8AC3E}">
        <p14:creationId xmlns:p14="http://schemas.microsoft.com/office/powerpoint/2010/main" val="140995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r>
              <a:rPr lang="en-US" sz="2800" dirty="0">
                <a:solidFill>
                  <a:schemeClr val="bg1"/>
                </a:solidFill>
                <a:latin typeface="Bangla Sangam MN" charset="0"/>
                <a:ea typeface="Bangla Sangam MN" charset="0"/>
                <a:cs typeface="Bangla Sangam MN" charset="0"/>
              </a:rPr>
              <a:t>Methodology</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400134" y="1276351"/>
            <a:ext cx="8352697" cy="2385268"/>
          </a:xfrm>
          <a:prstGeom prst="rect">
            <a:avLst/>
          </a:prstGeom>
          <a:noFill/>
        </p:spPr>
        <p:txBody>
          <a:bodyPr wrap="square" rtlCol="0">
            <a:spAutoFit/>
          </a:bodyPr>
          <a:lstStyle/>
          <a:p>
            <a:pPr marL="285743" indent="-285743">
              <a:spcAft>
                <a:spcPts val="1200"/>
              </a:spcAft>
              <a:buFont typeface="Arial" charset="0"/>
              <a:buChar char="•"/>
            </a:pPr>
            <a:r>
              <a:rPr lang="en-US" sz="1600" dirty="0">
                <a:solidFill>
                  <a:schemeClr val="tx2"/>
                </a:solidFill>
                <a:ea typeface="Bangla Sangam MN" charset="0"/>
                <a:cs typeface="Bangla Sangam MN" charset="0"/>
              </a:rPr>
              <a:t>Conducted by Expedition Strategies April 4-10, 2019.</a:t>
            </a:r>
          </a:p>
          <a:p>
            <a:pPr marL="285743" indent="-285743">
              <a:spcAft>
                <a:spcPts val="1200"/>
              </a:spcAft>
              <a:buFont typeface="Arial" charset="0"/>
              <a:buChar char="•"/>
            </a:pPr>
            <a:r>
              <a:rPr lang="en-US" sz="1600" dirty="0">
                <a:solidFill>
                  <a:schemeClr val="tx2"/>
                </a:solidFill>
                <a:ea typeface="Bangla Sangam MN" charset="0"/>
                <a:cs typeface="Bangla Sangam MN" charset="0"/>
              </a:rPr>
              <a:t>1503 total online interviews in the European Union, weighted proportionally by voting age population.</a:t>
            </a:r>
          </a:p>
          <a:p>
            <a:pPr marL="285743" indent="-285743">
              <a:spcAft>
                <a:spcPts val="1200"/>
              </a:spcAft>
              <a:buFont typeface="Arial" charset="0"/>
              <a:buChar char="•"/>
            </a:pPr>
            <a:r>
              <a:rPr lang="en-US" sz="1600" dirty="0">
                <a:solidFill>
                  <a:schemeClr val="tx2"/>
                </a:solidFill>
                <a:ea typeface="Bangla Sangam MN" charset="0"/>
                <a:cs typeface="Bangla Sangam MN" charset="0"/>
              </a:rPr>
              <a:t>Voters who vote sometimes, most of the time, or always in their country.</a:t>
            </a:r>
          </a:p>
          <a:p>
            <a:pPr marL="285743" indent="-285743">
              <a:spcAft>
                <a:spcPts val="1200"/>
              </a:spcAft>
              <a:buFont typeface="Arial" charset="0"/>
              <a:buChar char="•"/>
            </a:pPr>
            <a:r>
              <a:rPr lang="en-US" sz="1600" dirty="0">
                <a:solidFill>
                  <a:schemeClr val="tx2"/>
                </a:solidFill>
                <a:ea typeface="Bangla Sangam MN" charset="0"/>
                <a:cs typeface="Bangla Sangam MN" charset="0"/>
              </a:rPr>
              <a:t>Margin of error:  ±2.53% (higher among subgroups)</a:t>
            </a:r>
          </a:p>
          <a:p>
            <a:endParaRPr lang="en-US" sz="13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mj-lt"/>
              <a:cs typeface="Arial Narrow"/>
            </a:endParaRPr>
          </a:p>
        </p:txBody>
      </p:sp>
    </p:spTree>
    <p:extLst>
      <p:ext uri="{BB962C8B-B14F-4D97-AF65-F5344CB8AC3E}">
        <p14:creationId xmlns:p14="http://schemas.microsoft.com/office/powerpoint/2010/main" val="2345224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4849373"/>
            <a:ext cx="6095987" cy="285750"/>
          </a:xfrm>
        </p:spPr>
        <p:txBody>
          <a:bodyPr>
            <a:noAutofit/>
          </a:bodyPr>
          <a:lstStyle/>
          <a:p>
            <a:r>
              <a:rPr lang="en-US" sz="900" dirty="0"/>
              <a:t>Q25. Which type of political party to you tend to prefer in elections in your country?</a:t>
            </a:r>
          </a:p>
          <a:p>
            <a:r>
              <a:rPr lang="en-US" sz="900" dirty="0">
                <a:cs typeface="Arial" panose="020B0604020202020204" pitchFamily="34" charset="0"/>
              </a:rPr>
              <a:t>Q26. </a:t>
            </a:r>
            <a:r>
              <a:rPr lang="en-US" sz="900" dirty="0"/>
              <a:t>Thinking about the parties you tend to support in elections, how often do you vote for the Social Democratic Party candidate in your country?</a:t>
            </a:r>
          </a:p>
          <a:p>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486509" y="1129129"/>
            <a:ext cx="41323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r>
              <a:rPr lang="en-US" sz="1600" b="1" dirty="0">
                <a:solidFill>
                  <a:srgbClr val="000000"/>
                </a:solidFill>
                <a:latin typeface="Arial" panose="020B0604020202020204" pitchFamily="34" charset="0"/>
                <a:cs typeface="Arial" panose="020B0604020202020204" pitchFamily="34" charset="0"/>
              </a:rPr>
              <a:t>Political Party</a:t>
            </a:r>
          </a:p>
        </p:txBody>
      </p:sp>
      <p:graphicFrame>
        <p:nvGraphicFramePr>
          <p:cNvPr id="10" name="Chart 9">
            <a:extLst>
              <a:ext uri="{FF2B5EF4-FFF2-40B4-BE49-F238E27FC236}">
                <a16:creationId xmlns:a16="http://schemas.microsoft.com/office/drawing/2014/main" id="{58E3CDB4-141B-49FF-A768-F3F94D5BC91E}"/>
              </a:ext>
            </a:extLst>
          </p:cNvPr>
          <p:cNvGraphicFramePr/>
          <p:nvPr>
            <p:extLst>
              <p:ext uri="{D42A27DB-BD31-4B8C-83A1-F6EECF244321}">
                <p14:modId xmlns:p14="http://schemas.microsoft.com/office/powerpoint/2010/main" val="3749237768"/>
              </p:ext>
            </p:extLst>
          </p:nvPr>
        </p:nvGraphicFramePr>
        <p:xfrm>
          <a:off x="-76195" y="1169569"/>
          <a:ext cx="5181599"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
            <a:extLst>
              <a:ext uri="{FF2B5EF4-FFF2-40B4-BE49-F238E27FC236}">
                <a16:creationId xmlns:a16="http://schemas.microsoft.com/office/drawing/2014/main" id="{BE6197C3-5347-45EA-9210-02B5AABF5635}"/>
              </a:ext>
            </a:extLst>
          </p:cNvPr>
          <p:cNvSpPr txBox="1">
            <a:spLocks/>
          </p:cNvSpPr>
          <p:nvPr/>
        </p:nvSpPr>
        <p:spPr>
          <a:xfrm>
            <a:off x="131186" y="346575"/>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en-US" sz="2100" dirty="0">
                <a:solidFill>
                  <a:prstClr val="white"/>
                </a:solidFill>
                <a:latin typeface="Bangla Sangam MN"/>
              </a:rPr>
              <a:t>More Identify As Generally Preferring Social Democrats, But Less Than 7-In-10 Of Those Vote Social-Democrat Almost All The Time Or Frequently</a:t>
            </a:r>
          </a:p>
        </p:txBody>
      </p:sp>
      <p:graphicFrame>
        <p:nvGraphicFramePr>
          <p:cNvPr id="6" name="Chart 5">
            <a:extLst>
              <a:ext uri="{FF2B5EF4-FFF2-40B4-BE49-F238E27FC236}">
                <a16:creationId xmlns:a16="http://schemas.microsoft.com/office/drawing/2014/main" id="{9324AD7C-7CA9-4BC0-A54F-F7708ED7A57D}"/>
              </a:ext>
            </a:extLst>
          </p:cNvPr>
          <p:cNvGraphicFramePr/>
          <p:nvPr>
            <p:extLst/>
          </p:nvPr>
        </p:nvGraphicFramePr>
        <p:xfrm>
          <a:off x="5105404" y="1981549"/>
          <a:ext cx="3725011" cy="228571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312F054-1C5D-4DCE-9DED-52989C9A1A8A}"/>
              </a:ext>
            </a:extLst>
          </p:cNvPr>
          <p:cNvSpPr txBox="1"/>
          <p:nvPr/>
        </p:nvSpPr>
        <p:spPr>
          <a:xfrm>
            <a:off x="4560825" y="1106661"/>
            <a:ext cx="4580794" cy="738664"/>
          </a:xfrm>
          <a:prstGeom prst="rect">
            <a:avLst/>
          </a:prstGeom>
          <a:noFill/>
        </p:spPr>
        <p:txBody>
          <a:bodyPr wrap="square" rtlCol="0">
            <a:spAutoFit/>
          </a:bodyPr>
          <a:lstStyle/>
          <a:p>
            <a:pPr algn="ctr" defTabSz="457189"/>
            <a:r>
              <a:rPr lang="en-US" sz="1400" b="1" dirty="0">
                <a:solidFill>
                  <a:srgbClr val="000000"/>
                </a:solidFill>
                <a:latin typeface="Arial" panose="020B0604020202020204" pitchFamily="34" charset="0"/>
                <a:cs typeface="Arial" panose="020B0604020202020204" pitchFamily="34" charset="0"/>
              </a:rPr>
              <a:t>How often do you vote for the Social Democratic Party candidate in your country?</a:t>
            </a:r>
          </a:p>
          <a:p>
            <a:pPr algn="ctr" defTabSz="457189"/>
            <a:r>
              <a:rPr lang="en-US" sz="1400" b="1" i="1" dirty="0">
                <a:solidFill>
                  <a:srgbClr val="000000"/>
                </a:solidFill>
                <a:latin typeface="Arial" panose="020B0604020202020204" pitchFamily="34" charset="0"/>
                <a:cs typeface="Arial" panose="020B0604020202020204" pitchFamily="34" charset="0"/>
              </a:rPr>
              <a:t>Among Voters Who Identify As Social-Democratic</a:t>
            </a:r>
          </a:p>
        </p:txBody>
      </p:sp>
    </p:spTree>
    <p:extLst>
      <p:ext uri="{BB962C8B-B14F-4D97-AF65-F5344CB8AC3E}">
        <p14:creationId xmlns:p14="http://schemas.microsoft.com/office/powerpoint/2010/main" val="2576983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1" y="134937"/>
            <a:ext cx="8720138" cy="455613"/>
          </a:xfrm>
        </p:spPr>
        <p:txBody>
          <a:bodyPr>
            <a:noAutofit/>
          </a:bodyPr>
          <a:lstStyle/>
          <a:p>
            <a:r>
              <a:rPr lang="en-US" sz="2100" b="0" dirty="0">
                <a:solidFill>
                  <a:schemeClr val="bg1"/>
                </a:solidFill>
                <a:latin typeface="Bangla Sangam MN" charset="0"/>
                <a:ea typeface="Bangla Sangam MN" charset="0"/>
                <a:cs typeface="Bangla Sangam MN" charset="0"/>
              </a:rPr>
              <a:t>How People Who Tend to Like Social Democrats Actually Vote:  Swedish and German Parties Retain the Most Support</a:t>
            </a:r>
            <a:endParaRPr lang="en-US" sz="1050" b="0" dirty="0">
              <a:solidFill>
                <a:schemeClr val="bg1"/>
              </a:solidFill>
              <a:latin typeface="Bangla Sangam MN" charset="0"/>
              <a:ea typeface="Bangla Sangam MN" charset="0"/>
              <a:cs typeface="Bangla Sangam MN" charset="0"/>
            </a:endParaRPr>
          </a:p>
        </p:txBody>
      </p:sp>
      <p:sp>
        <p:nvSpPr>
          <p:cNvPr id="5" name="Rectangle 4">
            <a:extLst>
              <a:ext uri="{FF2B5EF4-FFF2-40B4-BE49-F238E27FC236}">
                <a16:creationId xmlns:a16="http://schemas.microsoft.com/office/drawing/2014/main" id="{7B751D39-C52D-4D33-9F27-9A67AE24E9B4}"/>
              </a:ext>
            </a:extLst>
          </p:cNvPr>
          <p:cNvSpPr/>
          <p:nvPr/>
        </p:nvSpPr>
        <p:spPr>
          <a:xfrm>
            <a:off x="80962" y="1428750"/>
            <a:ext cx="1366838" cy="60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dirty="0">
                <a:solidFill>
                  <a:prstClr val="white"/>
                </a:solidFill>
                <a:latin typeface="Bangla Sangam MN" charset="0"/>
              </a:rPr>
              <a:t>Germany</a:t>
            </a:r>
          </a:p>
          <a:p>
            <a:pPr algn="ctr" defTabSz="457189"/>
            <a:r>
              <a:rPr lang="en-US" dirty="0">
                <a:solidFill>
                  <a:prstClr val="white"/>
                </a:solidFill>
                <a:latin typeface="Bangla Sangam MN" charset="0"/>
              </a:rPr>
              <a:t>N=99</a:t>
            </a:r>
          </a:p>
        </p:txBody>
      </p:sp>
      <p:sp>
        <p:nvSpPr>
          <p:cNvPr id="6" name="Rectangle 5">
            <a:extLst>
              <a:ext uri="{FF2B5EF4-FFF2-40B4-BE49-F238E27FC236}">
                <a16:creationId xmlns:a16="http://schemas.microsoft.com/office/drawing/2014/main" id="{B9435D70-90B6-4D58-968B-6A849B6D6822}"/>
              </a:ext>
            </a:extLst>
          </p:cNvPr>
          <p:cNvSpPr/>
          <p:nvPr/>
        </p:nvSpPr>
        <p:spPr>
          <a:xfrm>
            <a:off x="1524000" y="1428750"/>
            <a:ext cx="1447800" cy="6096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dirty="0">
                <a:solidFill>
                  <a:prstClr val="white"/>
                </a:solidFill>
                <a:latin typeface="Bangla Sangam MN" charset="0"/>
              </a:rPr>
              <a:t>France</a:t>
            </a:r>
          </a:p>
          <a:p>
            <a:pPr algn="ctr" defTabSz="457189"/>
            <a:r>
              <a:rPr lang="en-US" dirty="0">
                <a:solidFill>
                  <a:prstClr val="white"/>
                </a:solidFill>
                <a:latin typeface="Bangla Sangam MN" charset="0"/>
              </a:rPr>
              <a:t>N=86</a:t>
            </a:r>
          </a:p>
        </p:txBody>
      </p:sp>
      <p:sp>
        <p:nvSpPr>
          <p:cNvPr id="7" name="Rectangle 6">
            <a:extLst>
              <a:ext uri="{FF2B5EF4-FFF2-40B4-BE49-F238E27FC236}">
                <a16:creationId xmlns:a16="http://schemas.microsoft.com/office/drawing/2014/main" id="{5B8AB1A7-F102-4C3D-A563-8C5813797F7A}"/>
              </a:ext>
            </a:extLst>
          </p:cNvPr>
          <p:cNvSpPr/>
          <p:nvPr/>
        </p:nvSpPr>
        <p:spPr>
          <a:xfrm>
            <a:off x="80963" y="2114550"/>
            <a:ext cx="1366837" cy="2438400"/>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43" indent="-285743" defTabSz="457189">
              <a:buFont typeface="Arial" panose="020B0604020202020204" pitchFamily="34" charset="0"/>
              <a:buChar char="•"/>
            </a:pPr>
            <a:r>
              <a:rPr lang="en-US" sz="1200" dirty="0">
                <a:solidFill>
                  <a:srgbClr val="000000"/>
                </a:solidFill>
                <a:latin typeface="Arial" panose="020B0604020202020204"/>
              </a:rPr>
              <a:t>Social</a:t>
            </a:r>
            <a:r>
              <a:rPr lang="en-US" sz="1350" dirty="0">
                <a:solidFill>
                  <a:srgbClr val="000000"/>
                </a:solidFill>
                <a:latin typeface="Arial" panose="020B0604020202020204"/>
              </a:rPr>
              <a:t> </a:t>
            </a:r>
            <a:r>
              <a:rPr lang="en-US" sz="1200" dirty="0">
                <a:solidFill>
                  <a:srgbClr val="000000"/>
                </a:solidFill>
                <a:latin typeface="Arial" panose="020B0604020202020204"/>
              </a:rPr>
              <a:t>Democrats (SPD) – 66%</a:t>
            </a:r>
          </a:p>
          <a:p>
            <a:pPr marL="285743" indent="-285743" defTabSz="457189">
              <a:buFont typeface="Arial" panose="020B0604020202020204" pitchFamily="34" charset="0"/>
              <a:buChar char="•"/>
            </a:pPr>
            <a:endParaRPr lang="en-US" sz="1200" dirty="0">
              <a:solidFill>
                <a:srgbClr val="000000"/>
              </a:solidFill>
              <a:latin typeface="Arial" panose="020B0604020202020204"/>
            </a:endParaRPr>
          </a:p>
          <a:p>
            <a:pPr marL="285743" indent="-285743" defTabSz="457189">
              <a:buFont typeface="Arial" panose="020B0604020202020204" pitchFamily="34" charset="0"/>
              <a:buChar char="•"/>
            </a:pPr>
            <a:r>
              <a:rPr lang="en-US" sz="1200" dirty="0">
                <a:solidFill>
                  <a:srgbClr val="000000"/>
                </a:solidFill>
                <a:latin typeface="Arial" panose="020B0604020202020204"/>
              </a:rPr>
              <a:t>Christian Democratic Union (CDU) – 21%</a:t>
            </a:r>
          </a:p>
          <a:p>
            <a:pPr marL="285743" indent="-285743" defTabSz="457189">
              <a:buFont typeface="Arial" panose="020B0604020202020204" pitchFamily="34" charset="0"/>
              <a:buChar char="•"/>
            </a:pPr>
            <a:endParaRPr lang="en-US" sz="1200" dirty="0">
              <a:solidFill>
                <a:srgbClr val="000000"/>
              </a:solidFill>
              <a:latin typeface="Arial" panose="020B0604020202020204"/>
            </a:endParaRPr>
          </a:p>
          <a:p>
            <a:pPr marL="285743" indent="-285743" defTabSz="457189">
              <a:buFont typeface="Arial" panose="020B0604020202020204" pitchFamily="34" charset="0"/>
              <a:buChar char="•"/>
            </a:pPr>
            <a:r>
              <a:rPr lang="en-US" sz="1200" dirty="0">
                <a:solidFill>
                  <a:srgbClr val="000000"/>
                </a:solidFill>
                <a:latin typeface="Arial" panose="020B0604020202020204"/>
              </a:rPr>
              <a:t>Christian Social Union (CSU) – 4%</a:t>
            </a:r>
          </a:p>
        </p:txBody>
      </p:sp>
      <p:sp>
        <p:nvSpPr>
          <p:cNvPr id="8" name="Rectangle 7">
            <a:extLst>
              <a:ext uri="{FF2B5EF4-FFF2-40B4-BE49-F238E27FC236}">
                <a16:creationId xmlns:a16="http://schemas.microsoft.com/office/drawing/2014/main" id="{32BE210C-0F8B-46FF-9022-A4A14C8864C6}"/>
              </a:ext>
            </a:extLst>
          </p:cNvPr>
          <p:cNvSpPr/>
          <p:nvPr/>
        </p:nvSpPr>
        <p:spPr>
          <a:xfrm>
            <a:off x="1507331" y="2114550"/>
            <a:ext cx="1447800" cy="24384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43" indent="-285743" defTabSz="457189">
              <a:buFont typeface="Arial" panose="020B0604020202020204" pitchFamily="34" charset="0"/>
              <a:buChar char="•"/>
            </a:pPr>
            <a:r>
              <a:rPr lang="fr-FR" sz="1200" dirty="0">
                <a:solidFill>
                  <a:srgbClr val="000000"/>
                </a:solidFill>
                <a:latin typeface="Arial" panose="020B0604020202020204" pitchFamily="34" charset="0"/>
                <a:cs typeface="Arial" panose="020B0604020202020204" pitchFamily="34" charset="0"/>
              </a:rPr>
              <a:t>La République En Marche! (REM) – 47%</a:t>
            </a:r>
          </a:p>
          <a:p>
            <a:pPr marL="285743" indent="-285743" defTabSz="457189">
              <a:buFont typeface="Arial" panose="020B0604020202020204" pitchFamily="34" charset="0"/>
              <a:buChar char="•"/>
            </a:pPr>
            <a:endParaRPr lang="fr-FR" sz="1200" dirty="0">
              <a:solidFill>
                <a:srgbClr val="000000"/>
              </a:solidFill>
              <a:latin typeface="Arial" panose="020B0604020202020204" pitchFamily="34" charset="0"/>
              <a:cs typeface="Arial" panose="020B0604020202020204" pitchFamily="34" charset="0"/>
            </a:endParaRPr>
          </a:p>
          <a:p>
            <a:pPr marL="285743" indent="-285743" defTabSz="457189">
              <a:buFont typeface="Arial" panose="020B0604020202020204" pitchFamily="34" charset="0"/>
              <a:buChar char="•"/>
            </a:pPr>
            <a:r>
              <a:rPr lang="fr-FR" sz="1200" dirty="0">
                <a:solidFill>
                  <a:srgbClr val="000000"/>
                </a:solidFill>
                <a:latin typeface="Arial" panose="020B0604020202020204" pitchFamily="34" charset="0"/>
                <a:cs typeface="Arial" panose="020B0604020202020204" pitchFamily="34" charset="0"/>
              </a:rPr>
              <a:t>Socialist Party (PS) – 16% </a:t>
            </a:r>
          </a:p>
          <a:p>
            <a:pPr marL="285743" indent="-285743" defTabSz="457189">
              <a:buFont typeface="Arial" panose="020B0604020202020204" pitchFamily="34" charset="0"/>
              <a:buChar char="•"/>
            </a:pPr>
            <a:endParaRPr lang="fr-FR" sz="1200" dirty="0">
              <a:solidFill>
                <a:srgbClr val="000000"/>
              </a:solidFill>
              <a:latin typeface="Arial" panose="020B0604020202020204" pitchFamily="34" charset="0"/>
              <a:cs typeface="Arial" panose="020B0604020202020204" pitchFamily="34" charset="0"/>
            </a:endParaRPr>
          </a:p>
          <a:p>
            <a:pPr marL="285743" indent="-285743" defTabSz="457189">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La France Insoumise (FI) – 13%</a:t>
            </a:r>
          </a:p>
        </p:txBody>
      </p:sp>
      <p:sp>
        <p:nvSpPr>
          <p:cNvPr id="10" name="Rectangle 9">
            <a:extLst>
              <a:ext uri="{FF2B5EF4-FFF2-40B4-BE49-F238E27FC236}">
                <a16:creationId xmlns:a16="http://schemas.microsoft.com/office/drawing/2014/main" id="{FC07C9D8-F70A-4A5B-9B8F-DB94E1F6DEDC}"/>
              </a:ext>
            </a:extLst>
          </p:cNvPr>
          <p:cNvSpPr/>
          <p:nvPr/>
        </p:nvSpPr>
        <p:spPr>
          <a:xfrm>
            <a:off x="3048000" y="1428750"/>
            <a:ext cx="1447800" cy="609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dirty="0">
                <a:solidFill>
                  <a:prstClr val="white"/>
                </a:solidFill>
                <a:latin typeface="Bangla Sangam MN" charset="0"/>
              </a:rPr>
              <a:t>Poland</a:t>
            </a:r>
          </a:p>
          <a:p>
            <a:pPr algn="ctr" defTabSz="457189"/>
            <a:r>
              <a:rPr lang="en-US" dirty="0">
                <a:solidFill>
                  <a:prstClr val="white"/>
                </a:solidFill>
                <a:latin typeface="Bangla Sangam MN" charset="0"/>
              </a:rPr>
              <a:t>N=44</a:t>
            </a:r>
          </a:p>
        </p:txBody>
      </p:sp>
      <p:sp>
        <p:nvSpPr>
          <p:cNvPr id="11" name="Rectangle 10">
            <a:extLst>
              <a:ext uri="{FF2B5EF4-FFF2-40B4-BE49-F238E27FC236}">
                <a16:creationId xmlns:a16="http://schemas.microsoft.com/office/drawing/2014/main" id="{D22C6CB4-9C49-4A46-90C2-E2AD8CC61356}"/>
              </a:ext>
            </a:extLst>
          </p:cNvPr>
          <p:cNvSpPr/>
          <p:nvPr/>
        </p:nvSpPr>
        <p:spPr>
          <a:xfrm>
            <a:off x="3048000" y="2114550"/>
            <a:ext cx="1447800" cy="24384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43" indent="-285743" defTabSz="457189">
              <a:buFont typeface="Arial" panose="020B0604020202020204" pitchFamily="34" charset="0"/>
              <a:buChar char="•"/>
            </a:pPr>
            <a:r>
              <a:rPr lang="en-US" sz="1200" dirty="0">
                <a:solidFill>
                  <a:srgbClr val="000000"/>
                </a:solidFill>
                <a:latin typeface="Arial" panose="020B0604020202020204"/>
              </a:rPr>
              <a:t>Civic Platform (PO) – 36%</a:t>
            </a:r>
          </a:p>
          <a:p>
            <a:pPr marL="285743" indent="-285743" defTabSz="457189">
              <a:buFont typeface="Arial" panose="020B0604020202020204" pitchFamily="34" charset="0"/>
              <a:buChar char="•"/>
            </a:pPr>
            <a:endParaRPr lang="en-US" sz="1200" dirty="0">
              <a:solidFill>
                <a:srgbClr val="000000"/>
              </a:solidFill>
              <a:latin typeface="Arial" panose="020B0604020202020204"/>
            </a:endParaRPr>
          </a:p>
          <a:p>
            <a:pPr marL="285743" indent="-285743" defTabSz="457189">
              <a:buFont typeface="Arial" panose="020B0604020202020204" pitchFamily="34" charset="0"/>
              <a:buChar char="•"/>
            </a:pPr>
            <a:r>
              <a:rPr lang="en-US" sz="1200" dirty="0">
                <a:solidFill>
                  <a:srgbClr val="000000"/>
                </a:solidFill>
                <a:latin typeface="Arial" panose="020B0604020202020204"/>
              </a:rPr>
              <a:t>Law and Justice (PiS) – 24%</a:t>
            </a:r>
          </a:p>
          <a:p>
            <a:pPr marL="285743" indent="-285743" defTabSz="457189">
              <a:buFont typeface="Arial" panose="020B0604020202020204" pitchFamily="34" charset="0"/>
              <a:buChar char="•"/>
            </a:pPr>
            <a:endParaRPr lang="en-US" sz="1200" dirty="0">
              <a:solidFill>
                <a:srgbClr val="000000"/>
              </a:solidFill>
              <a:latin typeface="Arial" panose="020B0604020202020204"/>
            </a:endParaRPr>
          </a:p>
          <a:p>
            <a:pPr marL="285743" indent="-285743" defTabSz="457189">
              <a:buFont typeface="Arial" panose="020B0604020202020204" pitchFamily="34" charset="0"/>
              <a:buChar char="•"/>
            </a:pPr>
            <a:r>
              <a:rPr lang="en-US" sz="1200" dirty="0">
                <a:solidFill>
                  <a:srgbClr val="000000"/>
                </a:solidFill>
                <a:latin typeface="Arial" panose="020B0604020202020204"/>
              </a:rPr>
              <a:t>Democratic Left Alliance (SLD) – 16%</a:t>
            </a:r>
          </a:p>
          <a:p>
            <a:pPr marL="285743" indent="-285743" defTabSz="457189">
              <a:buFont typeface="Arial" panose="020B0604020202020204" pitchFamily="34" charset="0"/>
              <a:buChar char="•"/>
            </a:pPr>
            <a:endParaRPr lang="en-US" sz="1200" dirty="0">
              <a:solidFill>
                <a:srgbClr val="000000"/>
              </a:solidFill>
              <a:latin typeface="Arial" panose="020B0604020202020204"/>
            </a:endParaRPr>
          </a:p>
          <a:p>
            <a:pPr marL="285743" indent="-285743" defTabSz="457189">
              <a:buFont typeface="Arial" panose="020B0604020202020204" pitchFamily="34" charset="0"/>
              <a:buChar char="•"/>
            </a:pPr>
            <a:endParaRPr lang="en-US" sz="1200" dirty="0">
              <a:solidFill>
                <a:srgbClr val="000000"/>
              </a:solidFill>
              <a:latin typeface="Arial" panose="020B0604020202020204"/>
            </a:endParaRPr>
          </a:p>
        </p:txBody>
      </p:sp>
      <p:sp>
        <p:nvSpPr>
          <p:cNvPr id="12" name="Rectangle 11">
            <a:extLst>
              <a:ext uri="{FF2B5EF4-FFF2-40B4-BE49-F238E27FC236}">
                <a16:creationId xmlns:a16="http://schemas.microsoft.com/office/drawing/2014/main" id="{78BB147E-688B-4746-AB0B-EF48087C8C06}"/>
              </a:ext>
            </a:extLst>
          </p:cNvPr>
          <p:cNvSpPr/>
          <p:nvPr/>
        </p:nvSpPr>
        <p:spPr>
          <a:xfrm>
            <a:off x="4572000" y="1428750"/>
            <a:ext cx="1447800" cy="609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dirty="0">
                <a:solidFill>
                  <a:prstClr val="white"/>
                </a:solidFill>
                <a:latin typeface="Bangla Sangam MN" charset="0"/>
              </a:rPr>
              <a:t>Sweden</a:t>
            </a:r>
          </a:p>
          <a:p>
            <a:pPr algn="ctr" defTabSz="457189"/>
            <a:r>
              <a:rPr lang="en-US" dirty="0">
                <a:solidFill>
                  <a:prstClr val="white"/>
                </a:solidFill>
                <a:latin typeface="Bangla Sangam MN" charset="0"/>
              </a:rPr>
              <a:t>N=63</a:t>
            </a:r>
          </a:p>
        </p:txBody>
      </p:sp>
      <p:sp>
        <p:nvSpPr>
          <p:cNvPr id="13" name="Rectangle 12">
            <a:extLst>
              <a:ext uri="{FF2B5EF4-FFF2-40B4-BE49-F238E27FC236}">
                <a16:creationId xmlns:a16="http://schemas.microsoft.com/office/drawing/2014/main" id="{50207E9F-4487-4490-81B0-225AC2D398F2}"/>
              </a:ext>
            </a:extLst>
          </p:cNvPr>
          <p:cNvSpPr/>
          <p:nvPr/>
        </p:nvSpPr>
        <p:spPr>
          <a:xfrm>
            <a:off x="4572000" y="2114550"/>
            <a:ext cx="1447800" cy="24384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43" indent="-285743" defTabSz="457189">
              <a:buFont typeface="Arial" panose="020B0604020202020204" pitchFamily="34" charset="0"/>
              <a:buChar char="•"/>
            </a:pPr>
            <a:r>
              <a:rPr lang="en-US" sz="1200" dirty="0">
                <a:solidFill>
                  <a:srgbClr val="000000"/>
                </a:solidFill>
                <a:latin typeface="Arial" panose="020B0604020202020204"/>
              </a:rPr>
              <a:t>Swedish Social Democratic Party (S) – 76%</a:t>
            </a:r>
          </a:p>
          <a:p>
            <a:pPr marL="285743" indent="-285743" defTabSz="457189">
              <a:buFont typeface="Arial" panose="020B0604020202020204" pitchFamily="34" charset="0"/>
              <a:buChar char="•"/>
            </a:pPr>
            <a:endParaRPr lang="en-US" sz="1200" dirty="0">
              <a:solidFill>
                <a:srgbClr val="000000"/>
              </a:solidFill>
              <a:latin typeface="Arial" panose="020B0604020202020204"/>
            </a:endParaRPr>
          </a:p>
          <a:p>
            <a:pPr marL="285743" indent="-285743" defTabSz="457189">
              <a:buFont typeface="Arial" panose="020B0604020202020204" pitchFamily="34" charset="0"/>
              <a:buChar char="•"/>
            </a:pPr>
            <a:r>
              <a:rPr lang="en-US" sz="1200" dirty="0">
                <a:solidFill>
                  <a:srgbClr val="000000"/>
                </a:solidFill>
                <a:latin typeface="Arial" panose="020B0604020202020204"/>
              </a:rPr>
              <a:t>Sweden Democrats (SD) – 8%</a:t>
            </a:r>
          </a:p>
          <a:p>
            <a:pPr marL="285743" indent="-285743" defTabSz="457189">
              <a:buFont typeface="Arial" panose="020B0604020202020204" pitchFamily="34" charset="0"/>
              <a:buChar char="•"/>
            </a:pPr>
            <a:endParaRPr lang="en-US" sz="1200" dirty="0">
              <a:solidFill>
                <a:srgbClr val="000000"/>
              </a:solidFill>
              <a:latin typeface="Arial" panose="020B0604020202020204"/>
            </a:endParaRPr>
          </a:p>
          <a:p>
            <a:pPr marL="285743" indent="-285743" defTabSz="457189">
              <a:buFont typeface="Arial" panose="020B0604020202020204" pitchFamily="34" charset="0"/>
              <a:buChar char="•"/>
            </a:pPr>
            <a:r>
              <a:rPr lang="en-US" sz="1200" dirty="0">
                <a:solidFill>
                  <a:srgbClr val="000000"/>
                </a:solidFill>
                <a:latin typeface="Arial" panose="020B0604020202020204"/>
              </a:rPr>
              <a:t>Christian Democrats (KD) – 8%</a:t>
            </a:r>
          </a:p>
          <a:p>
            <a:pPr marL="285743" indent="-285743" defTabSz="457189">
              <a:buFont typeface="Arial" panose="020B0604020202020204" pitchFamily="34" charset="0"/>
              <a:buChar char="•"/>
            </a:pPr>
            <a:endParaRPr lang="en-US" sz="1200" dirty="0">
              <a:solidFill>
                <a:srgbClr val="000000"/>
              </a:solidFill>
              <a:latin typeface="Arial" panose="020B0604020202020204"/>
            </a:endParaRPr>
          </a:p>
          <a:p>
            <a:pPr marL="285743" indent="-285743" defTabSz="457189">
              <a:buFont typeface="Arial" panose="020B0604020202020204" pitchFamily="34" charset="0"/>
              <a:buChar char="•"/>
            </a:pPr>
            <a:endParaRPr lang="en-US" sz="1100" dirty="0">
              <a:solidFill>
                <a:srgbClr val="000000"/>
              </a:solidFill>
              <a:latin typeface="Arial" panose="020B0604020202020204"/>
            </a:endParaRPr>
          </a:p>
        </p:txBody>
      </p:sp>
      <p:sp>
        <p:nvSpPr>
          <p:cNvPr id="14" name="Rectangle 13">
            <a:extLst>
              <a:ext uri="{FF2B5EF4-FFF2-40B4-BE49-F238E27FC236}">
                <a16:creationId xmlns:a16="http://schemas.microsoft.com/office/drawing/2014/main" id="{3E21830F-C7C6-4566-B6EB-CFD1ADBFD4E1}"/>
              </a:ext>
            </a:extLst>
          </p:cNvPr>
          <p:cNvSpPr/>
          <p:nvPr/>
        </p:nvSpPr>
        <p:spPr>
          <a:xfrm>
            <a:off x="6096000" y="1428750"/>
            <a:ext cx="1447800" cy="609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dirty="0">
                <a:solidFill>
                  <a:prstClr val="white"/>
                </a:solidFill>
                <a:latin typeface="Bangla Sangam MN" charset="0"/>
              </a:rPr>
              <a:t>Netherlands</a:t>
            </a:r>
          </a:p>
          <a:p>
            <a:pPr algn="ctr" defTabSz="457189"/>
            <a:r>
              <a:rPr lang="en-US" dirty="0">
                <a:solidFill>
                  <a:prstClr val="white"/>
                </a:solidFill>
                <a:latin typeface="Bangla Sangam MN" charset="0"/>
              </a:rPr>
              <a:t>N=64</a:t>
            </a:r>
          </a:p>
        </p:txBody>
      </p:sp>
      <p:sp>
        <p:nvSpPr>
          <p:cNvPr id="15" name="Rectangle 14">
            <a:extLst>
              <a:ext uri="{FF2B5EF4-FFF2-40B4-BE49-F238E27FC236}">
                <a16:creationId xmlns:a16="http://schemas.microsoft.com/office/drawing/2014/main" id="{067B06AA-5EA2-4F59-A9CB-1C965B595BE0}"/>
              </a:ext>
            </a:extLst>
          </p:cNvPr>
          <p:cNvSpPr/>
          <p:nvPr/>
        </p:nvSpPr>
        <p:spPr>
          <a:xfrm>
            <a:off x="7615237" y="1428750"/>
            <a:ext cx="1447800" cy="609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dirty="0">
                <a:solidFill>
                  <a:prstClr val="white"/>
                </a:solidFill>
                <a:latin typeface="Bangla Sangam MN" charset="0"/>
              </a:rPr>
              <a:t>Italy</a:t>
            </a:r>
          </a:p>
          <a:p>
            <a:pPr algn="ctr" defTabSz="457189"/>
            <a:r>
              <a:rPr lang="en-US" dirty="0">
                <a:solidFill>
                  <a:prstClr val="white"/>
                </a:solidFill>
                <a:latin typeface="Bangla Sangam MN" charset="0"/>
              </a:rPr>
              <a:t>N=90</a:t>
            </a:r>
          </a:p>
        </p:txBody>
      </p:sp>
      <p:sp>
        <p:nvSpPr>
          <p:cNvPr id="16" name="Rectangle 15">
            <a:extLst>
              <a:ext uri="{FF2B5EF4-FFF2-40B4-BE49-F238E27FC236}">
                <a16:creationId xmlns:a16="http://schemas.microsoft.com/office/drawing/2014/main" id="{BD7BF94C-DFF5-4FFD-AF76-031B02043C6C}"/>
              </a:ext>
            </a:extLst>
          </p:cNvPr>
          <p:cNvSpPr/>
          <p:nvPr/>
        </p:nvSpPr>
        <p:spPr>
          <a:xfrm>
            <a:off x="6096000" y="2114550"/>
            <a:ext cx="1447800" cy="24384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43" indent="-285743" defTabSz="457189">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Democrats 66 (D66) – 22%</a:t>
            </a:r>
          </a:p>
          <a:p>
            <a:pPr marL="285743" indent="-285743" defTabSz="457189">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285743" indent="-285743" defTabSz="457189">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Forum for Democracy (FvD) – 19%</a:t>
            </a:r>
          </a:p>
          <a:p>
            <a:pPr marL="285743" indent="-285743" defTabSz="457189">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285743" indent="-285743" defTabSz="457189">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Socialist Party (SP) – 16%</a:t>
            </a:r>
          </a:p>
          <a:p>
            <a:pPr marL="285743" indent="-285743" defTabSz="457189">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285743" indent="-285743" defTabSz="457189">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Labour Party (PvdA) – 16%</a:t>
            </a:r>
          </a:p>
        </p:txBody>
      </p:sp>
      <p:sp>
        <p:nvSpPr>
          <p:cNvPr id="17" name="Rectangle 16">
            <a:extLst>
              <a:ext uri="{FF2B5EF4-FFF2-40B4-BE49-F238E27FC236}">
                <a16:creationId xmlns:a16="http://schemas.microsoft.com/office/drawing/2014/main" id="{CC59694D-598F-415B-8D3E-F14585870EDA}"/>
              </a:ext>
            </a:extLst>
          </p:cNvPr>
          <p:cNvSpPr/>
          <p:nvPr/>
        </p:nvSpPr>
        <p:spPr>
          <a:xfrm>
            <a:off x="7615237" y="2114550"/>
            <a:ext cx="1447800" cy="24384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43" indent="-285743" defTabSz="457189">
              <a:buFont typeface="Arial" panose="020B0604020202020204" pitchFamily="34" charset="0"/>
              <a:buChar char="•"/>
            </a:pPr>
            <a:r>
              <a:rPr lang="en-US" sz="1125" dirty="0">
                <a:solidFill>
                  <a:srgbClr val="000000"/>
                </a:solidFill>
                <a:latin typeface="Arial" panose="020B0604020202020204" pitchFamily="34" charset="0"/>
                <a:cs typeface="Arial" panose="020B0604020202020204" pitchFamily="34" charset="0"/>
              </a:rPr>
              <a:t>Democratic Party (Partito Democratico) – 48%</a:t>
            </a:r>
          </a:p>
          <a:p>
            <a:pPr marL="285743" indent="-285743" defTabSz="457189">
              <a:buFont typeface="Arial" panose="020B0604020202020204" pitchFamily="34" charset="0"/>
              <a:buChar char="•"/>
            </a:pPr>
            <a:endParaRPr lang="en-US" sz="1125" dirty="0">
              <a:solidFill>
                <a:srgbClr val="000000"/>
              </a:solidFill>
              <a:latin typeface="Arial" panose="020B0604020202020204" pitchFamily="34" charset="0"/>
              <a:cs typeface="Arial" panose="020B0604020202020204" pitchFamily="34" charset="0"/>
            </a:endParaRPr>
          </a:p>
          <a:p>
            <a:pPr marL="285743" indent="-285743" defTabSz="457189">
              <a:buFont typeface="Arial" panose="020B0604020202020204" pitchFamily="34" charset="0"/>
              <a:buChar char="•"/>
            </a:pPr>
            <a:r>
              <a:rPr lang="en-US" sz="1125" dirty="0">
                <a:solidFill>
                  <a:srgbClr val="000000"/>
                </a:solidFill>
                <a:latin typeface="Arial" panose="020B0604020202020204" pitchFamily="34" charset="0"/>
                <a:cs typeface="Arial" panose="020B0604020202020204" pitchFamily="34" charset="0"/>
              </a:rPr>
              <a:t>Five Star Movement (Movimento Cinque Stelle) – 23%</a:t>
            </a:r>
          </a:p>
          <a:p>
            <a:pPr marL="285743" indent="-285743" defTabSz="457189">
              <a:buFont typeface="Arial" panose="020B0604020202020204" pitchFamily="34" charset="0"/>
              <a:buChar char="•"/>
            </a:pPr>
            <a:endParaRPr lang="en-US" sz="1125" dirty="0">
              <a:solidFill>
                <a:srgbClr val="000000"/>
              </a:solidFill>
              <a:latin typeface="Arial" panose="020B0604020202020204" pitchFamily="34" charset="0"/>
              <a:cs typeface="Arial" panose="020B0604020202020204" pitchFamily="34" charset="0"/>
            </a:endParaRPr>
          </a:p>
          <a:p>
            <a:pPr marL="285743" indent="-285743" defTabSz="457189">
              <a:buFont typeface="Arial" panose="020B0604020202020204" pitchFamily="34" charset="0"/>
              <a:buChar char="•"/>
            </a:pPr>
            <a:r>
              <a:rPr lang="en-US" sz="1125" dirty="0">
                <a:solidFill>
                  <a:srgbClr val="000000"/>
                </a:solidFill>
                <a:latin typeface="Arial" panose="020B0604020202020204" pitchFamily="34" charset="0"/>
                <a:cs typeface="Arial" panose="020B0604020202020204" pitchFamily="34" charset="0"/>
              </a:rPr>
              <a:t>Forward Italy (Forza Italia) – 16%</a:t>
            </a:r>
          </a:p>
        </p:txBody>
      </p:sp>
      <p:sp>
        <p:nvSpPr>
          <p:cNvPr id="3" name="TextBox 2">
            <a:extLst>
              <a:ext uri="{FF2B5EF4-FFF2-40B4-BE49-F238E27FC236}">
                <a16:creationId xmlns:a16="http://schemas.microsoft.com/office/drawing/2014/main" id="{F8610A6E-AAF5-47A2-A087-2807910F8FFC}"/>
              </a:ext>
            </a:extLst>
          </p:cNvPr>
          <p:cNvSpPr txBox="1"/>
          <p:nvPr/>
        </p:nvSpPr>
        <p:spPr>
          <a:xfrm>
            <a:off x="2403791" y="1050477"/>
            <a:ext cx="4336444" cy="307777"/>
          </a:xfrm>
          <a:prstGeom prst="rect">
            <a:avLst/>
          </a:prstGeom>
          <a:noFill/>
        </p:spPr>
        <p:txBody>
          <a:bodyPr wrap="none" rtlCol="0">
            <a:spAutoFit/>
          </a:bodyPr>
          <a:lstStyle/>
          <a:p>
            <a:pPr algn="ctr" defTabSz="457189"/>
            <a:r>
              <a:rPr lang="en-US" sz="1400" b="1" dirty="0">
                <a:solidFill>
                  <a:srgbClr val="000000">
                    <a:lumMod val="75000"/>
                    <a:lumOff val="25000"/>
                  </a:srgbClr>
                </a:solidFill>
                <a:latin typeface="Arial" panose="020B0604020202020204"/>
                <a:cs typeface="Soleto"/>
              </a:rPr>
              <a:t>Social-Democratic Party Preferences By Country</a:t>
            </a:r>
          </a:p>
        </p:txBody>
      </p:sp>
    </p:spTree>
    <p:extLst>
      <p:ext uri="{BB962C8B-B14F-4D97-AF65-F5344CB8AC3E}">
        <p14:creationId xmlns:p14="http://schemas.microsoft.com/office/powerpoint/2010/main" val="3801574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CB25AA0D-441E-4704-ADA3-57623368B564}"/>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Social-Democratic Party Has the Oldest Base of Support; Nationalists Are Primarily In France and Italy</a:t>
            </a:r>
          </a:p>
        </p:txBody>
      </p:sp>
      <p:graphicFrame>
        <p:nvGraphicFramePr>
          <p:cNvPr id="10" name="Table 9">
            <a:extLst>
              <a:ext uri="{FF2B5EF4-FFF2-40B4-BE49-F238E27FC236}">
                <a16:creationId xmlns:a16="http://schemas.microsoft.com/office/drawing/2014/main" id="{AB5D3D9D-3C37-4641-A3FF-D4D11B1B9E00}"/>
              </a:ext>
            </a:extLst>
          </p:cNvPr>
          <p:cNvGraphicFramePr>
            <a:graphicFrameLocks noGrp="1"/>
          </p:cNvGraphicFramePr>
          <p:nvPr>
            <p:extLst>
              <p:ext uri="{D42A27DB-BD31-4B8C-83A1-F6EECF244321}">
                <p14:modId xmlns:p14="http://schemas.microsoft.com/office/powerpoint/2010/main" val="981272125"/>
              </p:ext>
            </p:extLst>
          </p:nvPr>
        </p:nvGraphicFramePr>
        <p:xfrm>
          <a:off x="1143000" y="1200150"/>
          <a:ext cx="6997174" cy="3306604"/>
        </p:xfrm>
        <a:graphic>
          <a:graphicData uri="http://schemas.openxmlformats.org/drawingml/2006/table">
            <a:tbl>
              <a:tblPr>
                <a:tableStyleId>{073A0DAA-6AF3-43AB-8588-CEC1D06C72B9}</a:tableStyleId>
              </a:tblPr>
              <a:tblGrid>
                <a:gridCol w="830384">
                  <a:extLst>
                    <a:ext uri="{9D8B030D-6E8A-4147-A177-3AD203B41FA5}">
                      <a16:colId xmlns:a16="http://schemas.microsoft.com/office/drawing/2014/main" val="1931040078"/>
                    </a:ext>
                  </a:extLst>
                </a:gridCol>
                <a:gridCol w="1019652">
                  <a:extLst>
                    <a:ext uri="{9D8B030D-6E8A-4147-A177-3AD203B41FA5}">
                      <a16:colId xmlns:a16="http://schemas.microsoft.com/office/drawing/2014/main" val="884375608"/>
                    </a:ext>
                  </a:extLst>
                </a:gridCol>
                <a:gridCol w="830384">
                  <a:extLst>
                    <a:ext uri="{9D8B030D-6E8A-4147-A177-3AD203B41FA5}">
                      <a16:colId xmlns:a16="http://schemas.microsoft.com/office/drawing/2014/main" val="2000722376"/>
                    </a:ext>
                  </a:extLst>
                </a:gridCol>
                <a:gridCol w="830384">
                  <a:extLst>
                    <a:ext uri="{9D8B030D-6E8A-4147-A177-3AD203B41FA5}">
                      <a16:colId xmlns:a16="http://schemas.microsoft.com/office/drawing/2014/main" val="600273683"/>
                    </a:ext>
                  </a:extLst>
                </a:gridCol>
                <a:gridCol w="1099026">
                  <a:extLst>
                    <a:ext uri="{9D8B030D-6E8A-4147-A177-3AD203B41FA5}">
                      <a16:colId xmlns:a16="http://schemas.microsoft.com/office/drawing/2014/main" val="3265658468"/>
                    </a:ext>
                  </a:extLst>
                </a:gridCol>
                <a:gridCol w="892652">
                  <a:extLst>
                    <a:ext uri="{9D8B030D-6E8A-4147-A177-3AD203B41FA5}">
                      <a16:colId xmlns:a16="http://schemas.microsoft.com/office/drawing/2014/main" val="715027637"/>
                    </a:ext>
                  </a:extLst>
                </a:gridCol>
                <a:gridCol w="830384">
                  <a:extLst>
                    <a:ext uri="{9D8B030D-6E8A-4147-A177-3AD203B41FA5}">
                      <a16:colId xmlns:a16="http://schemas.microsoft.com/office/drawing/2014/main" val="2731528824"/>
                    </a:ext>
                  </a:extLst>
                </a:gridCol>
                <a:gridCol w="664308">
                  <a:extLst>
                    <a:ext uri="{9D8B030D-6E8A-4147-A177-3AD203B41FA5}">
                      <a16:colId xmlns:a16="http://schemas.microsoft.com/office/drawing/2014/main" val="2133330439"/>
                    </a:ext>
                  </a:extLst>
                </a:gridCol>
              </a:tblGrid>
              <a:tr h="200025">
                <a:tc rowSpan="2" gridSpan="2">
                  <a:txBody>
                    <a:bodyPr/>
                    <a:lstStyle/>
                    <a:p>
                      <a:pPr algn="ctr" fontAlgn="t"/>
                      <a:r>
                        <a:rPr lang="en-US" sz="1400" u="none" strike="noStrike" dirty="0">
                          <a:solidFill>
                            <a:schemeClr val="tx2"/>
                          </a:solidFill>
                          <a:effectLst/>
                        </a:rPr>
                        <a:t> </a:t>
                      </a:r>
                      <a:endParaRPr lang="en-US" sz="1400" b="0" i="0" u="none" strike="noStrike" dirty="0">
                        <a:solidFill>
                          <a:schemeClr val="tx2"/>
                        </a:solidFill>
                        <a:effectLst/>
                        <a:latin typeface="Arial" panose="020B0604020202020204" pitchFamily="34" charset="0"/>
                      </a:endParaRPr>
                    </a:p>
                  </a:txBody>
                  <a:tcPr marL="7382" marR="7382" marT="7382" marB="0" anchor="ctr"/>
                </a:tc>
                <a:tc rowSpan="2" hMerge="1">
                  <a:txBody>
                    <a:bodyPr/>
                    <a:lstStyle/>
                    <a:p>
                      <a:endParaRPr lang="en-US"/>
                    </a:p>
                  </a:txBody>
                  <a:tcPr/>
                </a:tc>
                <a:tc gridSpan="6">
                  <a:txBody>
                    <a:bodyPr/>
                    <a:lstStyle/>
                    <a:p>
                      <a:pPr algn="ctr" fontAlgn="t"/>
                      <a:r>
                        <a:rPr lang="en-US" sz="1400" u="none" strike="noStrike" dirty="0">
                          <a:solidFill>
                            <a:schemeClr val="tx2"/>
                          </a:solidFill>
                          <a:effectLst/>
                        </a:rPr>
                        <a:t>READ DOWN</a:t>
                      </a:r>
                      <a:endParaRPr lang="en-US" sz="1400" b="1" i="0" u="none" strike="noStrike" dirty="0">
                        <a:solidFill>
                          <a:schemeClr val="tx2"/>
                        </a:solidFill>
                        <a:effectLst/>
                        <a:latin typeface="Arial" panose="020B0604020202020204" pitchFamily="34" charset="0"/>
                      </a:endParaRPr>
                    </a:p>
                  </a:txBody>
                  <a:tcPr marL="7382" marR="7382" marT="7382"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3551132"/>
                  </a:ext>
                </a:extLst>
              </a:tr>
              <a:tr h="400049">
                <a:tc gridSpan="2" vMerge="1">
                  <a:txBody>
                    <a:bodyPr/>
                    <a:lstStyle/>
                    <a:p>
                      <a:endParaRPr lang="en-US"/>
                    </a:p>
                  </a:txBody>
                  <a:tcPr/>
                </a:tc>
                <a:tc hMerge="1" vMerge="1">
                  <a:txBody>
                    <a:bodyPr/>
                    <a:lstStyle/>
                    <a:p>
                      <a:endParaRPr lang="en-US"/>
                    </a:p>
                  </a:txBody>
                  <a:tcPr/>
                </a:tc>
                <a:tc>
                  <a:txBody>
                    <a:bodyPr/>
                    <a:lstStyle/>
                    <a:p>
                      <a:pPr algn="ctr" fontAlgn="ctr"/>
                      <a:r>
                        <a:rPr lang="en-US" sz="1400" u="none" strike="noStrike" dirty="0">
                          <a:solidFill>
                            <a:schemeClr val="tx2"/>
                          </a:solidFill>
                          <a:effectLst/>
                        </a:rPr>
                        <a:t>Social-Dem</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ctr"/>
                      <a:r>
                        <a:rPr lang="en-US" sz="1400" u="none" strike="noStrike" dirty="0">
                          <a:solidFill>
                            <a:schemeClr val="tx2"/>
                          </a:solidFill>
                          <a:effectLst/>
                        </a:rPr>
                        <a:t>Far-left</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ctr"/>
                      <a:r>
                        <a:rPr lang="en-US" sz="1400" u="none" strike="noStrike" dirty="0">
                          <a:solidFill>
                            <a:schemeClr val="tx2"/>
                          </a:solidFill>
                          <a:effectLst/>
                        </a:rPr>
                        <a:t>Conservative</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ctr"/>
                      <a:r>
                        <a:rPr lang="en-US" sz="1400" u="none" strike="noStrike" dirty="0">
                          <a:solidFill>
                            <a:schemeClr val="tx2"/>
                          </a:solidFill>
                          <a:effectLst/>
                        </a:rPr>
                        <a:t>Nationalist</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ctr"/>
                      <a:r>
                        <a:rPr lang="en-US" sz="1400" u="none" strike="noStrike" dirty="0">
                          <a:solidFill>
                            <a:schemeClr val="tx2"/>
                          </a:solidFill>
                          <a:effectLst/>
                        </a:rPr>
                        <a:t>Liberal</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ctr"/>
                      <a:r>
                        <a:rPr lang="en-US" sz="1400" u="none" strike="noStrike" dirty="0">
                          <a:solidFill>
                            <a:schemeClr val="tx2"/>
                          </a:solidFill>
                          <a:effectLst/>
                        </a:rPr>
                        <a:t>Green</a:t>
                      </a:r>
                      <a:endParaRPr lang="en-US" sz="1400" b="0" i="0" u="none" strike="noStrike" dirty="0">
                        <a:solidFill>
                          <a:schemeClr val="tx2"/>
                        </a:solidFill>
                        <a:effectLst/>
                        <a:latin typeface="Arial" panose="020B0604020202020204" pitchFamily="34" charset="0"/>
                      </a:endParaRPr>
                    </a:p>
                  </a:txBody>
                  <a:tcPr marL="7382" marR="7382" marT="7382" marB="0" anchor="ctr"/>
                </a:tc>
                <a:extLst>
                  <a:ext uri="{0D108BD9-81ED-4DB2-BD59-A6C34878D82A}">
                    <a16:rowId xmlns:a16="http://schemas.microsoft.com/office/drawing/2014/main" val="2727091296"/>
                  </a:ext>
                </a:extLst>
              </a:tr>
              <a:tr h="200025">
                <a:tc rowSpan="2">
                  <a:txBody>
                    <a:bodyPr/>
                    <a:lstStyle/>
                    <a:p>
                      <a:pPr algn="ctr" fontAlgn="ctr"/>
                      <a:r>
                        <a:rPr lang="en-US" sz="1400" u="none" strike="noStrike" dirty="0">
                          <a:solidFill>
                            <a:schemeClr val="tx2"/>
                          </a:solidFill>
                          <a:effectLst/>
                        </a:rPr>
                        <a:t>GENDER</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ctr"/>
                      <a:r>
                        <a:rPr lang="en-US" sz="1400" u="none" strike="noStrike" dirty="0">
                          <a:solidFill>
                            <a:schemeClr val="tx2"/>
                          </a:solidFill>
                          <a:effectLst/>
                        </a:rPr>
                        <a:t>M</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50</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50</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51</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59</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32</a:t>
                      </a:r>
                    </a:p>
                  </a:txBody>
                  <a:tcPr marL="7620" marR="7620" marT="7620" marB="0"/>
                </a:tc>
                <a:extLst>
                  <a:ext uri="{0D108BD9-81ED-4DB2-BD59-A6C34878D82A}">
                    <a16:rowId xmlns:a16="http://schemas.microsoft.com/office/drawing/2014/main" val="2191873949"/>
                  </a:ext>
                </a:extLst>
              </a:tr>
              <a:tr h="200025">
                <a:tc vMerge="1">
                  <a:txBody>
                    <a:bodyPr/>
                    <a:lstStyle/>
                    <a:p>
                      <a:endParaRPr lang="en-US"/>
                    </a:p>
                  </a:txBody>
                  <a:tcPr/>
                </a:tc>
                <a:tc>
                  <a:txBody>
                    <a:bodyPr/>
                    <a:lstStyle/>
                    <a:p>
                      <a:pPr algn="ctr" fontAlgn="ctr"/>
                      <a:r>
                        <a:rPr lang="en-US" sz="1400" u="none" strike="noStrike" dirty="0">
                          <a:solidFill>
                            <a:schemeClr val="tx2"/>
                          </a:solidFill>
                          <a:effectLst/>
                        </a:rPr>
                        <a:t>F</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50</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50</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49</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41</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46</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68</a:t>
                      </a:r>
                    </a:p>
                  </a:txBody>
                  <a:tcPr marL="7620" marR="7620" marT="7620" marB="0"/>
                </a:tc>
                <a:extLst>
                  <a:ext uri="{0D108BD9-81ED-4DB2-BD59-A6C34878D82A}">
                    <a16:rowId xmlns:a16="http://schemas.microsoft.com/office/drawing/2014/main" val="3491251189"/>
                  </a:ext>
                </a:extLst>
              </a:tr>
              <a:tr h="200025">
                <a:tc rowSpan="2">
                  <a:txBody>
                    <a:bodyPr/>
                    <a:lstStyle/>
                    <a:p>
                      <a:pPr algn="ctr" fontAlgn="ctr"/>
                      <a:r>
                        <a:rPr lang="en-US" sz="1400" u="none" strike="noStrike" dirty="0">
                          <a:solidFill>
                            <a:schemeClr val="tx2"/>
                          </a:solidFill>
                          <a:effectLst/>
                        </a:rPr>
                        <a:t>AGE</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ctr"/>
                      <a:r>
                        <a:rPr lang="en-US" sz="1400" u="none" strike="noStrike" dirty="0">
                          <a:solidFill>
                            <a:schemeClr val="tx2"/>
                          </a:solidFill>
                          <a:effectLst/>
                        </a:rPr>
                        <a:t>&lt;50</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45</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66</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52</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51</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66</a:t>
                      </a:r>
                    </a:p>
                  </a:txBody>
                  <a:tcPr marL="7620" marR="7620" marT="7620" marB="0"/>
                </a:tc>
                <a:extLst>
                  <a:ext uri="{0D108BD9-81ED-4DB2-BD59-A6C34878D82A}">
                    <a16:rowId xmlns:a16="http://schemas.microsoft.com/office/drawing/2014/main" val="968432514"/>
                  </a:ext>
                </a:extLst>
              </a:tr>
              <a:tr h="200025">
                <a:tc vMerge="1">
                  <a:txBody>
                    <a:bodyPr/>
                    <a:lstStyle/>
                    <a:p>
                      <a:endParaRPr lang="en-US"/>
                    </a:p>
                  </a:txBody>
                  <a:tcPr/>
                </a:tc>
                <a:tc>
                  <a:txBody>
                    <a:bodyPr/>
                    <a:lstStyle/>
                    <a:p>
                      <a:pPr algn="ctr" fontAlgn="ctr"/>
                      <a:r>
                        <a:rPr lang="en-US" sz="1400" u="none" strike="noStrike" dirty="0">
                          <a:solidFill>
                            <a:schemeClr val="tx2"/>
                          </a:solidFill>
                          <a:effectLst/>
                        </a:rPr>
                        <a:t>50+</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55</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48</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49</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46</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34</a:t>
                      </a:r>
                    </a:p>
                  </a:txBody>
                  <a:tcPr marL="7620" marR="7620" marT="7620" marB="0"/>
                </a:tc>
                <a:extLst>
                  <a:ext uri="{0D108BD9-81ED-4DB2-BD59-A6C34878D82A}">
                    <a16:rowId xmlns:a16="http://schemas.microsoft.com/office/drawing/2014/main" val="2528791232"/>
                  </a:ext>
                </a:extLst>
              </a:tr>
              <a:tr h="200025">
                <a:tc rowSpan="2">
                  <a:txBody>
                    <a:bodyPr/>
                    <a:lstStyle/>
                    <a:p>
                      <a:pPr algn="ctr" fontAlgn="ctr"/>
                      <a:r>
                        <a:rPr lang="en-US" sz="1400" u="none" strike="noStrike" dirty="0">
                          <a:solidFill>
                            <a:schemeClr val="tx2"/>
                          </a:solidFill>
                          <a:effectLst/>
                        </a:rPr>
                        <a:t>INCOME</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ctr"/>
                      <a:r>
                        <a:rPr lang="en-US" sz="1400" u="none" strike="noStrike" dirty="0">
                          <a:solidFill>
                            <a:schemeClr val="tx2"/>
                          </a:solidFill>
                          <a:effectLst/>
                        </a:rPr>
                        <a:t>&lt;30k</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47</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58</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47</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54</a:t>
                      </a:r>
                    </a:p>
                  </a:txBody>
                  <a:tcPr marL="7620" marR="7620" marT="7620" marB="0"/>
                </a:tc>
                <a:extLst>
                  <a:ext uri="{0D108BD9-81ED-4DB2-BD59-A6C34878D82A}">
                    <a16:rowId xmlns:a16="http://schemas.microsoft.com/office/drawing/2014/main" val="2812215339"/>
                  </a:ext>
                </a:extLst>
              </a:tr>
              <a:tr h="200025">
                <a:tc vMerge="1">
                  <a:txBody>
                    <a:bodyPr/>
                    <a:lstStyle/>
                    <a:p>
                      <a:endParaRPr lang="en-US"/>
                    </a:p>
                  </a:txBody>
                  <a:tcPr/>
                </a:tc>
                <a:tc>
                  <a:txBody>
                    <a:bodyPr/>
                    <a:lstStyle/>
                    <a:p>
                      <a:pPr algn="ctr" fontAlgn="ctr"/>
                      <a:r>
                        <a:rPr lang="en-US" sz="1400" u="none" strike="noStrike" dirty="0">
                          <a:solidFill>
                            <a:schemeClr val="tx2"/>
                          </a:solidFill>
                          <a:effectLst/>
                        </a:rPr>
                        <a:t>30k+</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43</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38</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45</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47</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31</a:t>
                      </a:r>
                    </a:p>
                  </a:txBody>
                  <a:tcPr marL="7620" marR="7620" marT="7620" marB="0"/>
                </a:tc>
                <a:extLst>
                  <a:ext uri="{0D108BD9-81ED-4DB2-BD59-A6C34878D82A}">
                    <a16:rowId xmlns:a16="http://schemas.microsoft.com/office/drawing/2014/main" val="1105695885"/>
                  </a:ext>
                </a:extLst>
              </a:tr>
              <a:tr h="200025">
                <a:tc rowSpan="6">
                  <a:txBody>
                    <a:bodyPr/>
                    <a:lstStyle/>
                    <a:p>
                      <a:pPr algn="ctr" fontAlgn="ctr"/>
                      <a:r>
                        <a:rPr lang="en-US" sz="1400" u="none" strike="noStrike" dirty="0">
                          <a:solidFill>
                            <a:schemeClr val="tx2"/>
                          </a:solidFill>
                          <a:effectLst/>
                        </a:rPr>
                        <a:t>REGION</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ctr"/>
                      <a:r>
                        <a:rPr lang="en-US" sz="1400" u="none" strike="noStrike" dirty="0">
                          <a:solidFill>
                            <a:schemeClr val="tx2"/>
                          </a:solidFill>
                          <a:effectLst/>
                        </a:rPr>
                        <a:t>Germany</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33</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26</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45</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14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19</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38</a:t>
                      </a:r>
                    </a:p>
                  </a:txBody>
                  <a:tcPr marL="7620" marR="7620" marT="7620" marB="0"/>
                </a:tc>
                <a:extLst>
                  <a:ext uri="{0D108BD9-81ED-4DB2-BD59-A6C34878D82A}">
                    <a16:rowId xmlns:a16="http://schemas.microsoft.com/office/drawing/2014/main" val="1502630427"/>
                  </a:ext>
                </a:extLst>
              </a:tr>
              <a:tr h="200025">
                <a:tc vMerge="1">
                  <a:txBody>
                    <a:bodyPr/>
                    <a:lstStyle/>
                    <a:p>
                      <a:endParaRPr lang="en-US"/>
                    </a:p>
                  </a:txBody>
                  <a:tcPr/>
                </a:tc>
                <a:tc>
                  <a:txBody>
                    <a:bodyPr/>
                    <a:lstStyle/>
                    <a:p>
                      <a:pPr algn="ctr" fontAlgn="ctr"/>
                      <a:r>
                        <a:rPr lang="en-US" sz="1400" u="none" strike="noStrike" dirty="0">
                          <a:solidFill>
                            <a:schemeClr val="tx2"/>
                          </a:solidFill>
                          <a:effectLst/>
                        </a:rPr>
                        <a:t>France</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19</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30</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16</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36</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18</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33</a:t>
                      </a:r>
                    </a:p>
                  </a:txBody>
                  <a:tcPr marL="7620" marR="7620" marT="7620" marB="0"/>
                </a:tc>
                <a:extLst>
                  <a:ext uri="{0D108BD9-81ED-4DB2-BD59-A6C34878D82A}">
                    <a16:rowId xmlns:a16="http://schemas.microsoft.com/office/drawing/2014/main" val="3895766843"/>
                  </a:ext>
                </a:extLst>
              </a:tr>
              <a:tr h="200025">
                <a:tc vMerge="1">
                  <a:txBody>
                    <a:bodyPr/>
                    <a:lstStyle/>
                    <a:p>
                      <a:endParaRPr lang="en-US"/>
                    </a:p>
                  </a:txBody>
                  <a:tcPr/>
                </a:tc>
                <a:tc>
                  <a:txBody>
                    <a:bodyPr/>
                    <a:lstStyle/>
                    <a:p>
                      <a:pPr algn="ctr" fontAlgn="ctr"/>
                      <a:r>
                        <a:rPr lang="en-US" sz="1400" u="none" strike="noStrike" dirty="0">
                          <a:solidFill>
                            <a:schemeClr val="tx2"/>
                          </a:solidFill>
                          <a:effectLst/>
                        </a:rPr>
                        <a:t>Poland</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11</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17</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19</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25</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a:t>
                      </a:r>
                    </a:p>
                  </a:txBody>
                  <a:tcPr marL="7620" marR="7620" marT="7620" marB="0"/>
                </a:tc>
                <a:extLst>
                  <a:ext uri="{0D108BD9-81ED-4DB2-BD59-A6C34878D82A}">
                    <a16:rowId xmlns:a16="http://schemas.microsoft.com/office/drawing/2014/main" val="1841331761"/>
                  </a:ext>
                </a:extLst>
              </a:tr>
              <a:tr h="200025">
                <a:tc vMerge="1">
                  <a:txBody>
                    <a:bodyPr/>
                    <a:lstStyle/>
                    <a:p>
                      <a:endParaRPr lang="en-US"/>
                    </a:p>
                  </a:txBody>
                  <a:tcPr/>
                </a:tc>
                <a:tc>
                  <a:txBody>
                    <a:bodyPr/>
                    <a:lstStyle/>
                    <a:p>
                      <a:pPr algn="ctr" fontAlgn="ctr"/>
                      <a:r>
                        <a:rPr lang="en-US" sz="1400" u="none" strike="noStrike" dirty="0">
                          <a:solidFill>
                            <a:schemeClr val="tx2"/>
                          </a:solidFill>
                          <a:effectLst/>
                        </a:rPr>
                        <a:t>Sweden</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1</a:t>
                      </a:r>
                    </a:p>
                  </a:txBody>
                  <a:tcPr marL="7620" marR="7620" marT="7620" marB="0"/>
                </a:tc>
                <a:extLst>
                  <a:ext uri="{0D108BD9-81ED-4DB2-BD59-A6C34878D82A}">
                    <a16:rowId xmlns:a16="http://schemas.microsoft.com/office/drawing/2014/main" val="1525542134"/>
                  </a:ext>
                </a:extLst>
              </a:tr>
              <a:tr h="142876">
                <a:tc vMerge="1">
                  <a:txBody>
                    <a:bodyPr/>
                    <a:lstStyle/>
                    <a:p>
                      <a:endParaRPr lang="en-US"/>
                    </a:p>
                  </a:txBody>
                  <a:tcPr/>
                </a:tc>
                <a:tc>
                  <a:txBody>
                    <a:bodyPr/>
                    <a:lstStyle/>
                    <a:p>
                      <a:pPr algn="ctr" fontAlgn="ctr"/>
                      <a:r>
                        <a:rPr lang="en-US" sz="1400" u="none" strike="noStrike" dirty="0">
                          <a:solidFill>
                            <a:schemeClr val="tx2"/>
                          </a:solidFill>
                          <a:effectLst/>
                        </a:rPr>
                        <a:t>Netherlands</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9</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4</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5</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7</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a:t>
                      </a:r>
                    </a:p>
                  </a:txBody>
                  <a:tcPr marL="7620" marR="7620" marT="7620" marB="0"/>
                </a:tc>
                <a:extLst>
                  <a:ext uri="{0D108BD9-81ED-4DB2-BD59-A6C34878D82A}">
                    <a16:rowId xmlns:a16="http://schemas.microsoft.com/office/drawing/2014/main" val="1529058384"/>
                  </a:ext>
                </a:extLst>
              </a:tr>
              <a:tr h="200025">
                <a:tc vMerge="1">
                  <a:txBody>
                    <a:bodyPr/>
                    <a:lstStyle/>
                    <a:p>
                      <a:endParaRPr lang="en-US"/>
                    </a:p>
                  </a:txBody>
                  <a:tcPr/>
                </a:tc>
                <a:tc>
                  <a:txBody>
                    <a:bodyPr/>
                    <a:lstStyle/>
                    <a:p>
                      <a:pPr algn="ctr" fontAlgn="ctr"/>
                      <a:r>
                        <a:rPr lang="en-US" sz="1400" u="none" strike="noStrike" dirty="0">
                          <a:solidFill>
                            <a:schemeClr val="tx2"/>
                          </a:solidFill>
                          <a:effectLst/>
                        </a:rPr>
                        <a:t>Italy</a:t>
                      </a:r>
                      <a:endParaRPr lang="en-US" sz="1400" b="0" i="0" u="none" strike="noStrike" dirty="0">
                        <a:solidFill>
                          <a:schemeClr val="tx2"/>
                        </a:solidFill>
                        <a:effectLst/>
                        <a:latin typeface="Arial" panose="020B0604020202020204" pitchFamily="34" charset="0"/>
                      </a:endParaRPr>
                    </a:p>
                  </a:txBody>
                  <a:tcPr marL="7382" marR="7382" marT="7382" marB="0" anchor="ctr"/>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23</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20</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12</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36</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27</a:t>
                      </a:r>
                    </a:p>
                  </a:txBody>
                  <a:tcPr marL="7620" marR="7620" marT="7620" marB="0"/>
                </a:tc>
                <a:tc>
                  <a:txBody>
                    <a:bodyPr/>
                    <a:lstStyle/>
                    <a:p>
                      <a:pPr algn="ctr" fontAlgn="t"/>
                      <a:r>
                        <a:rPr lang="en-US" sz="1400" b="0" i="0" u="none" strike="noStrike" dirty="0">
                          <a:solidFill>
                            <a:schemeClr val="tx2"/>
                          </a:solidFill>
                          <a:effectLst/>
                          <a:latin typeface="Arial" panose="020B0604020202020204" pitchFamily="34" charset="0"/>
                          <a:cs typeface="Arial" panose="020B0604020202020204" pitchFamily="34" charset="0"/>
                        </a:rPr>
                        <a:t>21</a:t>
                      </a:r>
                    </a:p>
                  </a:txBody>
                  <a:tcPr marL="7620" marR="7620" marT="7620" marB="0"/>
                </a:tc>
                <a:extLst>
                  <a:ext uri="{0D108BD9-81ED-4DB2-BD59-A6C34878D82A}">
                    <a16:rowId xmlns:a16="http://schemas.microsoft.com/office/drawing/2014/main" val="3923358808"/>
                  </a:ext>
                </a:extLst>
              </a:tr>
            </a:tbl>
          </a:graphicData>
        </a:graphic>
      </p:graphicFrame>
    </p:spTree>
    <p:extLst>
      <p:ext uri="{BB962C8B-B14F-4D97-AF65-F5344CB8AC3E}">
        <p14:creationId xmlns:p14="http://schemas.microsoft.com/office/powerpoint/2010/main" val="222592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4629150"/>
            <a:ext cx="6096000" cy="411083"/>
          </a:xfrm>
        </p:spPr>
        <p:txBody>
          <a:bodyPr>
            <a:noAutofit/>
          </a:bodyPr>
          <a:lstStyle/>
          <a:p>
            <a:r>
              <a:rPr lang="en-US" dirty="0">
                <a:latin typeface="Arial" panose="020B0604020202020204" pitchFamily="34" charset="0"/>
                <a:cs typeface="Arial" panose="020B0604020202020204" pitchFamily="34" charset="0"/>
              </a:rPr>
              <a:t>Q26. </a:t>
            </a:r>
            <a:r>
              <a:rPr lang="en-US" dirty="0"/>
              <a:t>Thinking about the parties you tend to support in elections, how often do you vote for the Social Democratic Party candidate in your country?</a:t>
            </a:r>
          </a:p>
          <a:p>
            <a:r>
              <a:rPr lang="en-US" dirty="0">
                <a:latin typeface="Arial" panose="020B0604020202020204" pitchFamily="34" charset="0"/>
                <a:cs typeface="Arial" panose="020B0604020202020204" pitchFamily="34" charset="0"/>
              </a:rPr>
              <a:t>Q27. </a:t>
            </a:r>
            <a:r>
              <a:rPr lang="en-US" dirty="0"/>
              <a:t>In the past, did you support the Social Democratic Party in your country more, less, or about the same as you do now? (If Q26 = sometimes/rarely or never)</a:t>
            </a:r>
            <a:endParaRPr lang="en-US" dirty="0">
              <a:latin typeface="Arial" panose="020B0604020202020204" pitchFamily="34" charset="0"/>
              <a:cs typeface="Arial" panose="020B0604020202020204" pitchFamily="34" charset="0"/>
            </a:endParaRPr>
          </a:p>
        </p:txBody>
      </p:sp>
      <p:graphicFrame>
        <p:nvGraphicFramePr>
          <p:cNvPr id="13" name="Chart 12"/>
          <p:cNvGraphicFramePr/>
          <p:nvPr>
            <p:extLst>
              <p:ext uri="{D42A27DB-BD31-4B8C-83A1-F6EECF244321}">
                <p14:modId xmlns:p14="http://schemas.microsoft.com/office/powerpoint/2010/main" val="1129210761"/>
              </p:ext>
            </p:extLst>
          </p:nvPr>
        </p:nvGraphicFramePr>
        <p:xfrm>
          <a:off x="-1" y="2038631"/>
          <a:ext cx="4944212" cy="228571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181708" y="1543161"/>
            <a:ext cx="4580794" cy="523220"/>
          </a:xfrm>
          <a:prstGeom prst="rect">
            <a:avLst/>
          </a:prstGeom>
          <a:noFill/>
        </p:spPr>
        <p:txBody>
          <a:bodyPr wrap="square" rtlCol="0">
            <a:spAutoFit/>
          </a:bodyPr>
          <a:lstStyle/>
          <a:p>
            <a:pPr algn="ctr"/>
            <a:r>
              <a:rPr lang="en-US" sz="1400" b="1" dirty="0">
                <a:solidFill>
                  <a:schemeClr val="tx2"/>
                </a:solidFill>
                <a:latin typeface="Arial" panose="020B0604020202020204" pitchFamily="34" charset="0"/>
                <a:cs typeface="Arial" panose="020B0604020202020204" pitchFamily="34" charset="0"/>
              </a:rPr>
              <a:t>How often do you vote for the Social Democratic Party candidate in your country?</a:t>
            </a:r>
          </a:p>
        </p:txBody>
      </p:sp>
      <p:graphicFrame>
        <p:nvGraphicFramePr>
          <p:cNvPr id="12" name="Chart 11">
            <a:extLst>
              <a:ext uri="{FF2B5EF4-FFF2-40B4-BE49-F238E27FC236}">
                <a16:creationId xmlns:a16="http://schemas.microsoft.com/office/drawing/2014/main" id="{C6A66848-5ADA-451E-B174-0F44B71FB097}"/>
              </a:ext>
            </a:extLst>
          </p:cNvPr>
          <p:cNvGraphicFramePr/>
          <p:nvPr>
            <p:extLst>
              <p:ext uri="{D42A27DB-BD31-4B8C-83A1-F6EECF244321}">
                <p14:modId xmlns:p14="http://schemas.microsoft.com/office/powerpoint/2010/main" val="4276290889"/>
              </p:ext>
            </p:extLst>
          </p:nvPr>
        </p:nvGraphicFramePr>
        <p:xfrm>
          <a:off x="4762502" y="2038630"/>
          <a:ext cx="4199790" cy="228571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B0B01698-8B59-4F81-B8A9-9E652DED34AE}"/>
              </a:ext>
            </a:extLst>
          </p:cNvPr>
          <p:cNvSpPr txBox="1"/>
          <p:nvPr/>
        </p:nvSpPr>
        <p:spPr>
          <a:xfrm>
            <a:off x="4958259" y="1188495"/>
            <a:ext cx="4199790" cy="1169551"/>
          </a:xfrm>
          <a:prstGeom prst="rect">
            <a:avLst/>
          </a:prstGeom>
          <a:noFill/>
        </p:spPr>
        <p:txBody>
          <a:bodyPr wrap="square" rtlCol="0">
            <a:spAutoFit/>
          </a:bodyPr>
          <a:lstStyle/>
          <a:p>
            <a:pPr algn="ctr"/>
            <a:r>
              <a:rPr lang="en-US" sz="1400" b="1" dirty="0">
                <a:solidFill>
                  <a:schemeClr val="tx2"/>
                </a:solidFill>
                <a:latin typeface="Arial" panose="020B0604020202020204" pitchFamily="34" charset="0"/>
                <a:cs typeface="Arial" panose="020B0604020202020204" pitchFamily="34" charset="0"/>
              </a:rPr>
              <a:t>In the past, did you support the Social Democratic Party in your country more, less, or about the same as you do now?</a:t>
            </a:r>
          </a:p>
          <a:p>
            <a:pPr algn="ctr"/>
            <a:r>
              <a:rPr lang="en-US" sz="1400" b="1" i="1" dirty="0">
                <a:solidFill>
                  <a:schemeClr val="tx2"/>
                </a:solidFill>
                <a:latin typeface="Arial" panose="020B0604020202020204" pitchFamily="34" charset="0"/>
                <a:cs typeface="Arial" panose="020B0604020202020204" pitchFamily="34" charset="0"/>
              </a:rPr>
              <a:t>(Asked of 977 voters who support the Social Democratic Party Sometimes or Rarely/Never)</a:t>
            </a:r>
          </a:p>
        </p:txBody>
      </p:sp>
      <p:cxnSp>
        <p:nvCxnSpPr>
          <p:cNvPr id="4" name="Straight Connector 3">
            <a:extLst>
              <a:ext uri="{FF2B5EF4-FFF2-40B4-BE49-F238E27FC236}">
                <a16:creationId xmlns:a16="http://schemas.microsoft.com/office/drawing/2014/main" id="{F66976C5-1043-4FDA-BDBB-57A1F1CE637F}"/>
              </a:ext>
            </a:extLst>
          </p:cNvPr>
          <p:cNvCxnSpPr/>
          <p:nvPr/>
        </p:nvCxnSpPr>
        <p:spPr>
          <a:xfrm>
            <a:off x="4762502" y="1188495"/>
            <a:ext cx="0" cy="3212055"/>
          </a:xfrm>
          <a:prstGeom prst="line">
            <a:avLst/>
          </a:prstGeom>
          <a:ln w="3175" cap="flat" cmpd="sng">
            <a:solidFill>
              <a:schemeClr val="tx2">
                <a:lumMod val="50000"/>
                <a:lumOff val="50000"/>
              </a:schemeClr>
            </a:solidFill>
            <a:prstDash val="sysDash"/>
            <a:miter lim="800000"/>
          </a:ln>
          <a:effectLst/>
        </p:spPr>
        <p:style>
          <a:lnRef idx="2">
            <a:schemeClr val="accent1"/>
          </a:lnRef>
          <a:fillRef idx="0">
            <a:schemeClr val="accent1"/>
          </a:fillRef>
          <a:effectRef idx="1">
            <a:schemeClr val="accent1"/>
          </a:effectRef>
          <a:fontRef idx="minor">
            <a:schemeClr val="tx1"/>
          </a:fontRef>
        </p:style>
      </p:cxnSp>
      <p:sp>
        <p:nvSpPr>
          <p:cNvPr id="9" name="Text Placeholder 1">
            <a:extLst>
              <a:ext uri="{FF2B5EF4-FFF2-40B4-BE49-F238E27FC236}">
                <a16:creationId xmlns:a16="http://schemas.microsoft.com/office/drawing/2014/main" id="{60F863F4-5940-4A5F-820B-D6587A2A0516}"/>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A Majority Sometimes Or Rarely/Never Support Social Democrats</a:t>
            </a:r>
          </a:p>
        </p:txBody>
      </p:sp>
    </p:spTree>
    <p:extLst>
      <p:ext uri="{BB962C8B-B14F-4D97-AF65-F5344CB8AC3E}">
        <p14:creationId xmlns:p14="http://schemas.microsoft.com/office/powerpoint/2010/main" val="398128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2360063"/>
            <a:ext cx="7330758" cy="423373"/>
          </a:xfrm>
        </p:spPr>
        <p:txBody>
          <a:bodyPr/>
          <a:lstStyle/>
          <a:p>
            <a:r>
              <a:rPr lang="en-US" sz="2800" dirty="0">
                <a:latin typeface="Bangla Sangam MN"/>
              </a:rPr>
              <a:t>Potential Social Democratic Voters </a:t>
            </a:r>
          </a:p>
        </p:txBody>
      </p:sp>
    </p:spTree>
    <p:extLst>
      <p:ext uri="{BB962C8B-B14F-4D97-AF65-F5344CB8AC3E}">
        <p14:creationId xmlns:p14="http://schemas.microsoft.com/office/powerpoint/2010/main" val="707281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b="1" dirty="0">
                <a:solidFill>
                  <a:schemeClr val="bg1"/>
                </a:solidFill>
                <a:latin typeface="Bangla Sangam MN" charset="0"/>
                <a:ea typeface="Bangla Sangam MN" charset="0"/>
                <a:cs typeface="Bangla Sangam MN" charset="0"/>
              </a:rPr>
              <a:t>Top Takeaways – Target SD Voters </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304800" y="1200150"/>
            <a:ext cx="8352697" cy="4216539"/>
          </a:xfrm>
          <a:prstGeom prst="rect">
            <a:avLst/>
          </a:prstGeom>
          <a:noFill/>
        </p:spPr>
        <p:txBody>
          <a:bodyPr wrap="square" rtlCol="0">
            <a:spAutoFit/>
          </a:bodyPr>
          <a:lstStyle/>
          <a:p>
            <a:pPr marL="285743" indent="-285743" defTabSz="685800">
              <a:spcAft>
                <a:spcPts val="1200"/>
              </a:spcAft>
              <a:buFont typeface="Arial" charset="0"/>
              <a:buChar char="•"/>
            </a:pPr>
            <a:r>
              <a:rPr lang="en-US" dirty="0">
                <a:solidFill>
                  <a:prstClr val="black"/>
                </a:solidFill>
                <a:latin typeface="Arial" panose="020B0604020202020204" pitchFamily="34" charset="0"/>
                <a:cs typeface="Arial" panose="020B0604020202020204" pitchFamily="34" charset="0"/>
              </a:rPr>
              <a:t>They are defined as anyone said they used to support Social Democrats more than they do now.  </a:t>
            </a:r>
          </a:p>
          <a:p>
            <a:pPr marL="285743" indent="-285743" defTabSz="685800">
              <a:spcAft>
                <a:spcPts val="1200"/>
              </a:spcAft>
              <a:buFont typeface="Arial" charset="0"/>
              <a:buChar char="•"/>
            </a:pPr>
            <a:r>
              <a:rPr lang="en-US" dirty="0">
                <a:solidFill>
                  <a:prstClr val="black"/>
                </a:solidFill>
                <a:latin typeface="Arial" panose="020B0604020202020204" pitchFamily="34" charset="0"/>
                <a:cs typeface="Arial" panose="020B0604020202020204" pitchFamily="34" charset="0"/>
              </a:rPr>
              <a:t>They make up 13% of the electorate.</a:t>
            </a:r>
          </a:p>
          <a:p>
            <a:pPr marL="285743" indent="-285743" defTabSz="685800">
              <a:spcAft>
                <a:spcPts val="1200"/>
              </a:spcAft>
              <a:buFont typeface="Arial" charset="0"/>
              <a:buChar char="•"/>
            </a:pPr>
            <a:r>
              <a:rPr lang="en-US" dirty="0">
                <a:solidFill>
                  <a:prstClr val="black"/>
                </a:solidFill>
                <a:latin typeface="Arial" panose="020B0604020202020204" pitchFamily="34" charset="0"/>
                <a:cs typeface="Arial" panose="020B0604020202020204" pitchFamily="34" charset="0"/>
              </a:rPr>
              <a:t>Moving mostly towards the Liberals and Greens.</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Climate change and economic concerns are high among these voters.</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Social Democrats compete with Greens on climate and Liberals and Conservatives on the economy with these voters.</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These voters do not see Social Democrats as most likely to be competent or get things done.</a:t>
            </a: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p:txBody>
      </p:sp>
    </p:spTree>
    <p:extLst>
      <p:ext uri="{BB962C8B-B14F-4D97-AF65-F5344CB8AC3E}">
        <p14:creationId xmlns:p14="http://schemas.microsoft.com/office/powerpoint/2010/main" val="1386895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8827" y="4932132"/>
            <a:ext cx="6324601" cy="234459"/>
          </a:xfrm>
        </p:spPr>
        <p:txBody>
          <a:bodyPr>
            <a:noAutofit/>
          </a:bodyPr>
          <a:lstStyle/>
          <a:p>
            <a:r>
              <a:rPr lang="en-US" dirty="0"/>
              <a:t>Q25. Which type of political party to you tend to prefer in elections in your country?</a:t>
            </a:r>
            <a:endParaRPr lang="en-US"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5C448894-0894-441E-87EE-0B2FE1BD4A75}"/>
              </a:ext>
            </a:extLst>
          </p:cNvPr>
          <p:cNvSpPr txBox="1">
            <a:spLocks/>
          </p:cNvSpPr>
          <p:nvPr/>
        </p:nvSpPr>
        <p:spPr>
          <a:xfrm>
            <a:off x="131186" y="346575"/>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en-US" sz="2400" dirty="0">
                <a:solidFill>
                  <a:prstClr val="white"/>
                </a:solidFill>
                <a:latin typeface="Bangla Sangam MN"/>
              </a:rPr>
              <a:t>Target Voters Say They Are Moving More to Liberal and Green than to Conservatives, Nationalists or Far-Left</a:t>
            </a:r>
          </a:p>
        </p:txBody>
      </p:sp>
      <p:sp>
        <p:nvSpPr>
          <p:cNvPr id="9" name="Rectangle 2">
            <a:extLst>
              <a:ext uri="{FF2B5EF4-FFF2-40B4-BE49-F238E27FC236}">
                <a16:creationId xmlns:a16="http://schemas.microsoft.com/office/drawing/2014/main" id="{5AD1F26F-0543-410C-830D-B8AFACC06531}"/>
              </a:ext>
            </a:extLst>
          </p:cNvPr>
          <p:cNvSpPr>
            <a:spLocks noChangeArrowheads="1"/>
          </p:cNvSpPr>
          <p:nvPr/>
        </p:nvSpPr>
        <p:spPr bwMode="auto">
          <a:xfrm>
            <a:off x="457201" y="1533725"/>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8" eaLnBrk="0" fontAlgn="base" hangingPunct="0">
              <a:spcBef>
                <a:spcPct val="0"/>
              </a:spcBef>
              <a:spcAft>
                <a:spcPct val="0"/>
              </a:spcAft>
            </a:pPr>
            <a:br>
              <a:rPr lang="en-US" altLang="en-US" sz="1000" b="1" dirty="0">
                <a:solidFill>
                  <a:srgbClr val="154A7C"/>
                </a:solidFill>
                <a:latin typeface="Arial" panose="020B0604020202020204" pitchFamily="34" charset="0"/>
                <a:ea typeface="Times New Roman" panose="02020603050405020304" pitchFamily="18" charset="0"/>
                <a:cs typeface="Arial" panose="020B0604020202020204" pitchFamily="34" charset="0"/>
              </a:rPr>
            </a:br>
            <a:endParaRPr lang="en-US" altLang="en-US" sz="600" dirty="0">
              <a:solidFill>
                <a:srgbClr val="154A7C"/>
              </a:solidFill>
              <a:latin typeface="Arial" panose="020B0604020202020204"/>
            </a:endParaRPr>
          </a:p>
          <a:p>
            <a:pPr defTabSz="914378" eaLnBrk="0" fontAlgn="base" hangingPunct="0">
              <a:spcBef>
                <a:spcPct val="0"/>
              </a:spcBef>
              <a:spcAft>
                <a:spcPct val="0"/>
              </a:spcAft>
            </a:pPr>
            <a:endParaRPr lang="en-US" altLang="en-US" dirty="0">
              <a:solidFill>
                <a:srgbClr val="154A7C"/>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C7B814B1-AB26-4DA4-8217-B6C080AD1005}"/>
              </a:ext>
            </a:extLst>
          </p:cNvPr>
          <p:cNvGraphicFramePr>
            <a:graphicFrameLocks noGrp="1"/>
          </p:cNvGraphicFramePr>
          <p:nvPr>
            <p:extLst>
              <p:ext uri="{D42A27DB-BD31-4B8C-83A1-F6EECF244321}">
                <p14:modId xmlns:p14="http://schemas.microsoft.com/office/powerpoint/2010/main" val="2966427040"/>
              </p:ext>
            </p:extLst>
          </p:nvPr>
        </p:nvGraphicFramePr>
        <p:xfrm>
          <a:off x="533400" y="1896943"/>
          <a:ext cx="8077200" cy="2194560"/>
        </p:xfrm>
        <a:graphic>
          <a:graphicData uri="http://schemas.openxmlformats.org/drawingml/2006/table">
            <a:tbl>
              <a:tblPr firstRow="1" firstCol="1" bandRow="1"/>
              <a:tblGrid>
                <a:gridCol w="1371600">
                  <a:extLst>
                    <a:ext uri="{9D8B030D-6E8A-4147-A177-3AD203B41FA5}">
                      <a16:colId xmlns:a16="http://schemas.microsoft.com/office/drawing/2014/main" val="2128949508"/>
                    </a:ext>
                  </a:extLst>
                </a:gridCol>
                <a:gridCol w="1657349">
                  <a:extLst>
                    <a:ext uri="{9D8B030D-6E8A-4147-A177-3AD203B41FA5}">
                      <a16:colId xmlns:a16="http://schemas.microsoft.com/office/drawing/2014/main" val="2234961427"/>
                    </a:ext>
                  </a:extLst>
                </a:gridCol>
                <a:gridCol w="1346152">
                  <a:extLst>
                    <a:ext uri="{9D8B030D-6E8A-4147-A177-3AD203B41FA5}">
                      <a16:colId xmlns:a16="http://schemas.microsoft.com/office/drawing/2014/main" val="2309699775"/>
                    </a:ext>
                  </a:extLst>
                </a:gridCol>
                <a:gridCol w="1234033">
                  <a:extLst>
                    <a:ext uri="{9D8B030D-6E8A-4147-A177-3AD203B41FA5}">
                      <a16:colId xmlns:a16="http://schemas.microsoft.com/office/drawing/2014/main" val="1029219307"/>
                    </a:ext>
                  </a:extLst>
                </a:gridCol>
                <a:gridCol w="1234033">
                  <a:extLst>
                    <a:ext uri="{9D8B030D-6E8A-4147-A177-3AD203B41FA5}">
                      <a16:colId xmlns:a16="http://schemas.microsoft.com/office/drawing/2014/main" val="4196155884"/>
                    </a:ext>
                  </a:extLst>
                </a:gridCol>
                <a:gridCol w="1234033">
                  <a:extLst>
                    <a:ext uri="{9D8B030D-6E8A-4147-A177-3AD203B41FA5}">
                      <a16:colId xmlns:a16="http://schemas.microsoft.com/office/drawing/2014/main" val="3347955422"/>
                    </a:ext>
                  </a:extLst>
                </a:gridCol>
              </a:tblGrid>
              <a:tr h="161925">
                <a:tc rowSpan="2" gridSpan="2">
                  <a:txBody>
                    <a:bodyPr/>
                    <a:lstStyle/>
                    <a:p>
                      <a:pPr marL="0" marR="0" algn="l">
                        <a:spcBef>
                          <a:spcPts val="0"/>
                        </a:spcBef>
                        <a:spcAft>
                          <a:spcPts val="0"/>
                        </a:spcAft>
                      </a:pPr>
                      <a:endParaRPr lang="en-US" sz="1200" dirty="0">
                        <a:solidFill>
                          <a:schemeClr val="tx2"/>
                        </a:solidFill>
                        <a:effectLst/>
                        <a:latin typeface="Arial" panose="020B060402020202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hMerge="1">
                  <a:txBody>
                    <a:bodyPr/>
                    <a:lstStyle/>
                    <a:p>
                      <a:endParaRPr lang="en-US"/>
                    </a:p>
                  </a:txBody>
                  <a:tcPr/>
                </a:tc>
                <a:tc rowSpan="2">
                  <a:txBody>
                    <a:bodyPr/>
                    <a:lstStyle/>
                    <a:p>
                      <a:pPr marL="0" marR="0" algn="ctr">
                        <a:spcBef>
                          <a:spcPts val="0"/>
                        </a:spcBef>
                        <a:spcAft>
                          <a:spcPts val="0"/>
                        </a:spcAft>
                      </a:pPr>
                      <a:r>
                        <a:rPr lang="en-US" sz="1200" b="1" dirty="0">
                          <a:solidFill>
                            <a:schemeClr val="tx2"/>
                          </a:solidFill>
                          <a:effectLst/>
                          <a:latin typeface="Arial" panose="020B0604020202020204" pitchFamily="34" charset="0"/>
                          <a:ea typeface="Times New Roman" panose="02020603050405020304" pitchFamily="18" charset="0"/>
                        </a:rPr>
                        <a:t>% of All Voters</a:t>
                      </a:r>
                      <a:endParaRPr lang="en-US" sz="12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marL="0" marR="0" algn="ctr">
                        <a:spcBef>
                          <a:spcPts val="0"/>
                        </a:spcBef>
                        <a:spcAft>
                          <a:spcPts val="0"/>
                        </a:spcAft>
                      </a:pPr>
                      <a:r>
                        <a:rPr lang="en-US" sz="1200" dirty="0">
                          <a:solidFill>
                            <a:schemeClr val="tx2"/>
                          </a:solidFill>
                          <a:effectLst/>
                          <a:latin typeface="Arial" panose="020B0604020202020204" pitchFamily="34" charset="0"/>
                          <a:ea typeface="Times New Roman" panose="02020603050405020304" pitchFamily="18" charset="0"/>
                        </a:rPr>
                        <a:t>In the past, did you support the Social Democratic Party in your country more, less, or about the same as you do now?</a:t>
                      </a:r>
                      <a:endParaRPr lang="en-US" sz="12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6968207"/>
                  </a:ext>
                </a:extLst>
              </a:tr>
              <a:tr h="161925">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b="1" dirty="0">
                          <a:solidFill>
                            <a:schemeClr val="tx2"/>
                          </a:solidFill>
                          <a:effectLst/>
                          <a:latin typeface="Arial" panose="020B0604020202020204" pitchFamily="34" charset="0"/>
                          <a:ea typeface="Times New Roman" panose="02020603050405020304" pitchFamily="18" charset="0"/>
                        </a:rPr>
                        <a:t>Voted </a:t>
                      </a:r>
                    </a:p>
                    <a:p>
                      <a:pPr marL="0" marR="0" algn="ctr">
                        <a:spcBef>
                          <a:spcPts val="0"/>
                        </a:spcBef>
                        <a:spcAft>
                          <a:spcPts val="0"/>
                        </a:spcAft>
                      </a:pPr>
                      <a:r>
                        <a:rPr lang="en-US" sz="1200" b="1" dirty="0">
                          <a:solidFill>
                            <a:schemeClr val="tx2"/>
                          </a:solidFill>
                          <a:effectLst/>
                          <a:latin typeface="Arial" panose="020B0604020202020204" pitchFamily="34" charset="0"/>
                          <a:ea typeface="Times New Roman" panose="02020603050405020304" pitchFamily="18" charset="0"/>
                        </a:rPr>
                        <a:t>More</a:t>
                      </a:r>
                      <a:endParaRPr lang="en-US" sz="12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b="1" dirty="0">
                          <a:solidFill>
                            <a:schemeClr val="tx2"/>
                          </a:solidFill>
                          <a:effectLst/>
                          <a:latin typeface="Arial" panose="020B0604020202020204" pitchFamily="34" charset="0"/>
                          <a:ea typeface="Times New Roman" panose="02020603050405020304" pitchFamily="18" charset="0"/>
                        </a:rPr>
                        <a:t>Voted </a:t>
                      </a:r>
                    </a:p>
                    <a:p>
                      <a:pPr marL="0" marR="0" algn="ctr">
                        <a:spcBef>
                          <a:spcPts val="0"/>
                        </a:spcBef>
                        <a:spcAft>
                          <a:spcPts val="0"/>
                        </a:spcAft>
                      </a:pPr>
                      <a:r>
                        <a:rPr lang="en-US" sz="1200" b="1" dirty="0">
                          <a:solidFill>
                            <a:schemeClr val="tx2"/>
                          </a:solidFill>
                          <a:effectLst/>
                          <a:latin typeface="Arial" panose="020B0604020202020204" pitchFamily="34" charset="0"/>
                          <a:ea typeface="Times New Roman" panose="02020603050405020304" pitchFamily="18" charset="0"/>
                        </a:rPr>
                        <a:t>Less</a:t>
                      </a:r>
                      <a:endParaRPr lang="en-US" sz="12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b="1" dirty="0">
                          <a:solidFill>
                            <a:schemeClr val="tx2"/>
                          </a:solidFill>
                          <a:effectLst/>
                          <a:latin typeface="Arial" panose="020B0604020202020204" pitchFamily="34" charset="0"/>
                          <a:ea typeface="Times New Roman" panose="02020603050405020304" pitchFamily="18" charset="0"/>
                        </a:rPr>
                        <a:t>Voted About the same</a:t>
                      </a:r>
                      <a:endParaRPr lang="en-US" sz="12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51841596"/>
                  </a:ext>
                </a:extLst>
              </a:tr>
              <a:tr h="130810">
                <a:tc rowSpan="6">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 Which type of political party to you tend to prefer in elections in your country?</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Social-Democratic</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31</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20</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12</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16</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860339"/>
                  </a:ext>
                </a:extLst>
              </a:tr>
              <a:tr h="96520">
                <a:tc vMerge="1">
                  <a:txBody>
                    <a:bodyPr/>
                    <a:lstStyle/>
                    <a:p>
                      <a:endParaRPr lang="en-US"/>
                    </a:p>
                  </a:txBody>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Far-left</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9</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12</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11</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10</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897733"/>
                  </a:ext>
                </a:extLst>
              </a:tr>
              <a:tr h="56515">
                <a:tc vMerge="1">
                  <a:txBody>
                    <a:bodyPr/>
                    <a:lstStyle/>
                    <a:p>
                      <a:endParaRPr lang="en-US"/>
                    </a:p>
                  </a:txBody>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Conservative</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17</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15</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24</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23</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914520"/>
                  </a:ext>
                </a:extLst>
              </a:tr>
              <a:tr h="73660">
                <a:tc vMerge="1">
                  <a:txBody>
                    <a:bodyPr/>
                    <a:lstStyle/>
                    <a:p>
                      <a:endParaRPr lang="en-US"/>
                    </a:p>
                  </a:txBody>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Nationalist</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13</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11</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18</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17</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705321"/>
                  </a:ext>
                </a:extLst>
              </a:tr>
              <a:tr h="39370">
                <a:tc vMerge="1">
                  <a:txBody>
                    <a:bodyPr/>
                    <a:lstStyle/>
                    <a:p>
                      <a:endParaRPr lang="en-US"/>
                    </a:p>
                  </a:txBody>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Liberal</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19</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24</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23</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24</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732254"/>
                  </a:ext>
                </a:extLst>
              </a:tr>
              <a:tr h="161925">
                <a:tc vMerge="1">
                  <a:txBody>
                    <a:bodyPr/>
                    <a:lstStyle/>
                    <a:p>
                      <a:endParaRPr lang="en-US"/>
                    </a:p>
                  </a:txBody>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Green</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11</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20</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12</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rPr>
                        <a:t>10</a:t>
                      </a:r>
                      <a:endParaRPr lang="en-US" sz="1400" dirty="0">
                        <a:solidFill>
                          <a:schemeClr val="tx2"/>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379242"/>
                  </a:ext>
                </a:extLst>
              </a:tr>
            </a:tbl>
          </a:graphicData>
        </a:graphic>
      </p:graphicFrame>
      <p:sp>
        <p:nvSpPr>
          <p:cNvPr id="15" name="Oval 14">
            <a:extLst>
              <a:ext uri="{FF2B5EF4-FFF2-40B4-BE49-F238E27FC236}">
                <a16:creationId xmlns:a16="http://schemas.microsoft.com/office/drawing/2014/main" id="{860FF4D1-FF98-46F6-80C4-4A779D6E24A5}"/>
              </a:ext>
            </a:extLst>
          </p:cNvPr>
          <p:cNvSpPr/>
          <p:nvPr/>
        </p:nvSpPr>
        <p:spPr>
          <a:xfrm>
            <a:off x="5257800" y="3638550"/>
            <a:ext cx="595559" cy="452953"/>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6" name="Rectangle 15">
            <a:extLst>
              <a:ext uri="{FF2B5EF4-FFF2-40B4-BE49-F238E27FC236}">
                <a16:creationId xmlns:a16="http://schemas.microsoft.com/office/drawing/2014/main" id="{3AA9D19D-6A98-4971-B47A-C596B0413221}"/>
              </a:ext>
            </a:extLst>
          </p:cNvPr>
          <p:cNvSpPr/>
          <p:nvPr/>
        </p:nvSpPr>
        <p:spPr>
          <a:xfrm>
            <a:off x="186712" y="1215637"/>
            <a:ext cx="8826103" cy="300082"/>
          </a:xfrm>
          <a:prstGeom prst="rect">
            <a:avLst/>
          </a:prstGeom>
        </p:spPr>
        <p:txBody>
          <a:bodyPr wrap="square">
            <a:spAutoFit/>
          </a:bodyPr>
          <a:lstStyle/>
          <a:p>
            <a:pPr algn="ctr"/>
            <a:r>
              <a:rPr lang="en-US" sz="1350" b="1" dirty="0">
                <a:solidFill>
                  <a:schemeClr val="tx2"/>
                </a:solidFill>
                <a:latin typeface="Arial" panose="020B0604020202020204" pitchFamily="34" charset="0"/>
                <a:cs typeface="Times New Roman" panose="02020603050405020304" pitchFamily="18" charset="0"/>
              </a:rPr>
              <a:t>How Target (Potential SD) Voters Have Shifted</a:t>
            </a:r>
            <a:endParaRPr lang="en-US" sz="1350" b="1" dirty="0"/>
          </a:p>
        </p:txBody>
      </p:sp>
      <p:sp>
        <p:nvSpPr>
          <p:cNvPr id="8" name="Oval 7">
            <a:extLst>
              <a:ext uri="{FF2B5EF4-FFF2-40B4-BE49-F238E27FC236}">
                <a16:creationId xmlns:a16="http://schemas.microsoft.com/office/drawing/2014/main" id="{91AFC3C0-7212-4F1D-B5B6-3737E48F4AE0}"/>
              </a:ext>
            </a:extLst>
          </p:cNvPr>
          <p:cNvSpPr/>
          <p:nvPr/>
        </p:nvSpPr>
        <p:spPr>
          <a:xfrm>
            <a:off x="5195641" y="2800350"/>
            <a:ext cx="595559" cy="228600"/>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Tree>
    <p:extLst>
      <p:ext uri="{BB962C8B-B14F-4D97-AF65-F5344CB8AC3E}">
        <p14:creationId xmlns:p14="http://schemas.microsoft.com/office/powerpoint/2010/main" val="2992391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95142C2-0AF1-4332-B2BC-D26C36853448}"/>
              </a:ext>
            </a:extLst>
          </p:cNvPr>
          <p:cNvGraphicFramePr/>
          <p:nvPr>
            <p:extLst>
              <p:ext uri="{D42A27DB-BD31-4B8C-83A1-F6EECF244321}">
                <p14:modId xmlns:p14="http://schemas.microsoft.com/office/powerpoint/2010/main" val="2417209105"/>
              </p:ext>
            </p:extLst>
          </p:nvPr>
        </p:nvGraphicFramePr>
        <p:xfrm>
          <a:off x="192354" y="895350"/>
          <a:ext cx="8875447"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8827" y="4924259"/>
            <a:ext cx="6098627" cy="234459"/>
          </a:xfrm>
        </p:spPr>
        <p:txBody>
          <a:bodyPr>
            <a:noAutofit/>
          </a:bodyPr>
          <a:lstStyle/>
          <a:p>
            <a:r>
              <a:rPr lang="en-US" sz="900" dirty="0"/>
              <a:t>Q29. Now, I will read some statements that are related to issues in Europe.  Using a scale of 1 to 10, where 1 means you are not concerned at all about it and 10 means you are very concerned about it, please rate the following...</a:t>
            </a:r>
          </a:p>
          <a:p>
            <a:endParaRPr lang="en-US" dirty="0">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4FC0890D-65F4-41E6-A2AD-9084535678FF}"/>
              </a:ext>
            </a:extLst>
          </p:cNvPr>
          <p:cNvSpPr txBox="1">
            <a:spLocks/>
          </p:cNvSpPr>
          <p:nvPr/>
        </p:nvSpPr>
        <p:spPr>
          <a:xfrm>
            <a:off x="131186" y="346575"/>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en-US" sz="2400" dirty="0">
                <a:solidFill>
                  <a:prstClr val="white"/>
                </a:solidFill>
                <a:latin typeface="Bangla Sangam MN"/>
              </a:rPr>
              <a:t>Compared To All Voters, Target Voters Are More Concerned About The Rich Getting Richer And Economic Futures</a:t>
            </a:r>
          </a:p>
        </p:txBody>
      </p:sp>
    </p:spTree>
    <p:extLst>
      <p:ext uri="{BB962C8B-B14F-4D97-AF65-F5344CB8AC3E}">
        <p14:creationId xmlns:p14="http://schemas.microsoft.com/office/powerpoint/2010/main" val="2354136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95142C2-0AF1-4332-B2BC-D26C36853448}"/>
              </a:ext>
            </a:extLst>
          </p:cNvPr>
          <p:cNvGraphicFramePr/>
          <p:nvPr>
            <p:extLst>
              <p:ext uri="{D42A27DB-BD31-4B8C-83A1-F6EECF244321}">
                <p14:modId xmlns:p14="http://schemas.microsoft.com/office/powerpoint/2010/main" val="3350753836"/>
              </p:ext>
            </p:extLst>
          </p:nvPr>
        </p:nvGraphicFramePr>
        <p:xfrm>
          <a:off x="192354" y="895351"/>
          <a:ext cx="8875447"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8827" y="4924259"/>
            <a:ext cx="6098627" cy="234459"/>
          </a:xfrm>
        </p:spPr>
        <p:txBody>
          <a:bodyPr>
            <a:noAutofit/>
          </a:bodyPr>
          <a:lstStyle/>
          <a:p>
            <a:r>
              <a:rPr lang="en-US" sz="900" dirty="0"/>
              <a:t>Q29. Now, I will read some statements that are related to issues in Europe.  Using a scale of 1 to 10, where 1 means you are not concerned at all about it and 10 means you are very concerned about it, please rate the following...</a:t>
            </a:r>
          </a:p>
          <a:p>
            <a:endParaRPr lang="en-US" dirty="0">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A44709F6-8B1B-46CD-9AF6-4C740C2135D3}"/>
              </a:ext>
            </a:extLst>
          </p:cNvPr>
          <p:cNvSpPr txBox="1">
            <a:spLocks/>
          </p:cNvSpPr>
          <p:nvPr/>
        </p:nvSpPr>
        <p:spPr>
          <a:xfrm>
            <a:off x="131186" y="346575"/>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en-US" sz="2800" dirty="0">
                <a:solidFill>
                  <a:prstClr val="white"/>
                </a:solidFill>
                <a:latin typeface="Bangla Sangam MN"/>
              </a:rPr>
              <a:t>A Lack Of Good Jobs Is A Stronger Concern For Target Voters Than All Voters </a:t>
            </a:r>
          </a:p>
        </p:txBody>
      </p:sp>
    </p:spTree>
    <p:extLst>
      <p:ext uri="{BB962C8B-B14F-4D97-AF65-F5344CB8AC3E}">
        <p14:creationId xmlns:p14="http://schemas.microsoft.com/office/powerpoint/2010/main" val="3736192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0" y="4920878"/>
            <a:ext cx="5638800" cy="234459"/>
          </a:xfrm>
        </p:spPr>
        <p:txBody>
          <a:bodyPr>
            <a:noAutofit/>
          </a:bodyPr>
          <a:lstStyle/>
          <a:p>
            <a:r>
              <a:rPr lang="en-US" dirty="0"/>
              <a:t>Q31. Please tell us which type of party in your country you would trust the most to handle the following issues.</a:t>
            </a:r>
          </a:p>
          <a:p>
            <a:endParaRPr lang="en-US"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5C448894-0894-441E-87EE-0B2FE1BD4A75}"/>
              </a:ext>
            </a:extLst>
          </p:cNvPr>
          <p:cNvSpPr txBox="1">
            <a:spLocks/>
          </p:cNvSpPr>
          <p:nvPr/>
        </p:nvSpPr>
        <p:spPr>
          <a:xfrm>
            <a:off x="131186" y="346575"/>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en-US" sz="2400" dirty="0">
                <a:solidFill>
                  <a:prstClr val="white"/>
                </a:solidFill>
                <a:latin typeface="Bangla Sangam MN"/>
              </a:rPr>
              <a:t>Social Democrats and Liberals Compete on Job Creation and Privacy – Greens Dominate on Climate</a:t>
            </a:r>
          </a:p>
        </p:txBody>
      </p:sp>
      <p:graphicFrame>
        <p:nvGraphicFramePr>
          <p:cNvPr id="8" name="Table 7">
            <a:extLst>
              <a:ext uri="{FF2B5EF4-FFF2-40B4-BE49-F238E27FC236}">
                <a16:creationId xmlns:a16="http://schemas.microsoft.com/office/drawing/2014/main" id="{4A6E6BC4-417C-4523-89BD-8E6343D643E0}"/>
              </a:ext>
            </a:extLst>
          </p:cNvPr>
          <p:cNvGraphicFramePr>
            <a:graphicFrameLocks noGrp="1"/>
          </p:cNvGraphicFramePr>
          <p:nvPr>
            <p:extLst>
              <p:ext uri="{D42A27DB-BD31-4B8C-83A1-F6EECF244321}">
                <p14:modId xmlns:p14="http://schemas.microsoft.com/office/powerpoint/2010/main" val="1680638751"/>
              </p:ext>
            </p:extLst>
          </p:nvPr>
        </p:nvGraphicFramePr>
        <p:xfrm>
          <a:off x="68365" y="1302351"/>
          <a:ext cx="9007268" cy="3257981"/>
        </p:xfrm>
        <a:graphic>
          <a:graphicData uri="http://schemas.openxmlformats.org/drawingml/2006/table">
            <a:tbl>
              <a:tblPr firstRow="1" firstCol="1" bandRow="1" bandCol="1"/>
              <a:tblGrid>
                <a:gridCol w="3051574">
                  <a:extLst>
                    <a:ext uri="{9D8B030D-6E8A-4147-A177-3AD203B41FA5}">
                      <a16:colId xmlns:a16="http://schemas.microsoft.com/office/drawing/2014/main" val="2983621927"/>
                    </a:ext>
                  </a:extLst>
                </a:gridCol>
                <a:gridCol w="851555">
                  <a:extLst>
                    <a:ext uri="{9D8B030D-6E8A-4147-A177-3AD203B41FA5}">
                      <a16:colId xmlns:a16="http://schemas.microsoft.com/office/drawing/2014/main" val="1905950249"/>
                    </a:ext>
                  </a:extLst>
                </a:gridCol>
                <a:gridCol w="808285">
                  <a:extLst>
                    <a:ext uri="{9D8B030D-6E8A-4147-A177-3AD203B41FA5}">
                      <a16:colId xmlns:a16="http://schemas.microsoft.com/office/drawing/2014/main" val="145994639"/>
                    </a:ext>
                  </a:extLst>
                </a:gridCol>
                <a:gridCol w="829055">
                  <a:extLst>
                    <a:ext uri="{9D8B030D-6E8A-4147-A177-3AD203B41FA5}">
                      <a16:colId xmlns:a16="http://schemas.microsoft.com/office/drawing/2014/main" val="1979346627"/>
                    </a:ext>
                  </a:extLst>
                </a:gridCol>
                <a:gridCol w="919056">
                  <a:extLst>
                    <a:ext uri="{9D8B030D-6E8A-4147-A177-3AD203B41FA5}">
                      <a16:colId xmlns:a16="http://schemas.microsoft.com/office/drawing/2014/main" val="3029279112"/>
                    </a:ext>
                  </a:extLst>
                </a:gridCol>
                <a:gridCol w="851555">
                  <a:extLst>
                    <a:ext uri="{9D8B030D-6E8A-4147-A177-3AD203B41FA5}">
                      <a16:colId xmlns:a16="http://schemas.microsoft.com/office/drawing/2014/main" val="3811729912"/>
                    </a:ext>
                  </a:extLst>
                </a:gridCol>
                <a:gridCol w="851555">
                  <a:extLst>
                    <a:ext uri="{9D8B030D-6E8A-4147-A177-3AD203B41FA5}">
                      <a16:colId xmlns:a16="http://schemas.microsoft.com/office/drawing/2014/main" val="527106266"/>
                    </a:ext>
                  </a:extLst>
                </a:gridCol>
                <a:gridCol w="844633">
                  <a:extLst>
                    <a:ext uri="{9D8B030D-6E8A-4147-A177-3AD203B41FA5}">
                      <a16:colId xmlns:a16="http://schemas.microsoft.com/office/drawing/2014/main" val="2357482280"/>
                    </a:ext>
                  </a:extLst>
                </a:gridCol>
              </a:tblGrid>
              <a:tr h="266933">
                <a:tc>
                  <a:txBody>
                    <a:bodyPr/>
                    <a:lstStyle/>
                    <a:p>
                      <a:pPr marL="0" marR="0">
                        <a:spcBef>
                          <a:spcPts val="0"/>
                        </a:spcBef>
                        <a:spcAft>
                          <a:spcPts val="0"/>
                        </a:spcAft>
                      </a:pPr>
                      <a:r>
                        <a:rPr lang="en-US" sz="9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Ranked by Net Social-Dem - Nationalist</a:t>
                      </a:r>
                      <a:endParaRPr lang="en-US" sz="9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Social-Democratic</a:t>
                      </a:r>
                      <a:endParaRPr lang="en-US" sz="900"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marL="0" marR="0" algn="ctr">
                        <a:spcBef>
                          <a:spcPts val="0"/>
                        </a:spcBef>
                        <a:spcAft>
                          <a:spcPts val="0"/>
                        </a:spcAft>
                      </a:pPr>
                      <a:r>
                        <a:rPr lang="en-US"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Nationalist</a:t>
                      </a:r>
                      <a:endParaRPr lang="en-US" sz="900"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Far-Left</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2"/>
                    </a:solidFill>
                  </a:tcPr>
                </a:tc>
                <a:tc>
                  <a:txBody>
                    <a:bodyPr/>
                    <a:lstStyle/>
                    <a:p>
                      <a:pPr marL="0" marR="0" algn="ctr">
                        <a:spcBef>
                          <a:spcPts val="0"/>
                        </a:spcBef>
                        <a:spcAft>
                          <a:spcPts val="0"/>
                        </a:spcAft>
                      </a:pPr>
                      <a:r>
                        <a:rPr lang="en-US" sz="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Conservative</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2423"/>
                    </a:solidFill>
                  </a:tcPr>
                </a:tc>
                <a:tc>
                  <a:txBody>
                    <a:bodyPr/>
                    <a:lstStyle/>
                    <a:p>
                      <a:pPr marL="0" marR="0" algn="ctr">
                        <a:spcBef>
                          <a:spcPts val="0"/>
                        </a:spcBef>
                        <a:spcAft>
                          <a:spcPts val="0"/>
                        </a:spcAft>
                      </a:pPr>
                      <a:r>
                        <a:rPr lang="en-US" sz="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Liberal</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marL="0" marR="0" algn="ctr">
                        <a:spcBef>
                          <a:spcPts val="0"/>
                        </a:spcBef>
                        <a:spcAft>
                          <a:spcPts val="0"/>
                        </a:spcAft>
                      </a:pPr>
                      <a:r>
                        <a:rPr lang="en-US" sz="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marL="0" marR="0" algn="ctr">
                        <a:spcBef>
                          <a:spcPts val="0"/>
                        </a:spcBef>
                        <a:spcAft>
                          <a:spcPts val="0"/>
                        </a:spcAft>
                      </a:pPr>
                      <a:r>
                        <a:rPr lang="en-US" sz="900" b="1" i="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Net (Soc-Dem – Nationalist)</a:t>
                      </a:r>
                      <a:endParaRPr lang="en-US" sz="9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06290657"/>
                  </a:ext>
                </a:extLst>
              </a:tr>
              <a:tr h="184609">
                <a:tc>
                  <a:txBody>
                    <a:bodyPr/>
                    <a:lstStyle/>
                    <a:p>
                      <a:pPr algn="l" fontAlgn="t"/>
                      <a:r>
                        <a:rPr lang="en-US" sz="1000" b="0" i="0" u="none" strike="noStrike" dirty="0">
                          <a:solidFill>
                            <a:srgbClr val="000000"/>
                          </a:solidFill>
                          <a:effectLst/>
                          <a:latin typeface="Arial" panose="020B0604020202020204" pitchFamily="34" charset="0"/>
                        </a:rPr>
                        <a:t>Education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26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05876476"/>
                  </a:ext>
                </a:extLst>
              </a:tr>
              <a:tr h="184609">
                <a:tc>
                  <a:txBody>
                    <a:bodyPr/>
                    <a:lstStyle/>
                    <a:p>
                      <a:pPr algn="l" fontAlgn="t"/>
                      <a:r>
                        <a:rPr lang="en-US" sz="1000" b="0" i="0" u="none" strike="noStrike" dirty="0">
                          <a:solidFill>
                            <a:srgbClr val="000000"/>
                          </a:solidFill>
                          <a:effectLst/>
                          <a:latin typeface="Arial" panose="020B0604020202020204" pitchFamily="34" charset="0"/>
                        </a:rPr>
                        <a:t>Preserving the culture in each country</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29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53565912"/>
                  </a:ext>
                </a:extLst>
              </a:tr>
              <a:tr h="214526">
                <a:tc>
                  <a:txBody>
                    <a:bodyPr/>
                    <a:lstStyle/>
                    <a:p>
                      <a:pPr algn="l" fontAlgn="t"/>
                      <a:r>
                        <a:rPr lang="en-US" sz="1000" b="0" i="0" u="none" strike="noStrike" dirty="0">
                          <a:solidFill>
                            <a:srgbClr val="000000"/>
                          </a:solidFill>
                          <a:effectLst/>
                          <a:latin typeface="Arial" panose="020B0604020202020204" pitchFamily="34" charset="0"/>
                        </a:rPr>
                        <a:t>Provide a clear agenda for what they want to achieve</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25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51432194"/>
                  </a:ext>
                </a:extLst>
              </a:tr>
              <a:tr h="184609">
                <a:tc>
                  <a:txBody>
                    <a:bodyPr/>
                    <a:lstStyle/>
                    <a:p>
                      <a:pPr algn="l" fontAlgn="t"/>
                      <a:r>
                        <a:rPr lang="en-US" sz="1000" b="0" i="0" u="none" strike="noStrike" dirty="0">
                          <a:solidFill>
                            <a:srgbClr val="000000"/>
                          </a:solidFill>
                          <a:effectLst/>
                          <a:latin typeface="Arial" panose="020B0604020202020204" pitchFamily="34" charset="0"/>
                        </a:rPr>
                        <a:t>Creating more good jobs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09452967"/>
                  </a:ext>
                </a:extLst>
              </a:tr>
              <a:tr h="184609">
                <a:tc>
                  <a:txBody>
                    <a:bodyPr/>
                    <a:lstStyle/>
                    <a:p>
                      <a:pPr algn="l" fontAlgn="t"/>
                      <a:r>
                        <a:rPr lang="en-US" sz="1000" b="0" i="0" u="none" strike="noStrike" dirty="0">
                          <a:solidFill>
                            <a:srgbClr val="000000"/>
                          </a:solidFill>
                          <a:effectLst/>
                          <a:latin typeface="Arial" panose="020B0604020202020204" pitchFamily="34" charset="0"/>
                        </a:rPr>
                        <a:t>Privacy when it comes to technology</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99955246"/>
                  </a:ext>
                </a:extLst>
              </a:tr>
              <a:tr h="184609">
                <a:tc>
                  <a:txBody>
                    <a:bodyPr/>
                    <a:lstStyle/>
                    <a:p>
                      <a:pPr algn="l" fontAlgn="t"/>
                      <a:r>
                        <a:rPr lang="en-US" sz="1000" b="0" i="0" u="none" strike="noStrike" dirty="0">
                          <a:solidFill>
                            <a:srgbClr val="000000"/>
                          </a:solidFill>
                          <a:effectLst/>
                          <a:latin typeface="Arial" panose="020B0604020202020204" pitchFamily="34" charset="0"/>
                        </a:rPr>
                        <a:t>Good at getting things done</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7557006"/>
                  </a:ext>
                </a:extLst>
              </a:tr>
              <a:tr h="184609">
                <a:tc>
                  <a:txBody>
                    <a:bodyPr/>
                    <a:lstStyle/>
                    <a:p>
                      <a:pPr algn="l" fontAlgn="t"/>
                      <a:r>
                        <a:rPr lang="en-US" sz="1000" b="0" i="0" u="none" strike="noStrike" dirty="0">
                          <a:solidFill>
                            <a:srgbClr val="000000"/>
                          </a:solidFill>
                          <a:effectLst/>
                          <a:latin typeface="Arial" panose="020B0604020202020204" pitchFamily="34" charset="0"/>
                        </a:rPr>
                        <a:t>Protecting your national identity</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79121609"/>
                  </a:ext>
                </a:extLst>
              </a:tr>
              <a:tr h="184609">
                <a:tc>
                  <a:txBody>
                    <a:bodyPr/>
                    <a:lstStyle/>
                    <a:p>
                      <a:pPr algn="l" fontAlgn="t"/>
                      <a:r>
                        <a:rPr lang="en-US" sz="1000" b="0" i="0" u="none" strike="noStrike" dirty="0">
                          <a:solidFill>
                            <a:srgbClr val="000000"/>
                          </a:solidFill>
                          <a:effectLst/>
                          <a:latin typeface="Arial" panose="020B0604020202020204" pitchFamily="34" charset="0"/>
                        </a:rPr>
                        <a:t>Competent</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56098221"/>
                  </a:ext>
                </a:extLst>
              </a:tr>
              <a:tr h="184609">
                <a:tc>
                  <a:txBody>
                    <a:bodyPr/>
                    <a:lstStyle/>
                    <a:p>
                      <a:pPr algn="l" fontAlgn="t"/>
                      <a:r>
                        <a:rPr lang="en-US" sz="1000" b="0" i="0" u="none" strike="noStrike" dirty="0">
                          <a:solidFill>
                            <a:srgbClr val="000000"/>
                          </a:solidFill>
                          <a:effectLst/>
                          <a:latin typeface="Arial" panose="020B0604020202020204" pitchFamily="34" charset="0"/>
                        </a:rPr>
                        <a:t>Spends tax dollars wisely</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62480162"/>
                  </a:ext>
                </a:extLst>
              </a:tr>
              <a:tr h="184609">
                <a:tc>
                  <a:txBody>
                    <a:bodyPr/>
                    <a:lstStyle/>
                    <a:p>
                      <a:pPr algn="l" fontAlgn="t"/>
                      <a:r>
                        <a:rPr lang="en-US" sz="1000" b="0" i="0" u="none" strike="noStrike" dirty="0">
                          <a:solidFill>
                            <a:srgbClr val="000000"/>
                          </a:solidFill>
                          <a:effectLst/>
                          <a:latin typeface="Arial" panose="020B0604020202020204" pitchFamily="34" charset="0"/>
                        </a:rPr>
                        <a:t>National security</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3713673"/>
                  </a:ext>
                </a:extLst>
              </a:tr>
              <a:tr h="184609">
                <a:tc>
                  <a:txBody>
                    <a:bodyPr/>
                    <a:lstStyle/>
                    <a:p>
                      <a:pPr algn="l" fontAlgn="t"/>
                      <a:r>
                        <a:rPr lang="en-US" sz="1000" b="0" i="0" u="none" strike="noStrike" dirty="0">
                          <a:solidFill>
                            <a:srgbClr val="000000"/>
                          </a:solidFill>
                          <a:effectLst/>
                          <a:latin typeface="Arial" panose="020B0604020202020204" pitchFamily="34" charset="0"/>
                        </a:rPr>
                        <a:t>International relations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8950504"/>
                  </a:ext>
                </a:extLst>
              </a:tr>
              <a:tr h="184609">
                <a:tc>
                  <a:txBody>
                    <a:bodyPr/>
                    <a:lstStyle/>
                    <a:p>
                      <a:pPr algn="l" fontAlgn="t"/>
                      <a:r>
                        <a:rPr lang="en-US" sz="1000" b="0" i="0" u="none" strike="noStrike" dirty="0">
                          <a:solidFill>
                            <a:srgbClr val="000000"/>
                          </a:solidFill>
                          <a:effectLst/>
                          <a:latin typeface="Arial" panose="020B0604020202020204" pitchFamily="34" charset="0"/>
                        </a:rPr>
                        <a:t>Responsive to your concerns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22239313"/>
                  </a:ext>
                </a:extLst>
              </a:tr>
              <a:tr h="184609">
                <a:tc>
                  <a:txBody>
                    <a:bodyPr/>
                    <a:lstStyle/>
                    <a:p>
                      <a:pPr algn="l" fontAlgn="t"/>
                      <a:r>
                        <a:rPr lang="en-US" sz="1000" b="0" i="0" u="none" strike="noStrike" dirty="0">
                          <a:solidFill>
                            <a:srgbClr val="000000"/>
                          </a:solidFill>
                          <a:effectLst/>
                          <a:latin typeface="Arial" panose="020B0604020202020204" pitchFamily="34" charset="0"/>
                        </a:rPr>
                        <a:t>Health care</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0464984"/>
                  </a:ext>
                </a:extLst>
              </a:tr>
              <a:tr h="184609">
                <a:tc>
                  <a:txBody>
                    <a:bodyPr/>
                    <a:lstStyle/>
                    <a:p>
                      <a:pPr algn="l" fontAlgn="t"/>
                      <a:r>
                        <a:rPr lang="en-US" sz="1000" b="0" i="0" u="none" strike="noStrike" dirty="0">
                          <a:solidFill>
                            <a:srgbClr val="000000"/>
                          </a:solidFill>
                          <a:effectLst/>
                          <a:latin typeface="Arial" panose="020B0604020202020204" pitchFamily="34" charset="0"/>
                        </a:rPr>
                        <a:t>Creating economic growth</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73550253"/>
                  </a:ext>
                </a:extLst>
              </a:tr>
              <a:tr h="184609">
                <a:tc>
                  <a:txBody>
                    <a:bodyPr/>
                    <a:lstStyle/>
                    <a:p>
                      <a:pPr algn="l" fontAlgn="t"/>
                      <a:r>
                        <a:rPr lang="en-US" sz="1000" b="0" i="0" u="none" strike="noStrike" dirty="0">
                          <a:solidFill>
                            <a:srgbClr val="000000"/>
                          </a:solidFill>
                          <a:effectLst/>
                          <a:latin typeface="Arial" panose="020B0604020202020204" pitchFamily="34" charset="0"/>
                        </a:rPr>
                        <a:t>Immigration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25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64333791"/>
                  </a:ext>
                </a:extLst>
              </a:tr>
              <a:tr h="184609">
                <a:tc>
                  <a:txBody>
                    <a:bodyPr/>
                    <a:lstStyle/>
                    <a:p>
                      <a:pPr algn="l" fontAlgn="t"/>
                      <a:r>
                        <a:rPr lang="en-US" sz="1000" b="0" i="0" u="none" strike="noStrike" dirty="0">
                          <a:solidFill>
                            <a:srgbClr val="000000"/>
                          </a:solidFill>
                          <a:effectLst/>
                          <a:latin typeface="Arial" panose="020B0604020202020204" pitchFamily="34" charset="0"/>
                        </a:rPr>
                        <a:t>Climate change</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Arial" panose="020B0604020202020204" pitchFamily="34" charset="0"/>
                        </a:rPr>
                        <a:t>49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000" b="1" i="1" u="none" strike="noStrike" dirty="0">
                          <a:solidFill>
                            <a:srgbClr val="000000"/>
                          </a:solidFill>
                          <a:effectLst/>
                          <a:latin typeface="Arial" panose="020B0604020202020204" pitchFamily="34" charset="0"/>
                        </a:rPr>
                        <a:t>-8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54861048"/>
                  </a:ext>
                </a:extLst>
              </a:tr>
            </a:tbl>
          </a:graphicData>
        </a:graphic>
      </p:graphicFrame>
      <p:sp>
        <p:nvSpPr>
          <p:cNvPr id="9" name="Rectangle 2">
            <a:extLst>
              <a:ext uri="{FF2B5EF4-FFF2-40B4-BE49-F238E27FC236}">
                <a16:creationId xmlns:a16="http://schemas.microsoft.com/office/drawing/2014/main" id="{5AD1F26F-0543-410C-830D-B8AFACC06531}"/>
              </a:ext>
            </a:extLst>
          </p:cNvPr>
          <p:cNvSpPr>
            <a:spLocks noChangeArrowheads="1"/>
          </p:cNvSpPr>
          <p:nvPr/>
        </p:nvSpPr>
        <p:spPr bwMode="auto">
          <a:xfrm>
            <a:off x="457201" y="1533725"/>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8" eaLnBrk="0" fontAlgn="base" hangingPunct="0">
              <a:spcBef>
                <a:spcPct val="0"/>
              </a:spcBef>
              <a:spcAft>
                <a:spcPct val="0"/>
              </a:spcAft>
            </a:pPr>
            <a:br>
              <a:rPr lang="en-US" altLang="en-US" sz="1000" b="1" dirty="0">
                <a:solidFill>
                  <a:srgbClr val="154A7C"/>
                </a:solidFill>
                <a:latin typeface="Arial" panose="020B0604020202020204" pitchFamily="34" charset="0"/>
                <a:ea typeface="Times New Roman" panose="02020603050405020304" pitchFamily="18" charset="0"/>
                <a:cs typeface="Arial" panose="020B0604020202020204" pitchFamily="34" charset="0"/>
              </a:rPr>
            </a:br>
            <a:endParaRPr lang="en-US" altLang="en-US" sz="600" dirty="0">
              <a:solidFill>
                <a:srgbClr val="154A7C"/>
              </a:solidFill>
              <a:latin typeface="Arial" panose="020B0604020202020204"/>
            </a:endParaRPr>
          </a:p>
          <a:p>
            <a:pPr defTabSz="914378" eaLnBrk="0" fontAlgn="base" hangingPunct="0">
              <a:spcBef>
                <a:spcPct val="0"/>
              </a:spcBef>
              <a:spcAft>
                <a:spcPct val="0"/>
              </a:spcAft>
            </a:pPr>
            <a:endParaRPr lang="en-US" altLang="en-US" dirty="0">
              <a:solidFill>
                <a:srgbClr val="154A7C"/>
              </a:solidFill>
              <a:latin typeface="Arial" panose="020B0604020202020204" pitchFamily="34" charset="0"/>
            </a:endParaRPr>
          </a:p>
        </p:txBody>
      </p:sp>
      <p:sp>
        <p:nvSpPr>
          <p:cNvPr id="2" name="Rectangle 1">
            <a:extLst>
              <a:ext uri="{FF2B5EF4-FFF2-40B4-BE49-F238E27FC236}">
                <a16:creationId xmlns:a16="http://schemas.microsoft.com/office/drawing/2014/main" id="{ED696FB9-A5B9-48B7-A548-4CC801AA1020}"/>
              </a:ext>
            </a:extLst>
          </p:cNvPr>
          <p:cNvSpPr/>
          <p:nvPr/>
        </p:nvSpPr>
        <p:spPr>
          <a:xfrm>
            <a:off x="158948" y="1016449"/>
            <a:ext cx="8826103" cy="300082"/>
          </a:xfrm>
          <a:prstGeom prst="rect">
            <a:avLst/>
          </a:prstGeom>
        </p:spPr>
        <p:txBody>
          <a:bodyPr wrap="square">
            <a:spAutoFit/>
          </a:bodyPr>
          <a:lstStyle/>
          <a:p>
            <a:pPr algn="ctr"/>
            <a:r>
              <a:rPr lang="en-US" sz="1350" b="1" dirty="0">
                <a:solidFill>
                  <a:schemeClr val="tx2"/>
                </a:solidFill>
                <a:latin typeface="Arial" panose="020B0604020202020204" pitchFamily="34" charset="0"/>
                <a:cs typeface="Times New Roman" panose="02020603050405020304" pitchFamily="18" charset="0"/>
              </a:rPr>
              <a:t>Among Target Voters</a:t>
            </a:r>
            <a:endParaRPr lang="en-US" sz="1350" b="1" dirty="0"/>
          </a:p>
        </p:txBody>
      </p:sp>
      <p:sp>
        <p:nvSpPr>
          <p:cNvPr id="14" name="Oval 13">
            <a:extLst>
              <a:ext uri="{FF2B5EF4-FFF2-40B4-BE49-F238E27FC236}">
                <a16:creationId xmlns:a16="http://schemas.microsoft.com/office/drawing/2014/main" id="{9F26911C-DF2D-40D1-BD46-362E73580D44}"/>
              </a:ext>
            </a:extLst>
          </p:cNvPr>
          <p:cNvSpPr/>
          <p:nvPr/>
        </p:nvSpPr>
        <p:spPr>
          <a:xfrm>
            <a:off x="5769989" y="2860852"/>
            <a:ext cx="595559" cy="625298"/>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2" name="Oval 11">
            <a:extLst>
              <a:ext uri="{FF2B5EF4-FFF2-40B4-BE49-F238E27FC236}">
                <a16:creationId xmlns:a16="http://schemas.microsoft.com/office/drawing/2014/main" id="{A79DB841-ED3D-447E-B0A6-AD386337C2D6}"/>
              </a:ext>
            </a:extLst>
          </p:cNvPr>
          <p:cNvSpPr/>
          <p:nvPr/>
        </p:nvSpPr>
        <p:spPr>
          <a:xfrm>
            <a:off x="6629400" y="3826970"/>
            <a:ext cx="595559" cy="187862"/>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3" name="Oval 12">
            <a:extLst>
              <a:ext uri="{FF2B5EF4-FFF2-40B4-BE49-F238E27FC236}">
                <a16:creationId xmlns:a16="http://schemas.microsoft.com/office/drawing/2014/main" id="{01510B83-777C-4C4B-A48C-F0731DADF814}"/>
              </a:ext>
            </a:extLst>
          </p:cNvPr>
          <p:cNvSpPr/>
          <p:nvPr/>
        </p:nvSpPr>
        <p:spPr>
          <a:xfrm>
            <a:off x="7506629" y="4393673"/>
            <a:ext cx="595559" cy="166153"/>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0" name="Oval 9">
            <a:extLst>
              <a:ext uri="{FF2B5EF4-FFF2-40B4-BE49-F238E27FC236}">
                <a16:creationId xmlns:a16="http://schemas.microsoft.com/office/drawing/2014/main" id="{FD336C27-BA5C-794D-9F5D-82ED7903CFF2}"/>
              </a:ext>
            </a:extLst>
          </p:cNvPr>
          <p:cNvSpPr/>
          <p:nvPr/>
        </p:nvSpPr>
        <p:spPr>
          <a:xfrm>
            <a:off x="3276600" y="2150061"/>
            <a:ext cx="595559" cy="187862"/>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1" name="Oval 10">
            <a:extLst>
              <a:ext uri="{FF2B5EF4-FFF2-40B4-BE49-F238E27FC236}">
                <a16:creationId xmlns:a16="http://schemas.microsoft.com/office/drawing/2014/main" id="{49DA56BB-CBB8-5A4D-BEE9-C5EAFC240B0A}"/>
              </a:ext>
            </a:extLst>
          </p:cNvPr>
          <p:cNvSpPr/>
          <p:nvPr/>
        </p:nvSpPr>
        <p:spPr>
          <a:xfrm>
            <a:off x="3276599" y="1743239"/>
            <a:ext cx="595559" cy="187862"/>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5" name="Oval 14">
            <a:extLst>
              <a:ext uri="{FF2B5EF4-FFF2-40B4-BE49-F238E27FC236}">
                <a16:creationId xmlns:a16="http://schemas.microsoft.com/office/drawing/2014/main" id="{3EF09875-376B-6E44-9884-EC4489B3F6E2}"/>
              </a:ext>
            </a:extLst>
          </p:cNvPr>
          <p:cNvSpPr/>
          <p:nvPr/>
        </p:nvSpPr>
        <p:spPr>
          <a:xfrm>
            <a:off x="3276598" y="2333804"/>
            <a:ext cx="595559" cy="187862"/>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Tree>
    <p:extLst>
      <p:ext uri="{BB962C8B-B14F-4D97-AF65-F5344CB8AC3E}">
        <p14:creationId xmlns:p14="http://schemas.microsoft.com/office/powerpoint/2010/main" val="128779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r>
              <a:rPr lang="en-US" sz="2800" dirty="0">
                <a:solidFill>
                  <a:schemeClr val="bg1"/>
                </a:solidFill>
                <a:latin typeface="Bangla Sangam MN" charset="0"/>
                <a:ea typeface="Bangla Sangam MN" charset="0"/>
                <a:cs typeface="Bangla Sangam MN" charset="0"/>
              </a:rPr>
              <a:t>Methodology</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29101890-4979-4D17-9588-0F7F2464D8D1}"/>
              </a:ext>
            </a:extLst>
          </p:cNvPr>
          <p:cNvSpPr txBox="1"/>
          <p:nvPr/>
        </p:nvSpPr>
        <p:spPr>
          <a:xfrm>
            <a:off x="254293" y="1104730"/>
            <a:ext cx="8352697" cy="4939814"/>
          </a:xfrm>
          <a:prstGeom prst="rect">
            <a:avLst/>
          </a:prstGeom>
          <a:noFill/>
        </p:spPr>
        <p:txBody>
          <a:bodyPr wrap="square" rtlCol="0">
            <a:spAutoFit/>
          </a:bodyPr>
          <a:lstStyle/>
          <a:p>
            <a:r>
              <a:rPr lang="en-US" sz="1300" dirty="0">
                <a:solidFill>
                  <a:schemeClr val="tx2"/>
                </a:solidFill>
              </a:rPr>
              <a:t>We completed the following number of interviews in each country, and weighted the final data proportionally based on voting age population.</a:t>
            </a:r>
          </a:p>
          <a:p>
            <a:endParaRPr lang="en-US" sz="1300" dirty="0">
              <a:solidFill>
                <a:schemeClr val="tx2"/>
              </a:solidFill>
            </a:endParaRPr>
          </a:p>
          <a:p>
            <a:endParaRPr lang="en-US" sz="1300" dirty="0">
              <a:solidFill>
                <a:schemeClr val="tx2"/>
              </a:solidFill>
            </a:endParaRPr>
          </a:p>
          <a:p>
            <a:endParaRPr lang="en-US" sz="1300" dirty="0">
              <a:solidFill>
                <a:schemeClr val="tx2"/>
              </a:solidFill>
            </a:endParaRPr>
          </a:p>
          <a:p>
            <a:endParaRPr lang="en-US" sz="1300" dirty="0">
              <a:solidFill>
                <a:schemeClr val="tx2"/>
              </a:solidFill>
            </a:endParaRPr>
          </a:p>
          <a:p>
            <a:endParaRPr lang="en-US" sz="1300" dirty="0">
              <a:solidFill>
                <a:schemeClr val="tx2"/>
              </a:solidFill>
            </a:endParaRPr>
          </a:p>
          <a:p>
            <a:endParaRPr lang="en-US" sz="1300" dirty="0">
              <a:solidFill>
                <a:schemeClr val="tx2"/>
              </a:solidFill>
            </a:endParaRPr>
          </a:p>
          <a:p>
            <a:endParaRPr lang="en-US" sz="1300" dirty="0">
              <a:solidFill>
                <a:schemeClr val="tx2"/>
              </a:solidFill>
            </a:endParaRPr>
          </a:p>
          <a:p>
            <a:endParaRPr lang="en-US" sz="1300" dirty="0">
              <a:solidFill>
                <a:schemeClr val="tx2"/>
              </a:solidFill>
            </a:endParaRPr>
          </a:p>
          <a:p>
            <a:r>
              <a:rPr lang="en-US" sz="1300" dirty="0">
                <a:solidFill>
                  <a:schemeClr val="tx2"/>
                </a:solidFill>
              </a:rPr>
              <a:t>Final weighted percentages:</a:t>
            </a:r>
          </a:p>
          <a:p>
            <a:r>
              <a:rPr lang="en-US" sz="1300" dirty="0">
                <a:solidFill>
                  <a:schemeClr val="tx2"/>
                </a:solidFill>
              </a:rPr>
              <a:t> </a:t>
            </a:r>
          </a:p>
          <a:p>
            <a:pPr marL="285743" indent="-285743">
              <a:buFont typeface="Arial" panose="020B0604020202020204" pitchFamily="34" charset="0"/>
              <a:buChar char="•"/>
            </a:pPr>
            <a:r>
              <a:rPr lang="en-US" sz="1300" b="1" dirty="0">
                <a:solidFill>
                  <a:schemeClr val="tx2"/>
                </a:solidFill>
              </a:rPr>
              <a:t>Germany (G) </a:t>
            </a:r>
            <a:r>
              <a:rPr lang="en-US" sz="1300" dirty="0">
                <a:solidFill>
                  <a:schemeClr val="tx2"/>
                </a:solidFill>
              </a:rPr>
              <a:t>– which represents 30% of the electorate.</a:t>
            </a:r>
          </a:p>
          <a:p>
            <a:pPr marL="285743" indent="-285743">
              <a:buFont typeface="Arial" panose="020B0604020202020204" pitchFamily="34" charset="0"/>
              <a:buChar char="•"/>
            </a:pPr>
            <a:r>
              <a:rPr lang="en-US" sz="1300" b="1" dirty="0">
                <a:solidFill>
                  <a:schemeClr val="tx2"/>
                </a:solidFill>
              </a:rPr>
              <a:t>France (F) </a:t>
            </a:r>
            <a:r>
              <a:rPr lang="en-US" sz="1300" dirty="0">
                <a:solidFill>
                  <a:schemeClr val="tx2"/>
                </a:solidFill>
              </a:rPr>
              <a:t>– which represents 23% of the electorate.</a:t>
            </a:r>
          </a:p>
          <a:p>
            <a:pPr marL="285743" indent="-285743">
              <a:buFont typeface="Arial" panose="020B0604020202020204" pitchFamily="34" charset="0"/>
              <a:buChar char="•"/>
            </a:pPr>
            <a:r>
              <a:rPr lang="en-US" sz="1300" b="1" dirty="0">
                <a:solidFill>
                  <a:schemeClr val="tx2"/>
                </a:solidFill>
              </a:rPr>
              <a:t>Poland (P) </a:t>
            </a:r>
            <a:r>
              <a:rPr lang="en-US" sz="1300" dirty="0">
                <a:solidFill>
                  <a:schemeClr val="tx2"/>
                </a:solidFill>
              </a:rPr>
              <a:t>– which represents 14% of the electorate.</a:t>
            </a:r>
          </a:p>
          <a:p>
            <a:pPr marL="285743" indent="-285743">
              <a:buFont typeface="Arial" panose="020B0604020202020204" pitchFamily="34" charset="0"/>
              <a:buChar char="•"/>
            </a:pPr>
            <a:r>
              <a:rPr lang="en-US" sz="1300" b="1" dirty="0">
                <a:solidFill>
                  <a:schemeClr val="tx2"/>
                </a:solidFill>
              </a:rPr>
              <a:t>Sweden (S) </a:t>
            </a:r>
            <a:r>
              <a:rPr lang="en-US" sz="1300" dirty="0">
                <a:solidFill>
                  <a:schemeClr val="tx2"/>
                </a:solidFill>
              </a:rPr>
              <a:t>– which represents 4% of the electorate.</a:t>
            </a:r>
          </a:p>
          <a:p>
            <a:pPr marL="285743" indent="-285743">
              <a:buFont typeface="Arial" panose="020B0604020202020204" pitchFamily="34" charset="0"/>
              <a:buChar char="•"/>
            </a:pPr>
            <a:r>
              <a:rPr lang="en-US" sz="1300" b="1" dirty="0">
                <a:solidFill>
                  <a:schemeClr val="tx2"/>
                </a:solidFill>
              </a:rPr>
              <a:t>Netherlands (N)</a:t>
            </a:r>
            <a:r>
              <a:rPr lang="en-US" sz="1300" dirty="0">
                <a:solidFill>
                  <a:schemeClr val="tx2"/>
                </a:solidFill>
              </a:rPr>
              <a:t> – which represents 6% of the electorate.</a:t>
            </a:r>
          </a:p>
          <a:p>
            <a:pPr marL="285743" indent="-285743">
              <a:buFont typeface="Arial" panose="020B0604020202020204" pitchFamily="34" charset="0"/>
              <a:buChar char="•"/>
            </a:pPr>
            <a:r>
              <a:rPr lang="en-US" sz="1300" b="1" dirty="0">
                <a:solidFill>
                  <a:schemeClr val="tx2"/>
                </a:solidFill>
              </a:rPr>
              <a:t>Italy (I)</a:t>
            </a:r>
            <a:r>
              <a:rPr lang="en-US" sz="1300" dirty="0">
                <a:solidFill>
                  <a:schemeClr val="tx2"/>
                </a:solidFill>
              </a:rPr>
              <a:t> – which represents 23% of the electorate.</a:t>
            </a:r>
          </a:p>
          <a:p>
            <a:endParaRPr lang="en-US" sz="1600" dirty="0">
              <a:solidFill>
                <a:schemeClr val="tx2"/>
              </a:solidFill>
            </a:endParaRPr>
          </a:p>
          <a:p>
            <a:endParaRPr lang="en-US" dirty="0"/>
          </a:p>
          <a:p>
            <a:endParaRPr lang="en-US" dirty="0"/>
          </a:p>
          <a:p>
            <a:endParaRPr lang="en-US" sz="13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mj-lt"/>
              <a:cs typeface="Arial Narrow"/>
            </a:endParaRPr>
          </a:p>
        </p:txBody>
      </p:sp>
      <p:graphicFrame>
        <p:nvGraphicFramePr>
          <p:cNvPr id="11" name="Table 10">
            <a:extLst>
              <a:ext uri="{FF2B5EF4-FFF2-40B4-BE49-F238E27FC236}">
                <a16:creationId xmlns:a16="http://schemas.microsoft.com/office/drawing/2014/main" id="{0C7845B4-8816-4FB2-8503-783FA0C7992C}"/>
              </a:ext>
            </a:extLst>
          </p:cNvPr>
          <p:cNvGraphicFramePr>
            <a:graphicFrameLocks noGrp="1"/>
          </p:cNvGraphicFramePr>
          <p:nvPr/>
        </p:nvGraphicFramePr>
        <p:xfrm>
          <a:off x="3059040" y="1657350"/>
          <a:ext cx="2743200" cy="1389888"/>
        </p:xfrm>
        <a:graphic>
          <a:graphicData uri="http://schemas.openxmlformats.org/drawingml/2006/table">
            <a:tbl>
              <a:tblPr firstRow="1" firstCol="1" bandRow="1">
                <a:tableStyleId>{073A0DAA-6AF3-43AB-8588-CEC1D06C72B9}</a:tableStyleId>
              </a:tblPr>
              <a:tblGrid>
                <a:gridCol w="1219200">
                  <a:extLst>
                    <a:ext uri="{9D8B030D-6E8A-4147-A177-3AD203B41FA5}">
                      <a16:colId xmlns:a16="http://schemas.microsoft.com/office/drawing/2014/main" val="1893092029"/>
                    </a:ext>
                  </a:extLst>
                </a:gridCol>
                <a:gridCol w="1524000">
                  <a:extLst>
                    <a:ext uri="{9D8B030D-6E8A-4147-A177-3AD203B41FA5}">
                      <a16:colId xmlns:a16="http://schemas.microsoft.com/office/drawing/2014/main" val="3540310625"/>
                    </a:ext>
                  </a:extLst>
                </a:gridCol>
              </a:tblGrid>
              <a:tr h="232410">
                <a:tc>
                  <a:txBody>
                    <a:bodyPr/>
                    <a:lstStyle/>
                    <a:p>
                      <a:pPr marL="0" marR="0" algn="ctr">
                        <a:lnSpc>
                          <a:spcPct val="105000"/>
                        </a:lnSpc>
                        <a:spcBef>
                          <a:spcPts val="0"/>
                        </a:spcBef>
                        <a:spcAft>
                          <a:spcPts val="0"/>
                        </a:spcAft>
                      </a:pPr>
                      <a:r>
                        <a:rPr lang="en-US" sz="1000" dirty="0">
                          <a:effectLst/>
                        </a:rPr>
                        <a:t>Country</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ctr">
                        <a:lnSpc>
                          <a:spcPct val="105000"/>
                        </a:lnSpc>
                        <a:spcBef>
                          <a:spcPts val="0"/>
                        </a:spcBef>
                        <a:spcAft>
                          <a:spcPts val="0"/>
                        </a:spcAft>
                      </a:pPr>
                      <a:r>
                        <a:rPr lang="en-US" sz="1000" dirty="0">
                          <a:effectLst/>
                        </a:rPr>
                        <a:t>Unweighted N Size</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222511098"/>
                  </a:ext>
                </a:extLst>
              </a:tr>
              <a:tr h="192913">
                <a:tc>
                  <a:txBody>
                    <a:bodyPr/>
                    <a:lstStyle/>
                    <a:p>
                      <a:pPr marL="0" marR="0" algn="ctr">
                        <a:lnSpc>
                          <a:spcPct val="105000"/>
                        </a:lnSpc>
                        <a:spcBef>
                          <a:spcPts val="0"/>
                        </a:spcBef>
                        <a:spcAft>
                          <a:spcPts val="0"/>
                        </a:spcAft>
                      </a:pPr>
                      <a:r>
                        <a:rPr lang="en-US" sz="1300" dirty="0">
                          <a:effectLst/>
                        </a:rPr>
                        <a:t>Germany</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ctr">
                        <a:lnSpc>
                          <a:spcPct val="105000"/>
                        </a:lnSpc>
                        <a:spcBef>
                          <a:spcPts val="0"/>
                        </a:spcBef>
                        <a:spcAft>
                          <a:spcPts val="0"/>
                        </a:spcAft>
                      </a:pPr>
                      <a:r>
                        <a:rPr lang="en-US" sz="1300" dirty="0">
                          <a:effectLst/>
                        </a:rPr>
                        <a:t>411</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3821028273"/>
                  </a:ext>
                </a:extLst>
              </a:tr>
              <a:tr h="192913">
                <a:tc>
                  <a:txBody>
                    <a:bodyPr/>
                    <a:lstStyle/>
                    <a:p>
                      <a:pPr marL="0" marR="0" algn="ctr">
                        <a:lnSpc>
                          <a:spcPct val="105000"/>
                        </a:lnSpc>
                        <a:spcBef>
                          <a:spcPts val="0"/>
                        </a:spcBef>
                        <a:spcAft>
                          <a:spcPts val="0"/>
                        </a:spcAft>
                      </a:pPr>
                      <a:r>
                        <a:rPr lang="en-US" sz="1300" dirty="0">
                          <a:effectLst/>
                        </a:rPr>
                        <a:t>France</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ctr">
                        <a:lnSpc>
                          <a:spcPct val="105000"/>
                        </a:lnSpc>
                        <a:spcBef>
                          <a:spcPts val="0"/>
                        </a:spcBef>
                        <a:spcAft>
                          <a:spcPts val="0"/>
                        </a:spcAft>
                      </a:pPr>
                      <a:r>
                        <a:rPr lang="en-US" sz="1300" dirty="0">
                          <a:effectLst/>
                        </a:rPr>
                        <a:t>300</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1464711551"/>
                  </a:ext>
                </a:extLst>
              </a:tr>
              <a:tr h="192913">
                <a:tc>
                  <a:txBody>
                    <a:bodyPr/>
                    <a:lstStyle/>
                    <a:p>
                      <a:pPr marL="0" marR="0" algn="ctr">
                        <a:lnSpc>
                          <a:spcPct val="105000"/>
                        </a:lnSpc>
                        <a:spcBef>
                          <a:spcPts val="0"/>
                        </a:spcBef>
                        <a:spcAft>
                          <a:spcPts val="0"/>
                        </a:spcAft>
                      </a:pPr>
                      <a:r>
                        <a:rPr lang="en-US" sz="1300" dirty="0">
                          <a:effectLst/>
                        </a:rPr>
                        <a:t>Poland</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ctr">
                        <a:lnSpc>
                          <a:spcPct val="105000"/>
                        </a:lnSpc>
                        <a:spcBef>
                          <a:spcPts val="0"/>
                        </a:spcBef>
                        <a:spcAft>
                          <a:spcPts val="0"/>
                        </a:spcAft>
                      </a:pPr>
                      <a:r>
                        <a:rPr lang="en-US" sz="1300" dirty="0">
                          <a:effectLst/>
                        </a:rPr>
                        <a:t>191</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3488309263"/>
                  </a:ext>
                </a:extLst>
              </a:tr>
              <a:tr h="192913">
                <a:tc>
                  <a:txBody>
                    <a:bodyPr/>
                    <a:lstStyle/>
                    <a:p>
                      <a:pPr marL="0" marR="0" algn="ctr">
                        <a:lnSpc>
                          <a:spcPct val="105000"/>
                        </a:lnSpc>
                        <a:spcBef>
                          <a:spcPts val="0"/>
                        </a:spcBef>
                        <a:spcAft>
                          <a:spcPts val="0"/>
                        </a:spcAft>
                      </a:pPr>
                      <a:r>
                        <a:rPr lang="en-US" sz="1300" dirty="0">
                          <a:effectLst/>
                        </a:rPr>
                        <a:t>Sweden</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ctr">
                        <a:lnSpc>
                          <a:spcPct val="105000"/>
                        </a:lnSpc>
                        <a:spcBef>
                          <a:spcPts val="0"/>
                        </a:spcBef>
                        <a:spcAft>
                          <a:spcPts val="0"/>
                        </a:spcAft>
                      </a:pPr>
                      <a:r>
                        <a:rPr lang="en-US" sz="1300" dirty="0">
                          <a:effectLst/>
                        </a:rPr>
                        <a:t>150</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2538438405"/>
                  </a:ext>
                </a:extLst>
              </a:tr>
              <a:tr h="192913">
                <a:tc>
                  <a:txBody>
                    <a:bodyPr/>
                    <a:lstStyle/>
                    <a:p>
                      <a:pPr marL="0" marR="0" algn="ctr">
                        <a:lnSpc>
                          <a:spcPct val="105000"/>
                        </a:lnSpc>
                        <a:spcBef>
                          <a:spcPts val="0"/>
                        </a:spcBef>
                        <a:spcAft>
                          <a:spcPts val="0"/>
                        </a:spcAft>
                      </a:pPr>
                      <a:r>
                        <a:rPr lang="en-US" sz="1300" dirty="0">
                          <a:effectLst/>
                        </a:rPr>
                        <a:t>Netherlands</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ctr">
                        <a:lnSpc>
                          <a:spcPct val="105000"/>
                        </a:lnSpc>
                        <a:spcBef>
                          <a:spcPts val="0"/>
                        </a:spcBef>
                        <a:spcAft>
                          <a:spcPts val="0"/>
                        </a:spcAft>
                      </a:pPr>
                      <a:r>
                        <a:rPr lang="en-US" sz="1300" dirty="0">
                          <a:effectLst/>
                        </a:rPr>
                        <a:t>150</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2771339652"/>
                  </a:ext>
                </a:extLst>
              </a:tr>
              <a:tr h="192913">
                <a:tc>
                  <a:txBody>
                    <a:bodyPr/>
                    <a:lstStyle/>
                    <a:p>
                      <a:pPr marL="0" marR="0" algn="ctr">
                        <a:lnSpc>
                          <a:spcPct val="105000"/>
                        </a:lnSpc>
                        <a:spcBef>
                          <a:spcPts val="0"/>
                        </a:spcBef>
                        <a:spcAft>
                          <a:spcPts val="0"/>
                        </a:spcAft>
                      </a:pPr>
                      <a:r>
                        <a:rPr lang="en-US" sz="1300" dirty="0">
                          <a:effectLst/>
                        </a:rPr>
                        <a:t>Italy</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ctr">
                        <a:lnSpc>
                          <a:spcPct val="105000"/>
                        </a:lnSpc>
                        <a:spcBef>
                          <a:spcPts val="0"/>
                        </a:spcBef>
                        <a:spcAft>
                          <a:spcPts val="0"/>
                        </a:spcAft>
                      </a:pPr>
                      <a:r>
                        <a:rPr lang="en-US" sz="1300" dirty="0">
                          <a:effectLst/>
                        </a:rPr>
                        <a:t>301</a:t>
                      </a:r>
                      <a:endParaRPr lang="en-US" sz="13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3755109106"/>
                  </a:ext>
                </a:extLst>
              </a:tr>
            </a:tbl>
          </a:graphicData>
        </a:graphic>
      </p:graphicFrame>
    </p:spTree>
    <p:extLst>
      <p:ext uri="{BB962C8B-B14F-4D97-AF65-F5344CB8AC3E}">
        <p14:creationId xmlns:p14="http://schemas.microsoft.com/office/powerpoint/2010/main" val="157245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2360063"/>
            <a:ext cx="7330758" cy="423373"/>
          </a:xfrm>
        </p:spPr>
        <p:txBody>
          <a:bodyPr/>
          <a:lstStyle/>
          <a:p>
            <a:r>
              <a:rPr lang="en-US" sz="2800" dirty="0">
                <a:latin typeface="Bangla Sangam MN"/>
              </a:rPr>
              <a:t>Economic Landscape</a:t>
            </a:r>
          </a:p>
        </p:txBody>
      </p:sp>
    </p:spTree>
    <p:extLst>
      <p:ext uri="{BB962C8B-B14F-4D97-AF65-F5344CB8AC3E}">
        <p14:creationId xmlns:p14="http://schemas.microsoft.com/office/powerpoint/2010/main" val="2944363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b="1" dirty="0">
                <a:solidFill>
                  <a:schemeClr val="bg1"/>
                </a:solidFill>
                <a:latin typeface="Bangla Sangam MN" charset="0"/>
                <a:ea typeface="Bangla Sangam MN" charset="0"/>
                <a:cs typeface="Bangla Sangam MN" charset="0"/>
              </a:rPr>
              <a:t>Top Takeaways – Economic Landscape</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457201" y="1298120"/>
            <a:ext cx="8352697" cy="2893100"/>
          </a:xfrm>
          <a:prstGeom prst="rect">
            <a:avLst/>
          </a:prstGeom>
          <a:noFill/>
        </p:spPr>
        <p:txBody>
          <a:bodyPr wrap="square" rtlCol="0">
            <a:spAutoFit/>
          </a:bodyPr>
          <a:lstStyle/>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In most countries, large majorities say they think the E.U.’s economy is not as strong as the U.S. (Germany is the exception and they are divided).</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In terms of economic challenges: desire for jobs and concern about strains placed on society by immigration are significant.  Push for increased social benefits is less of a priority.  And concern about wages comes through strongly throughout the survey.</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A plurality say China is the E.U.’s greatest economic threat and say China is most likely to develop the next big research breakthrough (not Europe and not the U.S.).</a:t>
            </a:r>
          </a:p>
        </p:txBody>
      </p:sp>
    </p:spTree>
    <p:extLst>
      <p:ext uri="{BB962C8B-B14F-4D97-AF65-F5344CB8AC3E}">
        <p14:creationId xmlns:p14="http://schemas.microsoft.com/office/powerpoint/2010/main" val="3734613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76200" y="4961061"/>
            <a:ext cx="5590555" cy="121626"/>
          </a:xfrm>
        </p:spPr>
        <p:txBody>
          <a:bodyPr/>
          <a:lstStyle/>
          <a:p>
            <a:r>
              <a:rPr lang="en-US" dirty="0">
                <a:latin typeface="Arial" panose="020B0604020202020204" pitchFamily="34" charset="0"/>
                <a:cs typeface="Arial" panose="020B0604020202020204" pitchFamily="34" charset="0"/>
              </a:rPr>
              <a:t>Q41. </a:t>
            </a:r>
            <a:r>
              <a:rPr lang="en-US" dirty="0"/>
              <a:t>Which is closer to your view of the European Union countries’ economy? </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1661198605"/>
              </p:ext>
            </p:extLst>
          </p:nvPr>
        </p:nvGraphicFramePr>
        <p:xfrm>
          <a:off x="24841" y="2031303"/>
          <a:ext cx="9119547" cy="25627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1" y="1325728"/>
            <a:ext cx="9143999" cy="338554"/>
          </a:xfrm>
          <a:prstGeom prst="rect">
            <a:avLst/>
          </a:prstGeom>
          <a:solidFill>
            <a:srgbClr val="C7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It is </a:t>
            </a:r>
            <a:r>
              <a:rPr lang="en-US" sz="1600" b="1" dirty="0">
                <a:solidFill>
                  <a:schemeClr val="bg1"/>
                </a:solidFill>
                <a:latin typeface="Arial" panose="020B0604020202020204" pitchFamily="34" charset="0"/>
                <a:cs typeface="Arial" panose="020B0604020202020204" pitchFamily="34" charset="0"/>
              </a:rPr>
              <a:t>stronger</a:t>
            </a:r>
            <a:r>
              <a:rPr lang="en-US" sz="1600" dirty="0">
                <a:solidFill>
                  <a:schemeClr val="bg1"/>
                </a:solidFill>
                <a:latin typeface="Arial" panose="020B0604020202020204" pitchFamily="34" charset="0"/>
                <a:cs typeface="Arial" panose="020B0604020202020204" pitchFamily="34" charset="0"/>
              </a:rPr>
              <a:t> than the United States’ economy</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457CC69E-53DB-42E3-A32D-D6EC9B368CCD}"/>
              </a:ext>
            </a:extLst>
          </p:cNvPr>
          <p:cNvSpPr/>
          <p:nvPr/>
        </p:nvSpPr>
        <p:spPr>
          <a:xfrm>
            <a:off x="2286000" y="1290631"/>
            <a:ext cx="4572000" cy="2585323"/>
          </a:xfrm>
          <a:prstGeom prst="rect">
            <a:avLst/>
          </a:prstGeom>
        </p:spPr>
        <p:txBody>
          <a:bodyPr>
            <a:spAutoFit/>
          </a:bodyPr>
          <a:lstStyle/>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p:txBody>
      </p:sp>
      <p:sp>
        <p:nvSpPr>
          <p:cNvPr id="8" name="TextBox 7">
            <a:extLst>
              <a:ext uri="{FF2B5EF4-FFF2-40B4-BE49-F238E27FC236}">
                <a16:creationId xmlns:a16="http://schemas.microsoft.com/office/drawing/2014/main" id="{F2C0D068-B7F4-4FF0-A82A-EC13F8F3AB5A}"/>
              </a:ext>
            </a:extLst>
          </p:cNvPr>
          <p:cNvSpPr txBox="1"/>
          <p:nvPr/>
        </p:nvSpPr>
        <p:spPr>
          <a:xfrm>
            <a:off x="0" y="1664282"/>
            <a:ext cx="9143999" cy="338554"/>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It is </a:t>
            </a:r>
            <a:r>
              <a:rPr lang="en-US" sz="1600" b="1" dirty="0">
                <a:solidFill>
                  <a:schemeClr val="bg1"/>
                </a:solidFill>
                <a:latin typeface="Arial" panose="020B0604020202020204" pitchFamily="34" charset="0"/>
                <a:cs typeface="Arial" panose="020B0604020202020204" pitchFamily="34" charset="0"/>
              </a:rPr>
              <a:t>not as strong</a:t>
            </a:r>
            <a:r>
              <a:rPr lang="en-US" sz="1600" dirty="0">
                <a:solidFill>
                  <a:schemeClr val="bg1"/>
                </a:solidFill>
                <a:latin typeface="Arial" panose="020B0604020202020204" pitchFamily="34" charset="0"/>
                <a:cs typeface="Arial" panose="020B0604020202020204" pitchFamily="34" charset="0"/>
              </a:rPr>
              <a:t> as the United States’ economy</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151333" y="1016637"/>
            <a:ext cx="6841334" cy="338554"/>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Which is closer to your view of the European Union countries’ economy? </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 Placeholder 1">
            <a:extLst>
              <a:ext uri="{FF2B5EF4-FFF2-40B4-BE49-F238E27FC236}">
                <a16:creationId xmlns:a16="http://schemas.microsoft.com/office/drawing/2014/main" id="{997309F4-8CB3-44B9-840F-938AAE705F22}"/>
              </a:ext>
            </a:extLst>
          </p:cNvPr>
          <p:cNvSpPr txBox="1">
            <a:spLocks/>
          </p:cNvSpPr>
          <p:nvPr/>
        </p:nvSpPr>
        <p:spPr>
          <a:xfrm>
            <a:off x="114300" y="346574"/>
            <a:ext cx="8915401"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Large Majorities In Most Countries Think The E.U.’s Economy Is Not As Strong As The U.S.</a:t>
            </a:r>
          </a:p>
        </p:txBody>
      </p:sp>
    </p:spTree>
    <p:extLst>
      <p:ext uri="{BB962C8B-B14F-4D97-AF65-F5344CB8AC3E}">
        <p14:creationId xmlns:p14="http://schemas.microsoft.com/office/powerpoint/2010/main" val="2483047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3888" y="4916425"/>
            <a:ext cx="5870027" cy="234459"/>
          </a:xfrm>
        </p:spPr>
        <p:txBody>
          <a:bodyPr>
            <a:noAutofit/>
          </a:bodyPr>
          <a:lstStyle/>
          <a:p>
            <a:r>
              <a:rPr lang="en-US" dirty="0"/>
              <a:t>Q31. Please tell us which type of party in your country you would trust the most to handle the following issues.</a:t>
            </a:r>
          </a:p>
          <a:p>
            <a:endParaRPr lang="en-US"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5C448894-0894-441E-87EE-0B2FE1BD4A75}"/>
              </a:ext>
            </a:extLst>
          </p:cNvPr>
          <p:cNvSpPr txBox="1">
            <a:spLocks/>
          </p:cNvSpPr>
          <p:nvPr/>
        </p:nvSpPr>
        <p:spPr>
          <a:xfrm>
            <a:off x="131186" y="346575"/>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en-US" sz="2400" dirty="0">
                <a:solidFill>
                  <a:prstClr val="white"/>
                </a:solidFill>
                <a:latin typeface="Bangla Sangam MN"/>
              </a:rPr>
              <a:t>Social Democrats Compete With Conservatives And Liberals On Economic Issues, Nationalists On Security, Greens On Climate</a:t>
            </a:r>
          </a:p>
        </p:txBody>
      </p:sp>
      <p:graphicFrame>
        <p:nvGraphicFramePr>
          <p:cNvPr id="8" name="Table 7">
            <a:extLst>
              <a:ext uri="{FF2B5EF4-FFF2-40B4-BE49-F238E27FC236}">
                <a16:creationId xmlns:a16="http://schemas.microsoft.com/office/drawing/2014/main" id="{4A6E6BC4-417C-4523-89BD-8E6343D643E0}"/>
              </a:ext>
            </a:extLst>
          </p:cNvPr>
          <p:cNvGraphicFramePr>
            <a:graphicFrameLocks noGrp="1"/>
          </p:cNvGraphicFramePr>
          <p:nvPr>
            <p:extLst/>
          </p:nvPr>
        </p:nvGraphicFramePr>
        <p:xfrm>
          <a:off x="245857" y="1533748"/>
          <a:ext cx="8652286" cy="2960602"/>
        </p:xfrm>
        <a:graphic>
          <a:graphicData uri="http://schemas.openxmlformats.org/drawingml/2006/table">
            <a:tbl>
              <a:tblPr firstRow="1" firstCol="1" bandRow="1" bandCol="1"/>
              <a:tblGrid>
                <a:gridCol w="2696592">
                  <a:extLst>
                    <a:ext uri="{9D8B030D-6E8A-4147-A177-3AD203B41FA5}">
                      <a16:colId xmlns:a16="http://schemas.microsoft.com/office/drawing/2014/main" val="2983621927"/>
                    </a:ext>
                  </a:extLst>
                </a:gridCol>
                <a:gridCol w="851555">
                  <a:extLst>
                    <a:ext uri="{9D8B030D-6E8A-4147-A177-3AD203B41FA5}">
                      <a16:colId xmlns:a16="http://schemas.microsoft.com/office/drawing/2014/main" val="1905950249"/>
                    </a:ext>
                  </a:extLst>
                </a:gridCol>
                <a:gridCol w="808285">
                  <a:extLst>
                    <a:ext uri="{9D8B030D-6E8A-4147-A177-3AD203B41FA5}">
                      <a16:colId xmlns:a16="http://schemas.microsoft.com/office/drawing/2014/main" val="145994639"/>
                    </a:ext>
                  </a:extLst>
                </a:gridCol>
                <a:gridCol w="829055">
                  <a:extLst>
                    <a:ext uri="{9D8B030D-6E8A-4147-A177-3AD203B41FA5}">
                      <a16:colId xmlns:a16="http://schemas.microsoft.com/office/drawing/2014/main" val="1979346627"/>
                    </a:ext>
                  </a:extLst>
                </a:gridCol>
                <a:gridCol w="919056">
                  <a:extLst>
                    <a:ext uri="{9D8B030D-6E8A-4147-A177-3AD203B41FA5}">
                      <a16:colId xmlns:a16="http://schemas.microsoft.com/office/drawing/2014/main" val="3029279112"/>
                    </a:ext>
                  </a:extLst>
                </a:gridCol>
                <a:gridCol w="851555">
                  <a:extLst>
                    <a:ext uri="{9D8B030D-6E8A-4147-A177-3AD203B41FA5}">
                      <a16:colId xmlns:a16="http://schemas.microsoft.com/office/drawing/2014/main" val="3811729912"/>
                    </a:ext>
                  </a:extLst>
                </a:gridCol>
                <a:gridCol w="851555">
                  <a:extLst>
                    <a:ext uri="{9D8B030D-6E8A-4147-A177-3AD203B41FA5}">
                      <a16:colId xmlns:a16="http://schemas.microsoft.com/office/drawing/2014/main" val="527106266"/>
                    </a:ext>
                  </a:extLst>
                </a:gridCol>
                <a:gridCol w="844633">
                  <a:extLst>
                    <a:ext uri="{9D8B030D-6E8A-4147-A177-3AD203B41FA5}">
                      <a16:colId xmlns:a16="http://schemas.microsoft.com/office/drawing/2014/main" val="2357482280"/>
                    </a:ext>
                  </a:extLst>
                </a:gridCol>
              </a:tblGrid>
              <a:tr h="536874">
                <a:tc>
                  <a:txBody>
                    <a:bodyPr/>
                    <a:lstStyle/>
                    <a:p>
                      <a:pPr marL="0" marR="0">
                        <a:spcBef>
                          <a:spcPts val="0"/>
                        </a:spcBef>
                        <a:spcAft>
                          <a:spcPts val="0"/>
                        </a:spcAft>
                      </a:pPr>
                      <a:r>
                        <a:rPr lang="en-US" sz="11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Q31; Ranked by Net Social-Dem - Nationalist</a:t>
                      </a:r>
                      <a:endParaRPr lang="en-US" sz="11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Social-Democratic</a:t>
                      </a:r>
                      <a:endParaRPr lang="en-US" sz="1100"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marL="0" marR="0" algn="ctr">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Nationalist</a:t>
                      </a:r>
                      <a:endParaRPr lang="en-US" sz="1100"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1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Far-Left</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2"/>
                    </a:solidFill>
                  </a:tcPr>
                </a:tc>
                <a:tc>
                  <a:txBody>
                    <a:bodyPr/>
                    <a:lstStyle/>
                    <a:p>
                      <a:pPr marL="0" marR="0" algn="ctr">
                        <a:spcBef>
                          <a:spcPts val="0"/>
                        </a:spcBef>
                        <a:spcAft>
                          <a:spcPts val="0"/>
                        </a:spcAft>
                      </a:pPr>
                      <a:r>
                        <a:rPr lang="en-US" sz="11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Conservative</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2423"/>
                    </a:solidFill>
                  </a:tcPr>
                </a:tc>
                <a:tc>
                  <a:txBody>
                    <a:bodyPr/>
                    <a:lstStyle/>
                    <a:p>
                      <a:pPr marL="0" marR="0" algn="ctr">
                        <a:spcBef>
                          <a:spcPts val="0"/>
                        </a:spcBef>
                        <a:spcAft>
                          <a:spcPts val="0"/>
                        </a:spcAft>
                      </a:pPr>
                      <a:r>
                        <a:rPr lang="en-US" sz="11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Liberal</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marL="0" marR="0" algn="ctr">
                        <a:spcBef>
                          <a:spcPts val="0"/>
                        </a:spcBef>
                        <a:spcAft>
                          <a:spcPts val="0"/>
                        </a:spcAft>
                      </a:pPr>
                      <a:r>
                        <a:rPr lang="en-US" sz="11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marL="0" marR="0" algn="ctr">
                        <a:spcBef>
                          <a:spcPts val="0"/>
                        </a:spcBef>
                        <a:spcAft>
                          <a:spcPts val="0"/>
                        </a:spcAft>
                      </a:pPr>
                      <a:r>
                        <a:rPr lang="en-US" sz="1100" b="1" i="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Net (Soc-Dem – Nationalist)</a:t>
                      </a:r>
                      <a:endParaRPr lang="en-US" sz="11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06290657"/>
                  </a:ext>
                </a:extLst>
              </a:tr>
              <a:tr h="302966">
                <a:tc>
                  <a:txBody>
                    <a:bodyPr/>
                    <a:lstStyle/>
                    <a:p>
                      <a:pPr marL="0" marR="0">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Health care </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05876476"/>
                  </a:ext>
                </a:extLst>
              </a:tr>
              <a:tr h="302966">
                <a:tc>
                  <a:txBody>
                    <a:bodyPr/>
                    <a:lstStyle/>
                    <a:p>
                      <a:pPr marL="0" marR="0">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Creating more good jobs</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53565912"/>
                  </a:ext>
                </a:extLst>
              </a:tr>
              <a:tr h="302966">
                <a:tc>
                  <a:txBody>
                    <a:bodyPr/>
                    <a:lstStyle/>
                    <a:p>
                      <a:pPr marL="0" marR="0">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Spends tax dollars wisely</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51432194"/>
                  </a:ext>
                </a:extLst>
              </a:tr>
              <a:tr h="302966">
                <a:tc>
                  <a:txBody>
                    <a:bodyPr/>
                    <a:lstStyle/>
                    <a:p>
                      <a:pPr marL="0" marR="0">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Creating economic growth</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09452967"/>
                  </a:ext>
                </a:extLst>
              </a:tr>
              <a:tr h="302966">
                <a:tc>
                  <a:txBody>
                    <a:bodyPr/>
                    <a:lstStyle/>
                    <a:p>
                      <a:pPr marL="0" marR="0">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Climate change</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41</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99955246"/>
                  </a:ext>
                </a:extLst>
              </a:tr>
              <a:tr h="302966">
                <a:tc>
                  <a:txBody>
                    <a:bodyPr/>
                    <a:lstStyle/>
                    <a:p>
                      <a:pPr marL="0" marR="0">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Immigration</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27</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7557006"/>
                  </a:ext>
                </a:extLst>
              </a:tr>
              <a:tr h="302966">
                <a:tc>
                  <a:txBody>
                    <a:bodyPr/>
                    <a:lstStyle/>
                    <a:p>
                      <a:pPr marL="0" marR="0">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Protecting your national identity</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79121609"/>
                  </a:ext>
                </a:extLst>
              </a:tr>
              <a:tr h="302966">
                <a:tc>
                  <a:txBody>
                    <a:bodyPr/>
                    <a:lstStyle/>
                    <a:p>
                      <a:pPr marL="0" marR="0">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National security</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27</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1400" dirty="0">
                        <a:solidFill>
                          <a:schemeClr val="tx2"/>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741" marR="16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56098221"/>
                  </a:ext>
                </a:extLst>
              </a:tr>
            </a:tbl>
          </a:graphicData>
        </a:graphic>
      </p:graphicFrame>
      <p:sp>
        <p:nvSpPr>
          <p:cNvPr id="9" name="Rectangle 2">
            <a:extLst>
              <a:ext uri="{FF2B5EF4-FFF2-40B4-BE49-F238E27FC236}">
                <a16:creationId xmlns:a16="http://schemas.microsoft.com/office/drawing/2014/main" id="{5AD1F26F-0543-410C-830D-B8AFACC06531}"/>
              </a:ext>
            </a:extLst>
          </p:cNvPr>
          <p:cNvSpPr>
            <a:spLocks noChangeArrowheads="1"/>
          </p:cNvSpPr>
          <p:nvPr/>
        </p:nvSpPr>
        <p:spPr bwMode="auto">
          <a:xfrm>
            <a:off x="457201" y="1533725"/>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8" eaLnBrk="0" fontAlgn="base" hangingPunct="0">
              <a:spcBef>
                <a:spcPct val="0"/>
              </a:spcBef>
              <a:spcAft>
                <a:spcPct val="0"/>
              </a:spcAft>
            </a:pPr>
            <a:br>
              <a:rPr lang="en-US" altLang="en-US" sz="1000" b="1" dirty="0">
                <a:solidFill>
                  <a:srgbClr val="154A7C"/>
                </a:solidFill>
                <a:latin typeface="Arial" panose="020B0604020202020204" pitchFamily="34" charset="0"/>
                <a:ea typeface="Times New Roman" panose="02020603050405020304" pitchFamily="18" charset="0"/>
                <a:cs typeface="Arial" panose="020B0604020202020204" pitchFamily="34" charset="0"/>
              </a:rPr>
            </a:br>
            <a:endParaRPr lang="en-US" altLang="en-US" sz="600" dirty="0">
              <a:solidFill>
                <a:srgbClr val="154A7C"/>
              </a:solidFill>
              <a:latin typeface="Arial" panose="020B0604020202020204"/>
            </a:endParaRPr>
          </a:p>
          <a:p>
            <a:pPr defTabSz="914378" eaLnBrk="0" fontAlgn="base" hangingPunct="0">
              <a:spcBef>
                <a:spcPct val="0"/>
              </a:spcBef>
              <a:spcAft>
                <a:spcPct val="0"/>
              </a:spcAft>
            </a:pPr>
            <a:endParaRPr lang="en-US" altLang="en-US" dirty="0">
              <a:solidFill>
                <a:srgbClr val="154A7C"/>
              </a:solidFill>
              <a:latin typeface="Arial" panose="020B0604020202020204" pitchFamily="34" charset="0"/>
            </a:endParaRPr>
          </a:p>
        </p:txBody>
      </p:sp>
      <p:sp>
        <p:nvSpPr>
          <p:cNvPr id="17" name="Oval 16">
            <a:extLst>
              <a:ext uri="{FF2B5EF4-FFF2-40B4-BE49-F238E27FC236}">
                <a16:creationId xmlns:a16="http://schemas.microsoft.com/office/drawing/2014/main" id="{34A16F83-F9D1-43AC-B8CF-54EA00DCCD30}"/>
              </a:ext>
            </a:extLst>
          </p:cNvPr>
          <p:cNvSpPr/>
          <p:nvPr/>
        </p:nvSpPr>
        <p:spPr>
          <a:xfrm>
            <a:off x="3083473" y="2073053"/>
            <a:ext cx="595559" cy="284384"/>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2" name="Rectangle 1">
            <a:extLst>
              <a:ext uri="{FF2B5EF4-FFF2-40B4-BE49-F238E27FC236}">
                <a16:creationId xmlns:a16="http://schemas.microsoft.com/office/drawing/2014/main" id="{ED696FB9-A5B9-48B7-A548-4CC801AA1020}"/>
              </a:ext>
            </a:extLst>
          </p:cNvPr>
          <p:cNvSpPr/>
          <p:nvPr/>
        </p:nvSpPr>
        <p:spPr>
          <a:xfrm>
            <a:off x="186712" y="1100757"/>
            <a:ext cx="8826103" cy="300082"/>
          </a:xfrm>
          <a:prstGeom prst="rect">
            <a:avLst/>
          </a:prstGeom>
        </p:spPr>
        <p:txBody>
          <a:bodyPr wrap="square">
            <a:spAutoFit/>
          </a:bodyPr>
          <a:lstStyle/>
          <a:p>
            <a:pPr algn="ctr"/>
            <a:r>
              <a:rPr lang="en-US" sz="1350" b="1" dirty="0">
                <a:solidFill>
                  <a:schemeClr val="tx2"/>
                </a:solidFill>
                <a:latin typeface="Arial" panose="020B0604020202020204" pitchFamily="34" charset="0"/>
                <a:cs typeface="Times New Roman" panose="02020603050405020304" pitchFamily="18" charset="0"/>
              </a:rPr>
              <a:t>Please tell us which type of party in your country you would trust the most to handle the following issues:</a:t>
            </a:r>
            <a:endParaRPr lang="en-US" sz="1350" b="1" dirty="0"/>
          </a:p>
        </p:txBody>
      </p:sp>
      <p:sp>
        <p:nvSpPr>
          <p:cNvPr id="14" name="Oval 13">
            <a:extLst>
              <a:ext uri="{FF2B5EF4-FFF2-40B4-BE49-F238E27FC236}">
                <a16:creationId xmlns:a16="http://schemas.microsoft.com/office/drawing/2014/main" id="{9F26911C-DF2D-40D1-BD46-362E73580D44}"/>
              </a:ext>
            </a:extLst>
          </p:cNvPr>
          <p:cNvSpPr/>
          <p:nvPr/>
        </p:nvSpPr>
        <p:spPr>
          <a:xfrm>
            <a:off x="7334004" y="3280347"/>
            <a:ext cx="595559" cy="284384"/>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8" name="Oval 17">
            <a:extLst>
              <a:ext uri="{FF2B5EF4-FFF2-40B4-BE49-F238E27FC236}">
                <a16:creationId xmlns:a16="http://schemas.microsoft.com/office/drawing/2014/main" id="{9B4EE7F8-E5B3-4603-B345-8D749032C11F}"/>
              </a:ext>
            </a:extLst>
          </p:cNvPr>
          <p:cNvSpPr/>
          <p:nvPr/>
        </p:nvSpPr>
        <p:spPr>
          <a:xfrm>
            <a:off x="5576641" y="3900551"/>
            <a:ext cx="595559" cy="284384"/>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9" name="Oval 18">
            <a:extLst>
              <a:ext uri="{FF2B5EF4-FFF2-40B4-BE49-F238E27FC236}">
                <a16:creationId xmlns:a16="http://schemas.microsoft.com/office/drawing/2014/main" id="{29B77903-8F29-435C-9836-2F2A8735DEEC}"/>
              </a:ext>
            </a:extLst>
          </p:cNvPr>
          <p:cNvSpPr/>
          <p:nvPr/>
        </p:nvSpPr>
        <p:spPr>
          <a:xfrm>
            <a:off x="5576641" y="4197448"/>
            <a:ext cx="595559" cy="284384"/>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
        <p:nvSpPr>
          <p:cNvPr id="11" name="Oval 10">
            <a:extLst>
              <a:ext uri="{FF2B5EF4-FFF2-40B4-BE49-F238E27FC236}">
                <a16:creationId xmlns:a16="http://schemas.microsoft.com/office/drawing/2014/main" id="{2B6F3199-B58D-6F47-BDAD-31FCBDE2D98D}"/>
              </a:ext>
            </a:extLst>
          </p:cNvPr>
          <p:cNvSpPr/>
          <p:nvPr/>
        </p:nvSpPr>
        <p:spPr>
          <a:xfrm>
            <a:off x="3886200" y="3616167"/>
            <a:ext cx="595559" cy="865666"/>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panose="020B0604020202020204"/>
            </a:endParaRPr>
          </a:p>
        </p:txBody>
      </p:sp>
    </p:spTree>
    <p:extLst>
      <p:ext uri="{BB962C8B-B14F-4D97-AF65-F5344CB8AC3E}">
        <p14:creationId xmlns:p14="http://schemas.microsoft.com/office/powerpoint/2010/main" val="230580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52400" y="1581150"/>
          <a:ext cx="88392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31C7A0CB-06E1-4D85-A23F-F2353A4D6A07}"/>
              </a:ext>
            </a:extLst>
          </p:cNvPr>
          <p:cNvSpPr txBox="1">
            <a:spLocks/>
          </p:cNvSpPr>
          <p:nvPr/>
        </p:nvSpPr>
        <p:spPr>
          <a:xfrm>
            <a:off x="76200" y="346574"/>
            <a:ext cx="8991601"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Nationalists And The Far Left Focus On Different Aspects Of The Benefits Issue</a:t>
            </a:r>
          </a:p>
        </p:txBody>
      </p:sp>
      <p:sp>
        <p:nvSpPr>
          <p:cNvPr id="7" name="TextBox 1">
            <a:extLst>
              <a:ext uri="{FF2B5EF4-FFF2-40B4-BE49-F238E27FC236}">
                <a16:creationId xmlns:a16="http://schemas.microsoft.com/office/drawing/2014/main" id="{B2273153-DB1C-41BB-BB89-961503F04061}"/>
              </a:ext>
            </a:extLst>
          </p:cNvPr>
          <p:cNvSpPr txBox="1"/>
          <p:nvPr/>
        </p:nvSpPr>
        <p:spPr>
          <a:xfrm>
            <a:off x="1714500" y="1128548"/>
            <a:ext cx="57150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Biggest Economic Challenges</a:t>
            </a:r>
          </a:p>
        </p:txBody>
      </p:sp>
      <p:sp>
        <p:nvSpPr>
          <p:cNvPr id="8" name="Text Placeholder 2">
            <a:extLst>
              <a:ext uri="{FF2B5EF4-FFF2-40B4-BE49-F238E27FC236}">
                <a16:creationId xmlns:a16="http://schemas.microsoft.com/office/drawing/2014/main" id="{44E01042-339C-4480-B520-DD1D62CF7247}"/>
              </a:ext>
            </a:extLst>
          </p:cNvPr>
          <p:cNvSpPr>
            <a:spLocks noGrp="1"/>
          </p:cNvSpPr>
          <p:nvPr>
            <p:ph type="body" sz="quarter" idx="10"/>
          </p:nvPr>
        </p:nvSpPr>
        <p:spPr>
          <a:xfrm>
            <a:off x="-1" y="4849373"/>
            <a:ext cx="6095987" cy="285750"/>
          </a:xfrm>
        </p:spPr>
        <p:txBody>
          <a:bodyPr>
            <a:noAutofit/>
          </a:bodyPr>
          <a:lstStyle/>
          <a:p>
            <a:r>
              <a:rPr lang="en-US" dirty="0"/>
              <a:t>Q45. What do you think are the biggest economic challenges that you would like to your government address?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036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76200" y="4948312"/>
            <a:ext cx="5590555" cy="121626"/>
          </a:xfrm>
        </p:spPr>
        <p:txBody>
          <a:bodyPr/>
          <a:lstStyle/>
          <a:p>
            <a:r>
              <a:rPr lang="en-US" dirty="0">
                <a:latin typeface="Arial" panose="020B0604020202020204" pitchFamily="34" charset="0"/>
                <a:cs typeface="Arial" panose="020B0604020202020204" pitchFamily="34" charset="0"/>
              </a:rPr>
              <a:t>Q48. </a:t>
            </a:r>
            <a:r>
              <a:rPr lang="en-US" dirty="0"/>
              <a:t>Which do you think the government should focus more on to help the economy in your country? </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65395891"/>
              </p:ext>
            </p:extLst>
          </p:nvPr>
        </p:nvGraphicFramePr>
        <p:xfrm>
          <a:off x="24841" y="2343150"/>
          <a:ext cx="9119547" cy="22508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1" y="1405587"/>
            <a:ext cx="9143999" cy="338554"/>
          </a:xfrm>
          <a:prstGeom prst="rect">
            <a:avLst/>
          </a:prstGeom>
          <a:solidFill>
            <a:srgbClr val="C70000"/>
          </a:solidFill>
          <a:ln>
            <a:noFill/>
          </a:ln>
        </p:spPr>
        <p:txBody>
          <a:bodyPr wrap="square" rtlCol="0" anchor="ctr">
            <a:spAutoFit/>
          </a:bodyPr>
          <a:lstStyle/>
          <a:p>
            <a:pPr algn="ctr">
              <a:tabLst>
                <a:tab pos="685800" algn="l"/>
              </a:tabLst>
            </a:pPr>
            <a:r>
              <a:rPr lang="en-US" sz="1600" b="1" dirty="0">
                <a:solidFill>
                  <a:schemeClr val="bg1"/>
                </a:solidFill>
                <a:latin typeface="Arial" panose="020B0604020202020204" pitchFamily="34" charset="0"/>
                <a:cs typeface="Arial" panose="020B0604020202020204" pitchFamily="34" charset="0"/>
              </a:rPr>
              <a:t>Helping small and medium sized businesses </a:t>
            </a:r>
            <a:r>
              <a:rPr lang="en-US" sz="1600" dirty="0">
                <a:solidFill>
                  <a:schemeClr val="bg1"/>
                </a:solidFill>
                <a:latin typeface="Arial" panose="020B0604020202020204" pitchFamily="34" charset="0"/>
                <a:cs typeface="Arial" panose="020B0604020202020204" pitchFamily="34" charset="0"/>
              </a:rPr>
              <a:t>grow and hire</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3" y="1730775"/>
            <a:ext cx="9143999" cy="338554"/>
          </a:xfrm>
          <a:prstGeom prst="rect">
            <a:avLst/>
          </a:prstGeom>
          <a:solidFill>
            <a:srgbClr val="154A7C"/>
          </a:solidFill>
          <a:ln>
            <a:noFill/>
          </a:ln>
        </p:spPr>
        <p:txBody>
          <a:bodyPr wrap="square" rtlCol="0" anchor="ctr">
            <a:spAutoFit/>
          </a:bodyPr>
          <a:lstStyle/>
          <a:p>
            <a:pPr algn="ctr">
              <a:tabLst>
                <a:tab pos="685800" algn="l"/>
              </a:tabLst>
            </a:pPr>
            <a:r>
              <a:rPr lang="en-US" sz="1600" b="1" dirty="0">
                <a:solidFill>
                  <a:schemeClr val="bg1"/>
                </a:solidFill>
                <a:latin typeface="Arial" panose="020B0604020202020204" pitchFamily="34" charset="0"/>
                <a:cs typeface="Arial" panose="020B0604020202020204" pitchFamily="34" charset="0"/>
              </a:rPr>
              <a:t>Keeping large employers competitive </a:t>
            </a:r>
            <a:r>
              <a:rPr lang="en-US" sz="1600" dirty="0">
                <a:solidFill>
                  <a:schemeClr val="bg1"/>
                </a:solidFill>
                <a:latin typeface="Arial" panose="020B0604020202020204" pitchFamily="34" charset="0"/>
                <a:cs typeface="Arial" panose="020B0604020202020204" pitchFamily="34" charset="0"/>
              </a:rPr>
              <a:t>against foreign competitors</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90496" y="1000871"/>
            <a:ext cx="8763000" cy="370729"/>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Which do you think the government should focus more on to help the economy in your country? </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 Placeholder 1">
            <a:extLst>
              <a:ext uri="{FF2B5EF4-FFF2-40B4-BE49-F238E27FC236}">
                <a16:creationId xmlns:a16="http://schemas.microsoft.com/office/drawing/2014/main" id="{83367BBF-7BA4-4F81-B516-CB427B6195A0}"/>
              </a:ext>
            </a:extLst>
          </p:cNvPr>
          <p:cNvSpPr txBox="1">
            <a:spLocks/>
          </p:cNvSpPr>
          <p:nvPr/>
        </p:nvSpPr>
        <p:spPr>
          <a:xfrm>
            <a:off x="95252" y="346574"/>
            <a:ext cx="8953497"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Across The Board Voters Prefer The Government To Help Small And Medium Businesses Over Large Employers</a:t>
            </a:r>
          </a:p>
        </p:txBody>
      </p:sp>
    </p:spTree>
    <p:extLst>
      <p:ext uri="{BB962C8B-B14F-4D97-AF65-F5344CB8AC3E}">
        <p14:creationId xmlns:p14="http://schemas.microsoft.com/office/powerpoint/2010/main" val="1894858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sz="900" dirty="0"/>
              <a:t>Q50. Which of the following do you consider the biggest economic threat that concerns you?</a:t>
            </a:r>
          </a:p>
          <a:p>
            <a:r>
              <a:rPr lang="en-US" sz="900" dirty="0"/>
              <a:t>Q86. Which do you consider to be the most innovative and most likely to develop the next big breakthrough?</a:t>
            </a:r>
            <a:endParaRPr lang="en-US" sz="9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320566" y="1178883"/>
            <a:ext cx="41323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Biggest Economic Threats</a:t>
            </a:r>
          </a:p>
        </p:txBody>
      </p:sp>
      <p:graphicFrame>
        <p:nvGraphicFramePr>
          <p:cNvPr id="10" name="Chart 9">
            <a:extLst>
              <a:ext uri="{FF2B5EF4-FFF2-40B4-BE49-F238E27FC236}">
                <a16:creationId xmlns:a16="http://schemas.microsoft.com/office/drawing/2014/main" id="{58E3CDB4-141B-49FF-A768-F3F94D5BC91E}"/>
              </a:ext>
            </a:extLst>
          </p:cNvPr>
          <p:cNvGraphicFramePr/>
          <p:nvPr>
            <p:extLst/>
          </p:nvPr>
        </p:nvGraphicFramePr>
        <p:xfrm>
          <a:off x="228600" y="1517437"/>
          <a:ext cx="4132385" cy="303551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4B3A0664-3217-461A-8E7D-6854EAF2ECB4}"/>
              </a:ext>
            </a:extLst>
          </p:cNvPr>
          <p:cNvSpPr txBox="1"/>
          <p:nvPr/>
        </p:nvSpPr>
        <p:spPr>
          <a:xfrm>
            <a:off x="228600" y="217726"/>
            <a:ext cx="8747235" cy="523220"/>
          </a:xfrm>
          <a:prstGeom prst="rect">
            <a:avLst/>
          </a:prstGeom>
          <a:noFill/>
        </p:spPr>
        <p:txBody>
          <a:bodyPr wrap="square" rtlCol="0">
            <a:spAutoFit/>
          </a:bodyPr>
          <a:lstStyle/>
          <a:p>
            <a:pPr algn="ctr"/>
            <a:r>
              <a:rPr lang="en-US" sz="2800" dirty="0">
                <a:solidFill>
                  <a:schemeClr val="bg1"/>
                </a:solidFill>
                <a:latin typeface="Bangla Sangam MN"/>
              </a:rPr>
              <a:t>China Looms As The Major Economic Challenger</a:t>
            </a:r>
          </a:p>
        </p:txBody>
      </p:sp>
      <p:cxnSp>
        <p:nvCxnSpPr>
          <p:cNvPr id="5" name="Straight Connector 4">
            <a:extLst>
              <a:ext uri="{FF2B5EF4-FFF2-40B4-BE49-F238E27FC236}">
                <a16:creationId xmlns:a16="http://schemas.microsoft.com/office/drawing/2014/main" id="{90883FDA-0D11-4299-8F07-A25B1E9601DA}"/>
              </a:ext>
            </a:extLst>
          </p:cNvPr>
          <p:cNvCxnSpPr>
            <a:cxnSpLocks/>
          </p:cNvCxnSpPr>
          <p:nvPr/>
        </p:nvCxnSpPr>
        <p:spPr>
          <a:xfrm>
            <a:off x="4572000" y="1276350"/>
            <a:ext cx="0" cy="3352800"/>
          </a:xfrm>
          <a:prstGeom prst="line">
            <a:avLst/>
          </a:prstGeom>
          <a:ln w="3175" cap="flat" cmpd="sng">
            <a:solidFill>
              <a:schemeClr val="tx2">
                <a:lumMod val="50000"/>
                <a:lumOff val="50000"/>
              </a:schemeClr>
            </a:solidFill>
            <a:prstDash val="sysDash"/>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8" name="Chart 7">
            <a:extLst>
              <a:ext uri="{FF2B5EF4-FFF2-40B4-BE49-F238E27FC236}">
                <a16:creationId xmlns:a16="http://schemas.microsoft.com/office/drawing/2014/main" id="{EC0A3587-3CD8-44EB-9A0F-142FE5E51F1C}"/>
              </a:ext>
            </a:extLst>
          </p:cNvPr>
          <p:cNvGraphicFramePr/>
          <p:nvPr>
            <p:extLst>
              <p:ext uri="{D42A27DB-BD31-4B8C-83A1-F6EECF244321}">
                <p14:modId xmlns:p14="http://schemas.microsoft.com/office/powerpoint/2010/main" val="474573126"/>
              </p:ext>
            </p:extLst>
          </p:nvPr>
        </p:nvGraphicFramePr>
        <p:xfrm>
          <a:off x="4583376" y="1377927"/>
          <a:ext cx="4560624" cy="347144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53947303-E7F6-4E58-83DB-58A8D47B5A46}"/>
              </a:ext>
            </a:extLst>
          </p:cNvPr>
          <p:cNvSpPr txBox="1"/>
          <p:nvPr/>
        </p:nvSpPr>
        <p:spPr>
          <a:xfrm>
            <a:off x="5454480" y="1099058"/>
            <a:ext cx="2818415"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Most Likely To Develop Next Big Breakthrough</a:t>
            </a:r>
          </a:p>
        </p:txBody>
      </p:sp>
    </p:spTree>
    <p:extLst>
      <p:ext uri="{BB962C8B-B14F-4D97-AF65-F5344CB8AC3E}">
        <p14:creationId xmlns:p14="http://schemas.microsoft.com/office/powerpoint/2010/main" val="3158156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2343150"/>
            <a:ext cx="7330758" cy="423373"/>
          </a:xfrm>
        </p:spPr>
        <p:txBody>
          <a:bodyPr/>
          <a:lstStyle/>
          <a:p>
            <a:r>
              <a:rPr lang="en-US" sz="2800" dirty="0">
                <a:latin typeface="Bangla Sangam MN"/>
              </a:rPr>
              <a:t>European Union</a:t>
            </a:r>
          </a:p>
        </p:txBody>
      </p:sp>
    </p:spTree>
    <p:extLst>
      <p:ext uri="{BB962C8B-B14F-4D97-AF65-F5344CB8AC3E}">
        <p14:creationId xmlns:p14="http://schemas.microsoft.com/office/powerpoint/2010/main" val="547043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b="1" dirty="0">
                <a:solidFill>
                  <a:schemeClr val="bg1"/>
                </a:solidFill>
                <a:latin typeface="Bangla Sangam MN" charset="0"/>
                <a:ea typeface="Bangla Sangam MN" charset="0"/>
                <a:cs typeface="Bangla Sangam MN" charset="0"/>
              </a:rPr>
              <a:t>Top Takeaways – Views About E.U. </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457201" y="1298120"/>
            <a:ext cx="8352697" cy="4185761"/>
          </a:xfrm>
          <a:prstGeom prst="rect">
            <a:avLst/>
          </a:prstGeom>
          <a:noFill/>
        </p:spPr>
        <p:txBody>
          <a:bodyPr wrap="square" rtlCol="0">
            <a:spAutoFit/>
          </a:bodyPr>
          <a:lstStyle/>
          <a:p>
            <a:pPr marL="285743" indent="-285743" defTabSz="685800">
              <a:spcAft>
                <a:spcPts val="1200"/>
              </a:spcAft>
              <a:buFont typeface="Arial" charset="0"/>
              <a:buChar char="•"/>
            </a:pPr>
            <a:r>
              <a:rPr lang="en-US" dirty="0">
                <a:solidFill>
                  <a:prstClr val="black"/>
                </a:solidFill>
                <a:latin typeface="Arial" panose="020B0604020202020204" pitchFamily="34" charset="0"/>
                <a:cs typeface="Arial" panose="020B0604020202020204" pitchFamily="34" charset="0"/>
              </a:rPr>
              <a:t>Most see the E.U. as a positive force when it comes to personal freedom, the ability to live where they want to, and the ability for companies to be successful.</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But, three-quarters say the E.U. has had no positive impact and a third see a negative impact on wages – which is a major voter concern.</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E.U. seen as best when it comes to issues like climate change that impact countries across borders, while parliaments are trusted more when it comes to government spending and benefits.</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Pro-Brexit Nationalists are out-of-step with their views (not all share this view).</a:t>
            </a: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p:txBody>
      </p:sp>
    </p:spTree>
    <p:extLst>
      <p:ext uri="{BB962C8B-B14F-4D97-AF65-F5344CB8AC3E}">
        <p14:creationId xmlns:p14="http://schemas.microsoft.com/office/powerpoint/2010/main" val="810764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8827" y="4919854"/>
            <a:ext cx="6324601" cy="234459"/>
          </a:xfrm>
        </p:spPr>
        <p:txBody>
          <a:bodyPr>
            <a:noAutofit/>
          </a:bodyPr>
          <a:lstStyle/>
          <a:p>
            <a:r>
              <a:rPr lang="en-US" dirty="0">
                <a:solidFill>
                  <a:schemeClr val="tx1"/>
                </a:solidFill>
                <a:latin typeface="Arial" panose="020B0604020202020204" pitchFamily="34" charset="0"/>
                <a:cs typeface="Arial" panose="020B0604020202020204" pitchFamily="34" charset="0"/>
              </a:rPr>
              <a:t>Q32. Please tell us if being a member of the European Union has had a positive, negative, or had no major effect on each of the following in your country.</a:t>
            </a:r>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ext uri="{D42A27DB-BD31-4B8C-83A1-F6EECF244321}">
                <p14:modId xmlns:p14="http://schemas.microsoft.com/office/powerpoint/2010/main" val="2246909680"/>
              </p:ext>
            </p:extLst>
          </p:nvPr>
        </p:nvGraphicFramePr>
        <p:xfrm>
          <a:off x="0" y="1217028"/>
          <a:ext cx="9144000" cy="34883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2472105" y="1047750"/>
            <a:ext cx="419979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r>
              <a:rPr lang="en-US" sz="1600" b="1" dirty="0">
                <a:solidFill>
                  <a:srgbClr val="000000"/>
                </a:solidFill>
                <a:latin typeface="Arial" panose="020B0604020202020204" pitchFamily="34" charset="0"/>
                <a:cs typeface="Arial" panose="020B0604020202020204" pitchFamily="34" charset="0"/>
              </a:rPr>
              <a:t>Effect of European Union</a:t>
            </a:r>
          </a:p>
        </p:txBody>
      </p:sp>
      <p:sp>
        <p:nvSpPr>
          <p:cNvPr id="5" name="Text Placeholder 1">
            <a:extLst>
              <a:ext uri="{FF2B5EF4-FFF2-40B4-BE49-F238E27FC236}">
                <a16:creationId xmlns:a16="http://schemas.microsoft.com/office/drawing/2014/main" id="{62408777-A326-42D3-A3F7-B150BA685F3B}"/>
              </a:ext>
            </a:extLst>
          </p:cNvPr>
          <p:cNvSpPr txBox="1">
            <a:spLocks/>
          </p:cNvSpPr>
          <p:nvPr/>
        </p:nvSpPr>
        <p:spPr>
          <a:xfrm>
            <a:off x="131186" y="346575"/>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en-US" sz="2800" dirty="0">
                <a:solidFill>
                  <a:prstClr val="white"/>
                </a:solidFill>
                <a:latin typeface="Bangla Sangam MN"/>
              </a:rPr>
              <a:t>Voters Think The E.U. Had A Positive Effect On Freedom And Choices, But Not Wages</a:t>
            </a:r>
          </a:p>
        </p:txBody>
      </p:sp>
    </p:spTree>
    <p:extLst>
      <p:ext uri="{BB962C8B-B14F-4D97-AF65-F5344CB8AC3E}">
        <p14:creationId xmlns:p14="http://schemas.microsoft.com/office/powerpoint/2010/main" val="374273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r>
              <a:rPr lang="en-US" sz="2800" dirty="0">
                <a:solidFill>
                  <a:schemeClr val="bg1"/>
                </a:solidFill>
                <a:latin typeface="Bangla Sangam MN" charset="0"/>
                <a:ea typeface="Bangla Sangam MN" charset="0"/>
                <a:cs typeface="Bangla Sangam MN" charset="0"/>
              </a:rPr>
              <a:t>Overview</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252051" y="1123950"/>
            <a:ext cx="8352697" cy="3908762"/>
          </a:xfrm>
          <a:prstGeom prst="rect">
            <a:avLst/>
          </a:prstGeom>
          <a:noFill/>
        </p:spPr>
        <p:txBody>
          <a:bodyPr wrap="square" rtlCol="0">
            <a:spAutoFit/>
          </a:bodyPr>
          <a:lstStyle/>
          <a:p>
            <a:pPr marL="285743" indent="-285743">
              <a:spcAft>
                <a:spcPts val="1200"/>
              </a:spcAft>
              <a:buFont typeface="Arial" charset="0"/>
              <a:buChar char="•"/>
            </a:pPr>
            <a:r>
              <a:rPr lang="en-US" sz="1300" dirty="0">
                <a:solidFill>
                  <a:schemeClr val="tx2"/>
                </a:solidFill>
                <a:ea typeface="Bangla Sangam MN" charset="0"/>
                <a:cs typeface="Bangla Sangam MN" charset="0"/>
              </a:rPr>
              <a:t>Widespread voter anxiety about economic and political conditions.  Most believe the economy is working for the wealthy, but many are concerned about how it works for themselves.  Other important voter concerns: immigration, climate change.</a:t>
            </a:r>
          </a:p>
          <a:p>
            <a:pPr marL="285743" indent="-285743">
              <a:spcAft>
                <a:spcPts val="1200"/>
              </a:spcAft>
              <a:buFont typeface="Arial" charset="0"/>
              <a:buChar char="•"/>
            </a:pPr>
            <a:r>
              <a:rPr lang="en-US" sz="1300" dirty="0">
                <a:solidFill>
                  <a:schemeClr val="tx2"/>
                </a:solidFill>
                <a:ea typeface="Bangla Sangam MN" charset="0"/>
                <a:cs typeface="Bangla Sangam MN" charset="0"/>
              </a:rPr>
              <a:t>Most say their country and the EU are headed the wrong way.  That means: 1) in many cases the status quo will be a bigger risk than change.  So the default would be to vote for change; and 2) there will be little tolerance being asked to accept less (fewer benefits, higher taxes) – particularly unless the burden appears to be shared.</a:t>
            </a:r>
          </a:p>
          <a:p>
            <a:pPr marL="285743" indent="-285743">
              <a:spcAft>
                <a:spcPts val="1200"/>
              </a:spcAft>
              <a:buFont typeface="Arial" charset="0"/>
              <a:buChar char="•"/>
            </a:pPr>
            <a:r>
              <a:rPr lang="en-US" sz="1300" dirty="0">
                <a:solidFill>
                  <a:schemeClr val="tx2"/>
                </a:solidFill>
                <a:ea typeface="Bangla Sangam MN" charset="0"/>
                <a:cs typeface="Bangla Sangam MN" charset="0"/>
              </a:rPr>
              <a:t>Voters are (not surprisingly) far less concerned about conditions in Europe than in their own conditions – particularly economic.</a:t>
            </a:r>
          </a:p>
          <a:p>
            <a:pPr marL="285743" indent="-285743">
              <a:spcAft>
                <a:spcPts val="1200"/>
              </a:spcAft>
              <a:buFont typeface="Arial" charset="0"/>
              <a:buChar char="•"/>
            </a:pPr>
            <a:r>
              <a:rPr lang="en-US" sz="1300" dirty="0">
                <a:solidFill>
                  <a:schemeClr val="tx2"/>
                </a:solidFill>
                <a:ea typeface="Bangla Sangam MN" charset="0"/>
                <a:cs typeface="Bangla Sangam MN" charset="0"/>
              </a:rPr>
              <a:t>Most see the EU as important for addressing a small number of challenges – mostly related to harmonizing policies.  But improving economic conditions such as wages is largely viewed as a national responsibility, not EU.</a:t>
            </a:r>
          </a:p>
          <a:p>
            <a:pPr marL="285743" indent="-285743">
              <a:spcAft>
                <a:spcPts val="1200"/>
              </a:spcAft>
              <a:buFont typeface="Arial" charset="0"/>
              <a:buChar char="•"/>
            </a:pPr>
            <a:r>
              <a:rPr lang="en-US" sz="1300" dirty="0">
                <a:solidFill>
                  <a:schemeClr val="tx2"/>
                </a:solidFill>
                <a:ea typeface="Bangla Sangam MN" charset="0"/>
                <a:cs typeface="Bangla Sangam MN" charset="0"/>
              </a:rPr>
              <a:t>Overwhelming agreement that small and medium-sized businesses need help to be more successful even though many industries (finance, health, technology, pharmaceuticals) are viewed as areas of concern. </a:t>
            </a:r>
          </a:p>
          <a:p>
            <a:endParaRPr lang="en-US" sz="1600" dirty="0">
              <a:solidFill>
                <a:schemeClr val="tx2"/>
              </a:solidFill>
              <a:latin typeface="+mj-lt"/>
              <a:cs typeface="Arial Narrow"/>
            </a:endParaRPr>
          </a:p>
        </p:txBody>
      </p:sp>
    </p:spTree>
    <p:extLst>
      <p:ext uri="{BB962C8B-B14F-4D97-AF65-F5344CB8AC3E}">
        <p14:creationId xmlns:p14="http://schemas.microsoft.com/office/powerpoint/2010/main" val="319226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8828" y="4909041"/>
            <a:ext cx="6324601" cy="234459"/>
          </a:xfrm>
        </p:spPr>
        <p:txBody>
          <a:bodyPr>
            <a:noAutofit/>
          </a:bodyPr>
          <a:lstStyle/>
          <a:p>
            <a:r>
              <a:rPr lang="en-US" sz="900" dirty="0">
                <a:solidFill>
                  <a:schemeClr val="tx1"/>
                </a:solidFill>
                <a:latin typeface="Arial" panose="020B0604020202020204" pitchFamily="34" charset="0"/>
                <a:cs typeface="Arial" panose="020B0604020202020204" pitchFamily="34" charset="0"/>
              </a:rPr>
              <a:t>Q30. Now you will see some issues that government often addresses.  Please tell us if you would prefer to have each one primarily addressed by the European Union parliament in Brussels, so the rules or regulations would apply to all countries in the EU, or primarily addressed by the parliament in your country.</a:t>
            </a:r>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nvPr>
        </p:nvGraphicFramePr>
        <p:xfrm>
          <a:off x="131184" y="1428750"/>
          <a:ext cx="9012815" cy="31241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2472104" y="1090196"/>
            <a:ext cx="419979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Top Government Issues</a:t>
            </a:r>
          </a:p>
        </p:txBody>
      </p:sp>
      <p:sp>
        <p:nvSpPr>
          <p:cNvPr id="5" name="Text Placeholder 1">
            <a:extLst>
              <a:ext uri="{FF2B5EF4-FFF2-40B4-BE49-F238E27FC236}">
                <a16:creationId xmlns:a16="http://schemas.microsoft.com/office/drawing/2014/main" id="{231DB476-088B-40B9-BC9F-6F48DC36AD61}"/>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E.U. Parliament Seen As The Best To Address Climate Change The Environment, And Technology Companies</a:t>
            </a:r>
          </a:p>
        </p:txBody>
      </p:sp>
    </p:spTree>
    <p:extLst>
      <p:ext uri="{BB962C8B-B14F-4D97-AF65-F5344CB8AC3E}">
        <p14:creationId xmlns:p14="http://schemas.microsoft.com/office/powerpoint/2010/main" val="791694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8828" y="4909041"/>
            <a:ext cx="6324601" cy="234459"/>
          </a:xfrm>
        </p:spPr>
        <p:txBody>
          <a:bodyPr>
            <a:noAutofit/>
          </a:bodyPr>
          <a:lstStyle/>
          <a:p>
            <a:r>
              <a:rPr lang="en-US" sz="900" dirty="0"/>
              <a:t>Q30. Now you will see some issues that government often addresses.  Please tell us if you would prefer to have each one primarily addressed by the European Union parliament in Brussels, so the rules or regulations would apply to all countries in the EU, or primarily addressed by the parliament in your country.</a:t>
            </a:r>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nvPr>
        </p:nvGraphicFramePr>
        <p:xfrm>
          <a:off x="0" y="1428750"/>
          <a:ext cx="9144000" cy="31241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2472104" y="1090196"/>
            <a:ext cx="419979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Bottom Government Issues</a:t>
            </a:r>
          </a:p>
        </p:txBody>
      </p:sp>
      <p:sp>
        <p:nvSpPr>
          <p:cNvPr id="5" name="Text Placeholder 1">
            <a:extLst>
              <a:ext uri="{FF2B5EF4-FFF2-40B4-BE49-F238E27FC236}">
                <a16:creationId xmlns:a16="http://schemas.microsoft.com/office/drawing/2014/main" id="{F58E4B1B-86F7-41CD-98AA-C59548B48093}"/>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500" dirty="0">
                <a:solidFill>
                  <a:schemeClr val="bg1"/>
                </a:solidFill>
                <a:latin typeface="Bangla Sangam MN"/>
              </a:rPr>
              <a:t>Voters Overwhelmingly Want Their Own Country’s Government To Control Government Spending And Benefits</a:t>
            </a:r>
          </a:p>
        </p:txBody>
      </p:sp>
    </p:spTree>
    <p:extLst>
      <p:ext uri="{BB962C8B-B14F-4D97-AF65-F5344CB8AC3E}">
        <p14:creationId xmlns:p14="http://schemas.microsoft.com/office/powerpoint/2010/main" val="35696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dirty="0">
                <a:solidFill>
                  <a:schemeClr val="bg1"/>
                </a:solidFill>
                <a:latin typeface="Bangla Sangam MN" charset="0"/>
                <a:ea typeface="Bangla Sangam MN" charset="0"/>
                <a:cs typeface="Bangla Sangam MN" charset="0"/>
              </a:rPr>
              <a:t>The Role of the E.U. and Nationalists</a:t>
            </a:r>
            <a:endParaRPr lang="en-US" sz="2800" b="1" dirty="0">
              <a:solidFill>
                <a:schemeClr val="bg1"/>
              </a:solidFill>
              <a:latin typeface="Bangla Sangam MN" charset="0"/>
              <a:ea typeface="Bangla Sangam MN" charset="0"/>
              <a:cs typeface="Bangla Sangam MN" charset="0"/>
            </a:endParaRP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304800" y="1123950"/>
            <a:ext cx="8352697" cy="3323987"/>
          </a:xfrm>
          <a:prstGeom prst="rect">
            <a:avLst/>
          </a:prstGeom>
          <a:noFill/>
        </p:spPr>
        <p:txBody>
          <a:bodyPr wrap="square" rtlCol="0">
            <a:spAutoFit/>
          </a:bodyPr>
          <a:lstStyle/>
          <a:p>
            <a:pPr marL="285743" indent="-285743" defTabSz="685800">
              <a:spcAft>
                <a:spcPts val="1200"/>
              </a:spcAft>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There are clearly differences between the parties on the question of the role of the E.U. but most voters in all major parties (including nationalists) agree the E.U. should take a major role on:</a:t>
            </a:r>
          </a:p>
          <a:p>
            <a:pPr marL="742943" lvl="1" indent="-285743" defTabSz="685800">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Climate</a:t>
            </a:r>
          </a:p>
          <a:p>
            <a:pPr marL="742943" lvl="1" indent="-285743" defTabSz="685800">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Environmental protection</a:t>
            </a:r>
          </a:p>
          <a:p>
            <a:pPr marL="742943" lvl="1" indent="-285743" defTabSz="685800">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Technology privacy</a:t>
            </a:r>
          </a:p>
          <a:p>
            <a:pPr marL="742943" lvl="1" indent="-285743" defTabSz="685800">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Product labeling</a:t>
            </a:r>
          </a:p>
          <a:p>
            <a:pPr marL="742943" lvl="1" indent="-285743" defTabSz="685800">
              <a:buFont typeface="Arial" charset="0"/>
              <a:buChar char="•"/>
            </a:pPr>
            <a:endParaRPr lang="en-US" sz="1400" dirty="0">
              <a:solidFill>
                <a:prstClr val="black"/>
              </a:solidFill>
              <a:latin typeface="Arial" panose="020B0604020202020204" pitchFamily="34" charset="0"/>
              <a:ea typeface="Bangla Sangam MN" charset="0"/>
              <a:cs typeface="Arial" panose="020B0604020202020204" pitchFamily="34" charset="0"/>
            </a:endParaRPr>
          </a:p>
          <a:p>
            <a:pPr marL="285743" indent="-285743" defTabSz="685800">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Liberals and SD voters have many shared views on the E.U.  Voters in both groups tend to support a major role on privacy (in general), trade, food safety and immigration.</a:t>
            </a:r>
          </a:p>
          <a:p>
            <a:pPr marL="285743" indent="-285743" defTabSz="685800">
              <a:buFont typeface="Arial" charset="0"/>
              <a:buChar char="•"/>
            </a:pPr>
            <a:endParaRPr lang="en-US" sz="1400" dirty="0">
              <a:solidFill>
                <a:prstClr val="black"/>
              </a:solidFill>
              <a:latin typeface="Arial" panose="020B0604020202020204" pitchFamily="34" charset="0"/>
              <a:ea typeface="Bangla Sangam MN" charset="0"/>
              <a:cs typeface="Arial" panose="020B0604020202020204" pitchFamily="34" charset="0"/>
            </a:endParaRPr>
          </a:p>
          <a:p>
            <a:pPr marL="285743" indent="-285743" defTabSz="685800">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And half of conservatives also say the E.U. should have a major role on immigration and trade.</a:t>
            </a:r>
          </a:p>
          <a:p>
            <a:pPr marL="285743" indent="-285743" defTabSz="685800">
              <a:buFont typeface="Arial" charset="0"/>
              <a:buChar char="•"/>
            </a:pPr>
            <a:endParaRPr lang="en-US" sz="1400" dirty="0">
              <a:solidFill>
                <a:prstClr val="black"/>
              </a:solidFill>
              <a:latin typeface="Arial" panose="020B0604020202020204" pitchFamily="34" charset="0"/>
              <a:ea typeface="Bangla Sangam MN" charset="0"/>
              <a:cs typeface="Arial" panose="020B0604020202020204" pitchFamily="34" charset="0"/>
            </a:endParaRPr>
          </a:p>
          <a:p>
            <a:pPr marL="285743" indent="-285743" defTabSz="685800">
              <a:buFont typeface="Arial" charset="0"/>
              <a:buChar char="•"/>
            </a:pPr>
            <a:r>
              <a:rPr lang="en-US" sz="1400" i="1" dirty="0">
                <a:solidFill>
                  <a:prstClr val="black"/>
                </a:solidFill>
                <a:latin typeface="Arial" panose="020B0604020202020204" pitchFamily="34" charset="0"/>
                <a:ea typeface="Bangla Sangam MN" charset="0"/>
                <a:cs typeface="Arial" panose="020B0604020202020204" pitchFamily="34" charset="0"/>
              </a:rPr>
              <a:t>But 71% of nationalists see immigration primarily as a national issue, not E.U.</a:t>
            </a: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p:txBody>
      </p:sp>
    </p:spTree>
    <p:extLst>
      <p:ext uri="{BB962C8B-B14F-4D97-AF65-F5344CB8AC3E}">
        <p14:creationId xmlns:p14="http://schemas.microsoft.com/office/powerpoint/2010/main" val="1820012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20454"/>
            <a:ext cx="6095987" cy="285750"/>
          </a:xfrm>
        </p:spPr>
        <p:txBody>
          <a:bodyPr>
            <a:noAutofit/>
          </a:bodyPr>
          <a:lstStyle/>
          <a:p>
            <a:r>
              <a:rPr lang="en-US" dirty="0"/>
              <a:t>Q51. Do you usually think of other countries in the European Union as economic allies of your own country, economic enemies, or neither a threat nor an ally?</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381000" y="1060005"/>
            <a:ext cx="8381999"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Do you usually think of other countries in the European Union as economic allies of your own country, economic enemies, or neither a threat nor an ally?</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52400" y="1644780"/>
          <a:ext cx="8839200" cy="298437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2B1BF77-0BA9-4810-8CAF-C0DD5EDDB583}"/>
              </a:ext>
            </a:extLst>
          </p:cNvPr>
          <p:cNvSpPr txBox="1"/>
          <p:nvPr/>
        </p:nvSpPr>
        <p:spPr>
          <a:xfrm>
            <a:off x="152400" y="37296"/>
            <a:ext cx="8839199" cy="861774"/>
          </a:xfrm>
          <a:prstGeom prst="rect">
            <a:avLst/>
          </a:prstGeom>
          <a:noFill/>
        </p:spPr>
        <p:txBody>
          <a:bodyPr wrap="square" rtlCol="0">
            <a:spAutoFit/>
          </a:bodyPr>
          <a:lstStyle/>
          <a:p>
            <a:pPr algn="ctr"/>
            <a:r>
              <a:rPr lang="en-US" sz="2500" dirty="0">
                <a:solidFill>
                  <a:schemeClr val="bg1"/>
                </a:solidFill>
                <a:latin typeface="Bangla Sangam MN"/>
              </a:rPr>
              <a:t>Social Dems And Liberals Most Likely To See E.U. Countries As Economic Allies - Nationalists See As Threat</a:t>
            </a:r>
          </a:p>
        </p:txBody>
      </p:sp>
    </p:spTree>
    <p:extLst>
      <p:ext uri="{BB962C8B-B14F-4D97-AF65-F5344CB8AC3E}">
        <p14:creationId xmlns:p14="http://schemas.microsoft.com/office/powerpoint/2010/main" val="1463190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11595" y="4964198"/>
            <a:ext cx="5590555" cy="121626"/>
          </a:xfrm>
        </p:spPr>
        <p:txBody>
          <a:bodyPr/>
          <a:lstStyle/>
          <a:p>
            <a:r>
              <a:rPr lang="en-US" dirty="0">
                <a:latin typeface="Arial" panose="020B0604020202020204" pitchFamily="34" charset="0"/>
                <a:cs typeface="Arial" panose="020B0604020202020204" pitchFamily="34" charset="0"/>
              </a:rPr>
              <a:t>Q33. </a:t>
            </a:r>
            <a:r>
              <a:rPr lang="en-US" dirty="0"/>
              <a:t>Which side of the Brexit debate do you personally identify more with?</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1735782978"/>
              </p:ext>
            </p:extLst>
          </p:nvPr>
        </p:nvGraphicFramePr>
        <p:xfrm>
          <a:off x="24841" y="2031303"/>
          <a:ext cx="9119547" cy="25627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389" y="1355305"/>
            <a:ext cx="9143999" cy="338554"/>
          </a:xfrm>
          <a:prstGeom prst="rect">
            <a:avLst/>
          </a:prstGeom>
          <a:solidFill>
            <a:srgbClr val="C7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Those who are arguing </a:t>
            </a:r>
            <a:r>
              <a:rPr lang="en-US" sz="1600" b="1" dirty="0">
                <a:solidFill>
                  <a:schemeClr val="bg1"/>
                </a:solidFill>
                <a:latin typeface="Arial" panose="020B0604020202020204" pitchFamily="34" charset="0"/>
                <a:cs typeface="Arial" panose="020B0604020202020204" pitchFamily="34" charset="0"/>
              </a:rPr>
              <a:t>in favor of Brexit </a:t>
            </a:r>
            <a:r>
              <a:rPr lang="en-US" sz="1600" dirty="0">
                <a:solidFill>
                  <a:schemeClr val="bg1"/>
                </a:solidFill>
                <a:latin typeface="Arial" panose="020B0604020202020204" pitchFamily="34" charset="0"/>
                <a:cs typeface="Arial" panose="020B0604020202020204" pitchFamily="34" charset="0"/>
              </a:rPr>
              <a:t>and believe the UK should leave the European Union</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0" y="1692749"/>
            <a:ext cx="9143999" cy="338554"/>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Those who are arguing </a:t>
            </a:r>
            <a:r>
              <a:rPr lang="en-US" sz="1600" b="1" dirty="0">
                <a:solidFill>
                  <a:schemeClr val="bg1"/>
                </a:solidFill>
                <a:latin typeface="Arial" panose="020B0604020202020204" pitchFamily="34" charset="0"/>
                <a:cs typeface="Arial" panose="020B0604020202020204" pitchFamily="34" charset="0"/>
              </a:rPr>
              <a:t>against Brexit </a:t>
            </a:r>
            <a:r>
              <a:rPr lang="en-US" sz="1600" dirty="0">
                <a:solidFill>
                  <a:schemeClr val="bg1"/>
                </a:solidFill>
                <a:latin typeface="Arial" panose="020B0604020202020204" pitchFamily="34" charset="0"/>
                <a:cs typeface="Arial" panose="020B0604020202020204" pitchFamily="34" charset="0"/>
              </a:rPr>
              <a:t>and believe the UK should not leave the European Union </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66138AAE-5389-4E03-80DB-0088DF81299E}"/>
              </a:ext>
            </a:extLst>
          </p:cNvPr>
          <p:cNvSpPr/>
          <p:nvPr/>
        </p:nvSpPr>
        <p:spPr>
          <a:xfrm>
            <a:off x="1466265" y="1027341"/>
            <a:ext cx="6210690" cy="311971"/>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Which side of the Brexit debate do you personally identify more with? </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0" name="Text Placeholder 1">
            <a:extLst>
              <a:ext uri="{FF2B5EF4-FFF2-40B4-BE49-F238E27FC236}">
                <a16:creationId xmlns:a16="http://schemas.microsoft.com/office/drawing/2014/main" id="{9360C82A-30C0-47FC-B37F-D18DCE95EEFA}"/>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Nationalists Mostly Isolated In Their Pro-Brexit Views – But Some Common Ground With Far Left</a:t>
            </a:r>
          </a:p>
        </p:txBody>
      </p:sp>
    </p:spTree>
    <p:extLst>
      <p:ext uri="{BB962C8B-B14F-4D97-AF65-F5344CB8AC3E}">
        <p14:creationId xmlns:p14="http://schemas.microsoft.com/office/powerpoint/2010/main" val="1897720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76200" y="4961061"/>
            <a:ext cx="5590555" cy="121626"/>
          </a:xfrm>
        </p:spPr>
        <p:txBody>
          <a:bodyPr/>
          <a:lstStyle/>
          <a:p>
            <a:r>
              <a:rPr lang="en-US" dirty="0">
                <a:latin typeface="Arial" panose="020B0604020202020204" pitchFamily="34" charset="0"/>
                <a:cs typeface="Arial" panose="020B0604020202020204" pitchFamily="34" charset="0"/>
              </a:rPr>
              <a:t>Q35. </a:t>
            </a:r>
            <a:r>
              <a:rPr lang="en-US" dirty="0"/>
              <a:t>Thinking about the European Union, which is closest to your view?</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738487917"/>
              </p:ext>
            </p:extLst>
          </p:nvPr>
        </p:nvGraphicFramePr>
        <p:xfrm>
          <a:off x="24841" y="2031303"/>
          <a:ext cx="9119547" cy="25627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1" y="1325728"/>
            <a:ext cx="9143999" cy="338554"/>
          </a:xfrm>
          <a:prstGeom prst="rect">
            <a:avLst/>
          </a:prstGeom>
          <a:solidFill>
            <a:srgbClr val="C7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Deeper European integration will </a:t>
            </a:r>
            <a:r>
              <a:rPr lang="en-US" sz="1600" b="1" dirty="0">
                <a:solidFill>
                  <a:schemeClr val="bg1"/>
                </a:solidFill>
                <a:latin typeface="Arial" panose="020B0604020202020204" pitchFamily="34" charset="0"/>
                <a:cs typeface="Arial" panose="020B0604020202020204" pitchFamily="34" charset="0"/>
              </a:rPr>
              <a:t>benefit your country </a:t>
            </a:r>
            <a:r>
              <a:rPr lang="en-US" sz="1600" dirty="0">
                <a:solidFill>
                  <a:schemeClr val="bg1"/>
                </a:solidFill>
                <a:latin typeface="Arial" panose="020B0604020202020204" pitchFamily="34" charset="0"/>
                <a:cs typeface="Arial" panose="020B0604020202020204" pitchFamily="34" charset="0"/>
              </a:rPr>
              <a:t>economically and socially</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457CC69E-53DB-42E3-A32D-D6EC9B368CCD}"/>
              </a:ext>
            </a:extLst>
          </p:cNvPr>
          <p:cNvSpPr/>
          <p:nvPr/>
        </p:nvSpPr>
        <p:spPr>
          <a:xfrm>
            <a:off x="2286000" y="1290631"/>
            <a:ext cx="4572000" cy="2585323"/>
          </a:xfrm>
          <a:prstGeom prst="rect">
            <a:avLst/>
          </a:prstGeom>
        </p:spPr>
        <p:txBody>
          <a:bodyPr>
            <a:spAutoFit/>
          </a:bodyPr>
          <a:lstStyle/>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a:p>
            <a:r>
              <a:rPr lang="en-US" sz="1350" dirty="0">
                <a:solidFill>
                  <a:srgbClr val="000000"/>
                </a:solidFill>
                <a:latin typeface="Segoe UI" panose="020B0502040204020203" pitchFamily="34" charset="0"/>
              </a:rPr>
              <a:t>		</a:t>
            </a:r>
          </a:p>
        </p:txBody>
      </p:sp>
      <p:sp>
        <p:nvSpPr>
          <p:cNvPr id="8" name="TextBox 7">
            <a:extLst>
              <a:ext uri="{FF2B5EF4-FFF2-40B4-BE49-F238E27FC236}">
                <a16:creationId xmlns:a16="http://schemas.microsoft.com/office/drawing/2014/main" id="{F2C0D068-B7F4-4FF0-A82A-EC13F8F3AB5A}"/>
              </a:ext>
            </a:extLst>
          </p:cNvPr>
          <p:cNvSpPr txBox="1"/>
          <p:nvPr/>
        </p:nvSpPr>
        <p:spPr>
          <a:xfrm>
            <a:off x="0" y="1664282"/>
            <a:ext cx="9143999" cy="338554"/>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Your country has already </a:t>
            </a:r>
            <a:r>
              <a:rPr lang="en-US" sz="1600" b="1" dirty="0">
                <a:solidFill>
                  <a:schemeClr val="bg1"/>
                </a:solidFill>
                <a:latin typeface="Arial" panose="020B0604020202020204" pitchFamily="34" charset="0"/>
                <a:cs typeface="Arial" panose="020B0604020202020204" pitchFamily="34" charset="0"/>
              </a:rPr>
              <a:t>ceded too much of its sovereignty </a:t>
            </a:r>
            <a:r>
              <a:rPr lang="en-US" sz="1600" dirty="0">
                <a:solidFill>
                  <a:schemeClr val="bg1"/>
                </a:solidFill>
                <a:latin typeface="Arial" panose="020B0604020202020204" pitchFamily="34" charset="0"/>
                <a:cs typeface="Arial" panose="020B0604020202020204" pitchFamily="34" charset="0"/>
              </a:rPr>
              <a:t>to Brussels</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616866" y="1012815"/>
            <a:ext cx="5910263" cy="311971"/>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Thinking about the European Union, which is closest to your view?</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 Placeholder 1">
            <a:extLst>
              <a:ext uri="{FF2B5EF4-FFF2-40B4-BE49-F238E27FC236}">
                <a16:creationId xmlns:a16="http://schemas.microsoft.com/office/drawing/2014/main" id="{AA7D0901-9812-4D09-B809-E30F5788DABA}"/>
              </a:ext>
            </a:extLst>
          </p:cNvPr>
          <p:cNvSpPr txBox="1">
            <a:spLocks/>
          </p:cNvSpPr>
          <p:nvPr/>
        </p:nvSpPr>
        <p:spPr>
          <a:xfrm>
            <a:off x="-1" y="346574"/>
            <a:ext cx="914399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Social Dems, Liberals, Greens Support EU Integration – Most Nationalists, Conservatives And Far-Left Do Not</a:t>
            </a:r>
          </a:p>
        </p:txBody>
      </p:sp>
    </p:spTree>
    <p:extLst>
      <p:ext uri="{BB962C8B-B14F-4D97-AF65-F5344CB8AC3E}">
        <p14:creationId xmlns:p14="http://schemas.microsoft.com/office/powerpoint/2010/main" val="3176650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2360063"/>
            <a:ext cx="7330758" cy="423373"/>
          </a:xfrm>
        </p:spPr>
        <p:txBody>
          <a:bodyPr/>
          <a:lstStyle/>
          <a:p>
            <a:r>
              <a:rPr lang="en-US" sz="2800" dirty="0">
                <a:latin typeface="Bangla Sangam MN"/>
              </a:rPr>
              <a:t>Immigration</a:t>
            </a:r>
          </a:p>
        </p:txBody>
      </p:sp>
    </p:spTree>
    <p:extLst>
      <p:ext uri="{BB962C8B-B14F-4D97-AF65-F5344CB8AC3E}">
        <p14:creationId xmlns:p14="http://schemas.microsoft.com/office/powerpoint/2010/main" val="4242315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dirty="0">
                <a:solidFill>
                  <a:schemeClr val="bg1"/>
                </a:solidFill>
                <a:latin typeface="Bangla Sangam MN" charset="0"/>
                <a:ea typeface="Bangla Sangam MN" charset="0"/>
                <a:cs typeface="Bangla Sangam MN" charset="0"/>
              </a:rPr>
              <a:t>Top Takeaways – Immigration</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457201" y="1298121"/>
            <a:ext cx="8352697" cy="3908762"/>
          </a:xfrm>
          <a:prstGeom prst="rect">
            <a:avLst/>
          </a:prstGeom>
          <a:noFill/>
        </p:spPr>
        <p:txBody>
          <a:bodyPr wrap="square" rtlCol="0">
            <a:spAutoFit/>
          </a:bodyPr>
          <a:lstStyle/>
          <a:p>
            <a:pPr marL="285743" indent="-285743" defTabSz="685800">
              <a:spcAft>
                <a:spcPts val="1200"/>
              </a:spcAft>
              <a:buFont typeface="Arial" charset="0"/>
              <a:buChar char="•"/>
            </a:pPr>
            <a:r>
              <a:rPr lang="en-US" dirty="0">
                <a:solidFill>
                  <a:prstClr val="black"/>
                </a:solidFill>
                <a:latin typeface="Arial" panose="020B0604020202020204" pitchFamily="34" charset="0"/>
                <a:cs typeface="Arial" panose="020B0604020202020204" pitchFamily="34" charset="0"/>
              </a:rPr>
              <a:t>Islamist terrorism is a concern across parties, but primarily among Nationalists. </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However, most voters believe immigration has had a negative impact on their country.</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Security concerns and budget strains are seen as the top-negative impacts of immigration – more significant than cultural changes.</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A plurality say they want their country to do more to limit migration, but there is larger support for allowing migrants in as long as all countries do their fair share.</a:t>
            </a: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p:txBody>
      </p:sp>
    </p:spTree>
    <p:extLst>
      <p:ext uri="{BB962C8B-B14F-4D97-AF65-F5344CB8AC3E}">
        <p14:creationId xmlns:p14="http://schemas.microsoft.com/office/powerpoint/2010/main" val="3916937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76200" y="4948312"/>
            <a:ext cx="5590555" cy="121626"/>
          </a:xfrm>
        </p:spPr>
        <p:txBody>
          <a:bodyPr/>
          <a:lstStyle/>
          <a:p>
            <a:r>
              <a:rPr lang="en-US" dirty="0">
                <a:latin typeface="Arial" panose="020B0604020202020204" pitchFamily="34" charset="0"/>
                <a:cs typeface="Arial" panose="020B0604020202020204" pitchFamily="34" charset="0"/>
              </a:rPr>
              <a:t>Q88. </a:t>
            </a:r>
            <a:r>
              <a:rPr lang="en-US" dirty="0"/>
              <a:t>Which is closer to your view about nationalist parties in your country? </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1462252701"/>
              </p:ext>
            </p:extLst>
          </p:nvPr>
        </p:nvGraphicFramePr>
        <p:xfrm>
          <a:off x="24841" y="2114550"/>
          <a:ext cx="9119547" cy="24984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1" y="1405587"/>
            <a:ext cx="9143999" cy="338554"/>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They are motivated by </a:t>
            </a:r>
            <a:r>
              <a:rPr lang="en-US" sz="1600" b="1" dirty="0">
                <a:solidFill>
                  <a:schemeClr val="bg1"/>
                </a:solidFill>
                <a:latin typeface="Arial" panose="020B0604020202020204" pitchFamily="34" charset="0"/>
                <a:cs typeface="Arial" panose="020B0604020202020204" pitchFamily="34" charset="0"/>
              </a:rPr>
              <a:t>prejudice</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4" y="1740932"/>
            <a:ext cx="9143999" cy="338554"/>
          </a:xfrm>
          <a:prstGeom prst="rect">
            <a:avLst/>
          </a:prstGeom>
          <a:solidFill>
            <a:srgbClr val="C0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They are justifiably motivated by </a:t>
            </a:r>
            <a:r>
              <a:rPr lang="en-US" sz="1600" b="1" dirty="0">
                <a:solidFill>
                  <a:schemeClr val="bg1"/>
                </a:solidFill>
                <a:latin typeface="Arial" panose="020B0604020202020204" pitchFamily="34" charset="0"/>
                <a:cs typeface="Arial" panose="020B0604020202020204" pitchFamily="34" charset="0"/>
              </a:rPr>
              <a:t>concerns about jobs and security</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90496" y="1000871"/>
            <a:ext cx="8763000" cy="370729"/>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Which is closer to your view about nationalist parties in your country? </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D77141C-41F5-4405-92CD-8F4635C867B8}"/>
              </a:ext>
            </a:extLst>
          </p:cNvPr>
          <p:cNvSpPr txBox="1"/>
          <p:nvPr/>
        </p:nvSpPr>
        <p:spPr>
          <a:xfrm>
            <a:off x="107673" y="46764"/>
            <a:ext cx="8928655" cy="954107"/>
          </a:xfrm>
          <a:prstGeom prst="rect">
            <a:avLst/>
          </a:prstGeom>
          <a:noFill/>
        </p:spPr>
        <p:txBody>
          <a:bodyPr wrap="square" rtlCol="0">
            <a:spAutoFit/>
          </a:bodyPr>
          <a:lstStyle/>
          <a:p>
            <a:pPr algn="ctr"/>
            <a:r>
              <a:rPr lang="en-US" sz="2800" dirty="0">
                <a:solidFill>
                  <a:schemeClr val="bg1"/>
                </a:solidFill>
                <a:latin typeface="Bangla Sangam MN"/>
                <a:cs typeface="Soleto"/>
              </a:rPr>
              <a:t>Nationalist Motives Questioned The Most In Germany And Poland</a:t>
            </a:r>
          </a:p>
        </p:txBody>
      </p:sp>
    </p:spTree>
    <p:extLst>
      <p:ext uri="{BB962C8B-B14F-4D97-AF65-F5344CB8AC3E}">
        <p14:creationId xmlns:p14="http://schemas.microsoft.com/office/powerpoint/2010/main" val="4085166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Q58. Where does the greatest security threat to Europeans come from today?</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876300" y="1059155"/>
            <a:ext cx="73914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Where does the greatest security threat to Europeans come from today?</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0" y="1397709"/>
          <a:ext cx="9144000" cy="34516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79C330B-2C89-4EF4-9FC3-8D981D0ED062}"/>
              </a:ext>
            </a:extLst>
          </p:cNvPr>
          <p:cNvSpPr txBox="1"/>
          <p:nvPr/>
        </p:nvSpPr>
        <p:spPr>
          <a:xfrm>
            <a:off x="152400" y="8377"/>
            <a:ext cx="8839200" cy="954107"/>
          </a:xfrm>
          <a:prstGeom prst="rect">
            <a:avLst/>
          </a:prstGeom>
          <a:noFill/>
        </p:spPr>
        <p:txBody>
          <a:bodyPr wrap="square" rtlCol="0">
            <a:spAutoFit/>
          </a:bodyPr>
          <a:lstStyle/>
          <a:p>
            <a:pPr algn="ctr"/>
            <a:r>
              <a:rPr lang="en-US" sz="2800" dirty="0">
                <a:solidFill>
                  <a:schemeClr val="bg1"/>
                </a:solidFill>
                <a:latin typeface="Bangla Sangam MN"/>
                <a:cs typeface="Soleto"/>
              </a:rPr>
              <a:t>Nationalists Are Primarily Concerned About Islamist Terrorism But Many Others Share That Concern</a:t>
            </a:r>
            <a:endParaRPr lang="en-US" sz="2800" dirty="0">
              <a:solidFill>
                <a:schemeClr val="bg1"/>
              </a:solidFill>
              <a:latin typeface="Bangla Sangam MN"/>
            </a:endParaRPr>
          </a:p>
        </p:txBody>
      </p:sp>
    </p:spTree>
    <p:extLst>
      <p:ext uri="{BB962C8B-B14F-4D97-AF65-F5344CB8AC3E}">
        <p14:creationId xmlns:p14="http://schemas.microsoft.com/office/powerpoint/2010/main" val="331342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b="1" dirty="0">
                <a:solidFill>
                  <a:schemeClr val="bg1"/>
                </a:solidFill>
                <a:latin typeface="Bangla Sangam MN" charset="0"/>
                <a:ea typeface="Bangla Sangam MN" charset="0"/>
                <a:cs typeface="Bangla Sangam MN" charset="0"/>
              </a:rPr>
              <a:t>Top Takeaways – Social Democrats </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457200" y="1178284"/>
            <a:ext cx="8352697" cy="3724096"/>
          </a:xfrm>
          <a:prstGeom prst="rect">
            <a:avLst/>
          </a:prstGeom>
          <a:noFill/>
        </p:spPr>
        <p:txBody>
          <a:bodyPr wrap="square" rtlCol="0">
            <a:spAutoFit/>
          </a:bodyPr>
          <a:lstStyle/>
          <a:p>
            <a:pPr marL="285743" indent="-285743" defTabSz="685800">
              <a:spcAft>
                <a:spcPts val="1200"/>
              </a:spcAft>
              <a:buFont typeface="Arial" charset="0"/>
              <a:buChar char="•"/>
            </a:pPr>
            <a:r>
              <a:rPr lang="en-US" sz="1400" dirty="0">
                <a:solidFill>
                  <a:prstClr val="black"/>
                </a:solidFill>
                <a:latin typeface="Arial" panose="020B0604020202020204" pitchFamily="34" charset="0"/>
                <a:cs typeface="Arial" panose="020B0604020202020204" pitchFamily="34" charset="0"/>
              </a:rPr>
              <a:t>Legacy support for Social Democrats but lack of clear party definition, and legacy goodwill is higher than actual support in elections.</a:t>
            </a:r>
          </a:p>
          <a:p>
            <a:pPr marL="285743" indent="-285743" defTabSz="685800">
              <a:spcAft>
                <a:spcPts val="1200"/>
              </a:spcAft>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On the key issues of the day such as jobs, taxes, climate change, immigration, the Social Democrats do not have particularly strong standing.  Liberals and Greens benefit most from this but also conservatives.</a:t>
            </a:r>
          </a:p>
          <a:p>
            <a:pPr marL="285743" indent="-285743" defTabSz="685800">
              <a:spcAft>
                <a:spcPts val="1200"/>
              </a:spcAft>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No party is clear favorite to address key economic issues (wages, jobs, taxes) but Nationalists have standing on immigration and security and Greens dominate climate change. </a:t>
            </a:r>
          </a:p>
          <a:p>
            <a:pPr marL="742943" lvl="1" indent="-285743" defTabSz="685800">
              <a:spcAft>
                <a:spcPts val="1200"/>
              </a:spcAft>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Security and immigration issues are somewhat conflated in the minds of voters (i.e. immigration is a security issue) but Nationalists are out of step when they cross the line from anti-immigration policy to anti-immigration.</a:t>
            </a:r>
          </a:p>
          <a:p>
            <a:pPr marL="285743" indent="-285743" defTabSz="685800">
              <a:spcAft>
                <a:spcPts val="1200"/>
              </a:spcAft>
              <a:buFont typeface="Arial" charset="0"/>
              <a:buChar char="•"/>
            </a:pPr>
            <a:r>
              <a:rPr lang="en-US" sz="1400" dirty="0">
                <a:solidFill>
                  <a:prstClr val="black"/>
                </a:solidFill>
                <a:latin typeface="Arial" panose="020B0604020202020204" pitchFamily="34" charset="0"/>
                <a:ea typeface="Bangla Sangam MN" charset="0"/>
                <a:cs typeface="Arial" panose="020B0604020202020204" pitchFamily="34" charset="0"/>
              </a:rPr>
              <a:t>Increased benefits are a problematic issue – support for lower taxes is as great or greater.  And a significant number are concerned that too many benefits to go immigrants under current rules.</a:t>
            </a: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p:txBody>
      </p:sp>
    </p:spTree>
    <p:extLst>
      <p:ext uri="{BB962C8B-B14F-4D97-AF65-F5344CB8AC3E}">
        <p14:creationId xmlns:p14="http://schemas.microsoft.com/office/powerpoint/2010/main" val="1003413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Q59. Which is closest to how you see the way immigration has affected your country?</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438150" y="1053732"/>
            <a:ext cx="82677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Which is closest to how you see the way immigration has affected your country?</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52400" y="1397709"/>
          <a:ext cx="8839200" cy="34516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118A564-C511-4527-B75E-2CB3B73DB6AC}"/>
              </a:ext>
            </a:extLst>
          </p:cNvPr>
          <p:cNvSpPr txBox="1"/>
          <p:nvPr/>
        </p:nvSpPr>
        <p:spPr>
          <a:xfrm>
            <a:off x="-1" y="12714"/>
            <a:ext cx="9144001" cy="954107"/>
          </a:xfrm>
          <a:prstGeom prst="rect">
            <a:avLst/>
          </a:prstGeom>
          <a:noFill/>
        </p:spPr>
        <p:txBody>
          <a:bodyPr wrap="square" rtlCol="0">
            <a:spAutoFit/>
          </a:bodyPr>
          <a:lstStyle/>
          <a:p>
            <a:pPr algn="ctr"/>
            <a:r>
              <a:rPr lang="en-US" sz="2800" dirty="0">
                <a:solidFill>
                  <a:schemeClr val="bg1"/>
                </a:solidFill>
                <a:latin typeface="Bangla Sangam MN"/>
              </a:rPr>
              <a:t>Most Believe Immigration Has Had A Negative Impact On Their Country</a:t>
            </a:r>
          </a:p>
        </p:txBody>
      </p:sp>
    </p:spTree>
    <p:extLst>
      <p:ext uri="{BB962C8B-B14F-4D97-AF65-F5344CB8AC3E}">
        <p14:creationId xmlns:p14="http://schemas.microsoft.com/office/powerpoint/2010/main" val="866861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Q60. What do you see as the main negative impact of immigration?</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1367202" y="1049591"/>
            <a:ext cx="6409593"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What do you see as the main negative impact of immigration?</a:t>
            </a:r>
          </a:p>
          <a:p>
            <a:pPr algn="ctr"/>
            <a:r>
              <a:rPr lang="en-US" sz="1600" b="1" i="1" dirty="0">
                <a:solidFill>
                  <a:schemeClr val="tx2"/>
                </a:solidFill>
                <a:latin typeface="Arial" panose="020B0604020202020204" pitchFamily="34" charset="0"/>
                <a:cs typeface="Arial" panose="020B0604020202020204" pitchFamily="34" charset="0"/>
              </a:rPr>
              <a:t>(Asked of 813 voters who say immigration has had a negative effect on their country)</a:t>
            </a:r>
          </a:p>
        </p:txBody>
      </p:sp>
      <p:graphicFrame>
        <p:nvGraphicFramePr>
          <p:cNvPr id="10" name="Chart 9">
            <a:extLst>
              <a:ext uri="{FF2B5EF4-FFF2-40B4-BE49-F238E27FC236}">
                <a16:creationId xmlns:a16="http://schemas.microsoft.com/office/drawing/2014/main" id="{58E3CDB4-141B-49FF-A768-F3F94D5BC91E}"/>
              </a:ext>
            </a:extLst>
          </p:cNvPr>
          <p:cNvGraphicFramePr/>
          <p:nvPr>
            <p:extLst/>
          </p:nvPr>
        </p:nvGraphicFramePr>
        <p:xfrm>
          <a:off x="380999" y="1843881"/>
          <a:ext cx="8382000" cy="28110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F08CAA8-CEF5-40AA-85A8-0200EDF71865}"/>
              </a:ext>
            </a:extLst>
          </p:cNvPr>
          <p:cNvSpPr txBox="1"/>
          <p:nvPr/>
        </p:nvSpPr>
        <p:spPr>
          <a:xfrm>
            <a:off x="31530" y="80094"/>
            <a:ext cx="9036270" cy="861774"/>
          </a:xfrm>
          <a:prstGeom prst="rect">
            <a:avLst/>
          </a:prstGeom>
          <a:noFill/>
        </p:spPr>
        <p:txBody>
          <a:bodyPr wrap="square" lIns="0" tIns="0" rIns="0" bIns="0" rtlCol="0">
            <a:spAutoFit/>
          </a:bodyPr>
          <a:lstStyle/>
          <a:p>
            <a:pPr algn="ctr"/>
            <a:r>
              <a:rPr lang="en-US" sz="2800" dirty="0">
                <a:solidFill>
                  <a:schemeClr val="bg1"/>
                </a:solidFill>
                <a:latin typeface="Bangla Sangam MN"/>
                <a:cs typeface="Soleto"/>
              </a:rPr>
              <a:t>Of Those Who Say Immigration Has Had A Negative Impact, Security And Strain On The Budget Are Primary Concerns</a:t>
            </a:r>
          </a:p>
        </p:txBody>
      </p:sp>
    </p:spTree>
    <p:extLst>
      <p:ext uri="{BB962C8B-B14F-4D97-AF65-F5344CB8AC3E}">
        <p14:creationId xmlns:p14="http://schemas.microsoft.com/office/powerpoint/2010/main" val="2015933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Q63. When it comes to the issue of immigration, which is closer to your view?</a:t>
            </a:r>
            <a:endParaRPr lang="en-US" dirty="0">
              <a:latin typeface="Arial" panose="020B0604020202020204" pitchFamily="34" charset="0"/>
              <a:cs typeface="Arial" panose="020B0604020202020204" pitchFamily="34" charset="0"/>
            </a:endParaRPr>
          </a:p>
        </p:txBody>
      </p:sp>
      <p:graphicFrame>
        <p:nvGraphicFramePr>
          <p:cNvPr id="19" name="Content Placeholder 5"/>
          <p:cNvGraphicFramePr>
            <a:graphicFrameLocks/>
          </p:cNvGraphicFramePr>
          <p:nvPr>
            <p:extLst/>
          </p:nvPr>
        </p:nvGraphicFramePr>
        <p:xfrm>
          <a:off x="152400" y="1088715"/>
          <a:ext cx="8810285" cy="38369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8FB3CF2-772C-4AD1-9759-040FDB2C113B}"/>
              </a:ext>
            </a:extLst>
          </p:cNvPr>
          <p:cNvSpPr txBox="1"/>
          <p:nvPr/>
        </p:nvSpPr>
        <p:spPr>
          <a:xfrm>
            <a:off x="0" y="8377"/>
            <a:ext cx="9144000" cy="954107"/>
          </a:xfrm>
          <a:prstGeom prst="rect">
            <a:avLst/>
          </a:prstGeom>
          <a:noFill/>
        </p:spPr>
        <p:txBody>
          <a:bodyPr wrap="square" rtlCol="0">
            <a:spAutoFit/>
          </a:bodyPr>
          <a:lstStyle/>
          <a:p>
            <a:pPr algn="ctr"/>
            <a:r>
              <a:rPr lang="en-US" sz="2800" dirty="0">
                <a:solidFill>
                  <a:schemeClr val="bg1"/>
                </a:solidFill>
                <a:latin typeface="Bangla Sangam MN"/>
                <a:cs typeface="Soleto"/>
              </a:rPr>
              <a:t>Regionally, Only In Germany And Sweden Do A Majority Believe Immigrants Are A Positive Force</a:t>
            </a:r>
          </a:p>
        </p:txBody>
      </p:sp>
    </p:spTree>
    <p:extLst>
      <p:ext uri="{BB962C8B-B14F-4D97-AF65-F5344CB8AC3E}">
        <p14:creationId xmlns:p14="http://schemas.microsoft.com/office/powerpoint/2010/main" val="3474519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33621" y="4948312"/>
            <a:ext cx="5590555" cy="121626"/>
          </a:xfrm>
        </p:spPr>
        <p:txBody>
          <a:bodyPr/>
          <a:lstStyle/>
          <a:p>
            <a:r>
              <a:rPr lang="en-US" dirty="0">
                <a:latin typeface="Arial" panose="020B0604020202020204" pitchFamily="34" charset="0"/>
                <a:cs typeface="Arial" panose="020B0604020202020204" pitchFamily="34" charset="0"/>
              </a:rPr>
              <a:t>Q64. </a:t>
            </a:r>
            <a:r>
              <a:rPr lang="en-US" dirty="0"/>
              <a:t>When it comes to the issue of immigration, which is closer to your view?</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nvPr>
        </p:nvGraphicFramePr>
        <p:xfrm>
          <a:off x="24841" y="2328916"/>
          <a:ext cx="9119547" cy="23764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1" y="1405587"/>
            <a:ext cx="9143999" cy="338554"/>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Immigrants mainly have a </a:t>
            </a:r>
            <a:r>
              <a:rPr lang="en-US" sz="1600" b="1" dirty="0">
                <a:solidFill>
                  <a:schemeClr val="bg1"/>
                </a:solidFill>
                <a:latin typeface="Arial" panose="020B0604020202020204" pitchFamily="34" charset="0"/>
                <a:cs typeface="Arial" panose="020B0604020202020204" pitchFamily="34" charset="0"/>
              </a:rPr>
              <a:t>positive impact </a:t>
            </a:r>
            <a:r>
              <a:rPr lang="en-US" sz="1600" dirty="0">
                <a:solidFill>
                  <a:schemeClr val="bg1"/>
                </a:solidFill>
                <a:latin typeface="Arial" panose="020B0604020202020204" pitchFamily="34" charset="0"/>
                <a:cs typeface="Arial" panose="020B0604020202020204" pitchFamily="34" charset="0"/>
              </a:rPr>
              <a:t>on our economy because Europe </a:t>
            </a:r>
            <a:r>
              <a:rPr lang="en-US" sz="1600" b="1" dirty="0">
                <a:solidFill>
                  <a:schemeClr val="bg1"/>
                </a:solidFill>
                <a:latin typeface="Arial" panose="020B0604020202020204" pitchFamily="34" charset="0"/>
                <a:cs typeface="Arial" panose="020B0604020202020204" pitchFamily="34" charset="0"/>
              </a:rPr>
              <a:t>needs more workers</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3" y="1744141"/>
            <a:ext cx="9143999" cy="584775"/>
          </a:xfrm>
          <a:prstGeom prst="rect">
            <a:avLst/>
          </a:prstGeom>
          <a:solidFill>
            <a:srgbClr val="C0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Immigrants mainly have a </a:t>
            </a:r>
            <a:r>
              <a:rPr lang="en-US" sz="1600" b="1" dirty="0">
                <a:solidFill>
                  <a:schemeClr val="bg1"/>
                </a:solidFill>
                <a:latin typeface="Arial" panose="020B0604020202020204" pitchFamily="34" charset="0"/>
                <a:cs typeface="Arial" panose="020B0604020202020204" pitchFamily="34" charset="0"/>
              </a:rPr>
              <a:t>negative impact </a:t>
            </a:r>
            <a:r>
              <a:rPr lang="en-US" sz="1600" dirty="0">
                <a:solidFill>
                  <a:schemeClr val="bg1"/>
                </a:solidFill>
                <a:latin typeface="Arial" panose="020B0604020202020204" pitchFamily="34" charset="0"/>
                <a:cs typeface="Arial" panose="020B0604020202020204" pitchFamily="34" charset="0"/>
              </a:rPr>
              <a:t>on our economy because they put a </a:t>
            </a:r>
            <a:r>
              <a:rPr lang="en-US" sz="1600" b="1" dirty="0">
                <a:solidFill>
                  <a:schemeClr val="bg1"/>
                </a:solidFill>
                <a:latin typeface="Arial" panose="020B0604020202020204" pitchFamily="34" charset="0"/>
                <a:cs typeface="Arial" panose="020B0604020202020204" pitchFamily="34" charset="0"/>
              </a:rPr>
              <a:t>strain on budgets and benefits </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90496" y="1000871"/>
            <a:ext cx="8763000" cy="370729"/>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When it comes to the issue of immigration, which is closer to your view?</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A4E8A30-80DB-48E9-A466-D02B00A8F6AE}"/>
              </a:ext>
            </a:extLst>
          </p:cNvPr>
          <p:cNvSpPr txBox="1"/>
          <p:nvPr/>
        </p:nvSpPr>
        <p:spPr>
          <a:xfrm>
            <a:off x="190500" y="29770"/>
            <a:ext cx="8763000" cy="954107"/>
          </a:xfrm>
          <a:prstGeom prst="rect">
            <a:avLst/>
          </a:prstGeom>
          <a:noFill/>
        </p:spPr>
        <p:txBody>
          <a:bodyPr wrap="square" rtlCol="0">
            <a:spAutoFit/>
          </a:bodyPr>
          <a:lstStyle/>
          <a:p>
            <a:pPr algn="ctr"/>
            <a:r>
              <a:rPr lang="en-US" sz="2800" dirty="0">
                <a:solidFill>
                  <a:schemeClr val="bg1"/>
                </a:solidFill>
                <a:latin typeface="Bangla Sangam MN"/>
                <a:cs typeface="Soleto"/>
              </a:rPr>
              <a:t>Conservatives And Nationalists Are Most Likely To Say Immigrants Have A Negative Impact On The Economy</a:t>
            </a:r>
          </a:p>
        </p:txBody>
      </p:sp>
    </p:spTree>
    <p:extLst>
      <p:ext uri="{BB962C8B-B14F-4D97-AF65-F5344CB8AC3E}">
        <p14:creationId xmlns:p14="http://schemas.microsoft.com/office/powerpoint/2010/main" val="3036788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2343150"/>
            <a:ext cx="7330758" cy="423373"/>
          </a:xfrm>
        </p:spPr>
        <p:txBody>
          <a:bodyPr/>
          <a:lstStyle/>
          <a:p>
            <a:r>
              <a:rPr lang="en-US" sz="2800" dirty="0">
                <a:latin typeface="Bangla Sangam MN"/>
              </a:rPr>
              <a:t>Immigration Policy Preferences</a:t>
            </a:r>
          </a:p>
        </p:txBody>
      </p:sp>
    </p:spTree>
    <p:extLst>
      <p:ext uri="{BB962C8B-B14F-4D97-AF65-F5344CB8AC3E}">
        <p14:creationId xmlns:p14="http://schemas.microsoft.com/office/powerpoint/2010/main" val="3690825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Q66. Do you want your country to do more, less or about the same to limit migration to Europe?</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28574" y="1059155"/>
            <a:ext cx="912495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Do you want your country to do more, less, or about the same to limit migration to Europe?</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52400" y="1397709"/>
          <a:ext cx="8839200" cy="34516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DF7A40D-947B-40AE-A348-49835CAC0863}"/>
              </a:ext>
            </a:extLst>
          </p:cNvPr>
          <p:cNvSpPr txBox="1"/>
          <p:nvPr/>
        </p:nvSpPr>
        <p:spPr>
          <a:xfrm>
            <a:off x="-21021" y="97082"/>
            <a:ext cx="9124950" cy="954107"/>
          </a:xfrm>
          <a:prstGeom prst="rect">
            <a:avLst/>
          </a:prstGeom>
          <a:noFill/>
        </p:spPr>
        <p:txBody>
          <a:bodyPr wrap="square" rtlCol="0">
            <a:spAutoFit/>
          </a:bodyPr>
          <a:lstStyle/>
          <a:p>
            <a:pPr algn="ctr"/>
            <a:r>
              <a:rPr lang="en-US" sz="2800" dirty="0">
                <a:solidFill>
                  <a:schemeClr val="bg1"/>
                </a:solidFill>
                <a:latin typeface="Bangla Sangam MN"/>
                <a:cs typeface="Soleto"/>
              </a:rPr>
              <a:t>A Plurality Of Voters In All Countries Want Their Country To Do More To Limit Migration To Europe</a:t>
            </a:r>
          </a:p>
        </p:txBody>
      </p:sp>
    </p:spTree>
    <p:extLst>
      <p:ext uri="{BB962C8B-B14F-4D97-AF65-F5344CB8AC3E}">
        <p14:creationId xmlns:p14="http://schemas.microsoft.com/office/powerpoint/2010/main" val="2025200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76200" y="4948312"/>
            <a:ext cx="5590555" cy="121626"/>
          </a:xfrm>
        </p:spPr>
        <p:txBody>
          <a:bodyPr/>
          <a:lstStyle/>
          <a:p>
            <a:r>
              <a:rPr lang="en-US" dirty="0">
                <a:latin typeface="Arial" panose="020B0604020202020204" pitchFamily="34" charset="0"/>
                <a:cs typeface="Arial" panose="020B0604020202020204" pitchFamily="34" charset="0"/>
              </a:rPr>
              <a:t>Q67. </a:t>
            </a:r>
            <a:r>
              <a:rPr lang="en-US" dirty="0"/>
              <a:t>When it comes to the issue of migration in Europe, whose view is closer to your own? </a:t>
            </a:r>
            <a:r>
              <a:rPr lang="en-US" dirty="0">
                <a:latin typeface="Arial" panose="020B0604020202020204" pitchFamily="34" charset="0"/>
                <a:cs typeface="Arial" panose="020B0604020202020204" pitchFamily="34" charset="0"/>
              </a:rPr>
              <a:t> </a:t>
            </a:r>
          </a:p>
        </p:txBody>
      </p:sp>
      <p:graphicFrame>
        <p:nvGraphicFramePr>
          <p:cNvPr id="9" name="Chart 8"/>
          <p:cNvGraphicFramePr/>
          <p:nvPr>
            <p:extLst>
              <p:ext uri="{D42A27DB-BD31-4B8C-83A1-F6EECF244321}">
                <p14:modId xmlns:p14="http://schemas.microsoft.com/office/powerpoint/2010/main" val="1134867092"/>
              </p:ext>
            </p:extLst>
          </p:nvPr>
        </p:nvGraphicFramePr>
        <p:xfrm>
          <a:off x="24841" y="2452027"/>
          <a:ext cx="9119547" cy="21009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1" y="1282477"/>
            <a:ext cx="9143999" cy="584775"/>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One who says Europe must find a way to </a:t>
            </a:r>
            <a:r>
              <a:rPr lang="en-US" sz="1600" b="1" dirty="0">
                <a:solidFill>
                  <a:schemeClr val="bg1"/>
                </a:solidFill>
                <a:latin typeface="Arial" panose="020B0604020202020204" pitchFamily="34" charset="0"/>
                <a:cs typeface="Arial" panose="020B0604020202020204" pitchFamily="34" charset="0"/>
              </a:rPr>
              <a:t>bring</a:t>
            </a:r>
            <a:r>
              <a:rPr lang="en-US" sz="16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migrants who are fleeing violence in their countries into Europe</a:t>
            </a:r>
            <a:r>
              <a:rPr lang="en-US" sz="1600" dirty="0">
                <a:solidFill>
                  <a:schemeClr val="bg1"/>
                </a:solidFill>
                <a:latin typeface="Arial" panose="020B0604020202020204" pitchFamily="34" charset="0"/>
                <a:cs typeface="Arial" panose="020B0604020202020204" pitchFamily="34" charset="0"/>
              </a:rPr>
              <a:t>, but should do so in a way where all countries do their fair share</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4" y="1867252"/>
            <a:ext cx="9143999" cy="584775"/>
          </a:xfrm>
          <a:prstGeom prst="rect">
            <a:avLst/>
          </a:prstGeom>
          <a:solidFill>
            <a:srgbClr val="C0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One who says Europe must </a:t>
            </a:r>
            <a:r>
              <a:rPr lang="en-US" sz="1600" b="1" dirty="0">
                <a:solidFill>
                  <a:schemeClr val="bg1"/>
                </a:solidFill>
                <a:latin typeface="Arial" panose="020B0604020202020204" pitchFamily="34" charset="0"/>
                <a:cs typeface="Arial" panose="020B0604020202020204" pitchFamily="34" charset="0"/>
              </a:rPr>
              <a:t>close its borders </a:t>
            </a:r>
            <a:r>
              <a:rPr lang="en-US" sz="1600" dirty="0">
                <a:solidFill>
                  <a:schemeClr val="bg1"/>
                </a:solidFill>
                <a:latin typeface="Arial" panose="020B0604020202020204" pitchFamily="34" charset="0"/>
                <a:cs typeface="Arial" panose="020B0604020202020204" pitchFamily="34" charset="0"/>
              </a:rPr>
              <a:t>and prevent migrants from entering the European Union</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90496" y="1000871"/>
            <a:ext cx="8763000" cy="370729"/>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When it comes to the issue of migration in Europe, whose view is closer to your own? </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2831E6A-1CBA-49DC-B13F-C56CA93A318F}"/>
              </a:ext>
            </a:extLst>
          </p:cNvPr>
          <p:cNvSpPr txBox="1"/>
          <p:nvPr/>
        </p:nvSpPr>
        <p:spPr>
          <a:xfrm>
            <a:off x="0" y="249777"/>
            <a:ext cx="9100500" cy="523220"/>
          </a:xfrm>
          <a:prstGeom prst="rect">
            <a:avLst/>
          </a:prstGeom>
          <a:noFill/>
        </p:spPr>
        <p:txBody>
          <a:bodyPr wrap="square" rtlCol="0">
            <a:spAutoFit/>
          </a:bodyPr>
          <a:lstStyle/>
          <a:p>
            <a:pPr algn="ctr"/>
            <a:r>
              <a:rPr lang="en-US" sz="2800" dirty="0">
                <a:solidFill>
                  <a:schemeClr val="bg1"/>
                </a:solidFill>
                <a:latin typeface="Bangla Sangam MN"/>
                <a:cs typeface="Soleto"/>
              </a:rPr>
              <a:t>Support For Closing Borders Is Highest In France And Poland</a:t>
            </a:r>
          </a:p>
        </p:txBody>
      </p:sp>
    </p:spTree>
    <p:extLst>
      <p:ext uri="{BB962C8B-B14F-4D97-AF65-F5344CB8AC3E}">
        <p14:creationId xmlns:p14="http://schemas.microsoft.com/office/powerpoint/2010/main" val="3745633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76200" y="4948312"/>
            <a:ext cx="5590555" cy="121626"/>
          </a:xfrm>
        </p:spPr>
        <p:txBody>
          <a:bodyPr/>
          <a:lstStyle/>
          <a:p>
            <a:r>
              <a:rPr lang="en-US" dirty="0">
                <a:latin typeface="Arial" panose="020B0604020202020204" pitchFamily="34" charset="0"/>
                <a:cs typeface="Arial" panose="020B0604020202020204" pitchFamily="34" charset="0"/>
              </a:rPr>
              <a:t>Q67. </a:t>
            </a:r>
            <a:r>
              <a:rPr lang="en-US" dirty="0"/>
              <a:t>When it comes to the issue of migration in Europe, whose view is closer to your own? </a:t>
            </a:r>
            <a:r>
              <a:rPr lang="en-US" dirty="0">
                <a:latin typeface="Arial" panose="020B0604020202020204" pitchFamily="34" charset="0"/>
                <a:cs typeface="Arial" panose="020B0604020202020204" pitchFamily="34" charset="0"/>
              </a:rPr>
              <a:t> </a:t>
            </a:r>
          </a:p>
        </p:txBody>
      </p:sp>
      <p:graphicFrame>
        <p:nvGraphicFramePr>
          <p:cNvPr id="9" name="Chart 8"/>
          <p:cNvGraphicFramePr/>
          <p:nvPr>
            <p:extLst/>
          </p:nvPr>
        </p:nvGraphicFramePr>
        <p:xfrm>
          <a:off x="24841" y="2452027"/>
          <a:ext cx="9119547" cy="225332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1" y="1282477"/>
            <a:ext cx="9143999" cy="584775"/>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One who says Europe must find a way to </a:t>
            </a:r>
            <a:r>
              <a:rPr lang="en-US" sz="1600" b="1" dirty="0">
                <a:solidFill>
                  <a:schemeClr val="bg1"/>
                </a:solidFill>
                <a:latin typeface="Arial" panose="020B0604020202020204" pitchFamily="34" charset="0"/>
                <a:cs typeface="Arial" panose="020B0604020202020204" pitchFamily="34" charset="0"/>
              </a:rPr>
              <a:t>bring</a:t>
            </a:r>
            <a:r>
              <a:rPr lang="en-US" sz="16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migrants who are fleeing violence in their countries into Europe</a:t>
            </a:r>
            <a:r>
              <a:rPr lang="en-US" sz="1600" dirty="0">
                <a:solidFill>
                  <a:schemeClr val="bg1"/>
                </a:solidFill>
                <a:latin typeface="Arial" panose="020B0604020202020204" pitchFamily="34" charset="0"/>
                <a:cs typeface="Arial" panose="020B0604020202020204" pitchFamily="34" charset="0"/>
              </a:rPr>
              <a:t>, but should do so in a way where all countries do their fair share</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4" y="1867252"/>
            <a:ext cx="9143999" cy="584775"/>
          </a:xfrm>
          <a:prstGeom prst="rect">
            <a:avLst/>
          </a:prstGeom>
          <a:solidFill>
            <a:srgbClr val="C0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One who says Europe must </a:t>
            </a:r>
            <a:r>
              <a:rPr lang="en-US" sz="1600" b="1" dirty="0">
                <a:solidFill>
                  <a:schemeClr val="bg1"/>
                </a:solidFill>
                <a:latin typeface="Arial" panose="020B0604020202020204" pitchFamily="34" charset="0"/>
                <a:cs typeface="Arial" panose="020B0604020202020204" pitchFamily="34" charset="0"/>
              </a:rPr>
              <a:t>close its borders </a:t>
            </a:r>
            <a:r>
              <a:rPr lang="en-US" sz="1600" dirty="0">
                <a:solidFill>
                  <a:schemeClr val="bg1"/>
                </a:solidFill>
                <a:latin typeface="Arial" panose="020B0604020202020204" pitchFamily="34" charset="0"/>
                <a:cs typeface="Arial" panose="020B0604020202020204" pitchFamily="34" charset="0"/>
              </a:rPr>
              <a:t>and prevent migrants from entering the European Union</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90496" y="1000871"/>
            <a:ext cx="8763000" cy="370729"/>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When it comes to the issue of migration in Europe, whose view is closer to your own? </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BB5C2F2-3B51-435F-BB8F-4D0F64F054BB}"/>
              </a:ext>
            </a:extLst>
          </p:cNvPr>
          <p:cNvSpPr txBox="1"/>
          <p:nvPr/>
        </p:nvSpPr>
        <p:spPr>
          <a:xfrm>
            <a:off x="24841" y="46764"/>
            <a:ext cx="9119154" cy="954107"/>
          </a:xfrm>
          <a:prstGeom prst="rect">
            <a:avLst/>
          </a:prstGeom>
          <a:noFill/>
        </p:spPr>
        <p:txBody>
          <a:bodyPr wrap="square" rtlCol="0">
            <a:spAutoFit/>
          </a:bodyPr>
          <a:lstStyle/>
          <a:p>
            <a:pPr algn="ctr"/>
            <a:r>
              <a:rPr lang="en-US" sz="2800" dirty="0">
                <a:solidFill>
                  <a:schemeClr val="bg1"/>
                </a:solidFill>
                <a:latin typeface="Bangla Sangam MN"/>
                <a:cs typeface="Soleto"/>
              </a:rPr>
              <a:t>Support For Closing Borders Is Concentrated Among Nationalists And Conservatives</a:t>
            </a:r>
          </a:p>
        </p:txBody>
      </p:sp>
    </p:spTree>
    <p:extLst>
      <p:ext uri="{BB962C8B-B14F-4D97-AF65-F5344CB8AC3E}">
        <p14:creationId xmlns:p14="http://schemas.microsoft.com/office/powerpoint/2010/main" val="3509750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1" y="4704439"/>
            <a:ext cx="6324601" cy="234459"/>
          </a:xfrm>
        </p:spPr>
        <p:txBody>
          <a:bodyPr>
            <a:noAutofit/>
          </a:bodyPr>
          <a:lstStyle/>
          <a:p>
            <a:r>
              <a:rPr lang="en-US" dirty="0"/>
              <a:t>Q68. When it comes to the migrant crisis in Europe, do you support or oppose tougher border checks on migrants coming to Europe from Africa? </a:t>
            </a:r>
          </a:p>
          <a:p>
            <a:r>
              <a:rPr lang="en-US" dirty="0"/>
              <a:t>Q69. When it comes to the migrant crisis in Europe, do you support or oppose cracking down on smugglers’ boats bringing migrants to Europe from Africa? </a:t>
            </a:r>
          </a:p>
          <a:p>
            <a:r>
              <a:rPr lang="en-US" dirty="0"/>
              <a:t>Q70. When it comes to the migrant crisis in Europe, do you support or oppose a new migration policy that would only admit people who have a job offer from a company in your country?</a:t>
            </a:r>
          </a:p>
          <a:p>
            <a:endParaRPr lang="en-US" dirty="0"/>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ext uri="{D42A27DB-BD31-4B8C-83A1-F6EECF244321}">
                <p14:modId xmlns:p14="http://schemas.microsoft.com/office/powerpoint/2010/main" val="3482136861"/>
              </p:ext>
            </p:extLst>
          </p:nvPr>
        </p:nvGraphicFramePr>
        <p:xfrm>
          <a:off x="533400" y="1428750"/>
          <a:ext cx="73914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1524000" y="1113327"/>
            <a:ext cx="60960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r>
              <a:rPr lang="en-US" sz="1600" b="1" dirty="0">
                <a:solidFill>
                  <a:srgbClr val="000000"/>
                </a:solidFill>
                <a:latin typeface="Arial" panose="020B0604020202020204" pitchFamily="34" charset="0"/>
                <a:cs typeface="Arial" panose="020B0604020202020204" pitchFamily="34" charset="0"/>
              </a:rPr>
              <a:t>Do you support or oppose these immigration measures? </a:t>
            </a:r>
          </a:p>
        </p:txBody>
      </p:sp>
      <p:sp>
        <p:nvSpPr>
          <p:cNvPr id="9" name="Text Placeholder 1">
            <a:extLst>
              <a:ext uri="{FF2B5EF4-FFF2-40B4-BE49-F238E27FC236}">
                <a16:creationId xmlns:a16="http://schemas.microsoft.com/office/drawing/2014/main" id="{C4426C23-1EEC-4F23-A6DF-568D3346EE8B}"/>
              </a:ext>
            </a:extLst>
          </p:cNvPr>
          <p:cNvSpPr txBox="1">
            <a:spLocks/>
          </p:cNvSpPr>
          <p:nvPr/>
        </p:nvSpPr>
        <p:spPr>
          <a:xfrm>
            <a:off x="1" y="204602"/>
            <a:ext cx="9144000" cy="539259"/>
          </a:xfrm>
          <a:prstGeom prst="rect">
            <a:avLst/>
          </a:prstGeom>
        </p:spPr>
        <p:txBody>
          <a:bodyPr vert="horz" lIns="68580" tIns="34290" rIns="68580" bIns="3429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100" dirty="0">
                <a:solidFill>
                  <a:schemeClr val="bg1"/>
                </a:solidFill>
                <a:latin typeface="Bangla Sangam MN"/>
              </a:rPr>
              <a:t>Tougher Measures Towards The Border And Smugglers’ Boats From Africa Are Popular Among Voters When It Comes To Immigration</a:t>
            </a:r>
          </a:p>
        </p:txBody>
      </p:sp>
      <p:sp>
        <p:nvSpPr>
          <p:cNvPr id="8" name="TextBox 1">
            <a:extLst>
              <a:ext uri="{FF2B5EF4-FFF2-40B4-BE49-F238E27FC236}">
                <a16:creationId xmlns:a16="http://schemas.microsoft.com/office/drawing/2014/main" id="{8F69BC04-D4BF-4745-A434-149611217E43}"/>
              </a:ext>
            </a:extLst>
          </p:cNvPr>
          <p:cNvSpPr txBox="1"/>
          <p:nvPr/>
        </p:nvSpPr>
        <p:spPr>
          <a:xfrm>
            <a:off x="7467600" y="1200150"/>
            <a:ext cx="1612851" cy="31700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solidFill>
                  <a:schemeClr val="tx2">
                    <a:lumMod val="75000"/>
                    <a:lumOff val="25000"/>
                  </a:schemeClr>
                </a:solidFill>
                <a:latin typeface="+mj-lt"/>
                <a:cs typeface="Soleto"/>
              </a:rPr>
              <a:t>Total Support</a:t>
            </a:r>
          </a:p>
          <a:p>
            <a:pPr algn="ctr"/>
            <a:endParaRPr lang="en-US" sz="1600" dirty="0">
              <a:solidFill>
                <a:schemeClr val="tx2">
                  <a:lumMod val="75000"/>
                  <a:lumOff val="25000"/>
                </a:schemeClr>
              </a:solidFill>
              <a:latin typeface="+mj-lt"/>
              <a:cs typeface="Soleto"/>
            </a:endParaRPr>
          </a:p>
          <a:p>
            <a:pPr algn="ctr"/>
            <a:endParaRPr lang="en-US" sz="1600" dirty="0">
              <a:solidFill>
                <a:schemeClr val="tx2">
                  <a:lumMod val="75000"/>
                  <a:lumOff val="25000"/>
                </a:schemeClr>
              </a:solidFill>
              <a:latin typeface="+mj-lt"/>
              <a:cs typeface="Soleto"/>
            </a:endParaRPr>
          </a:p>
          <a:p>
            <a:pPr algn="ctr"/>
            <a:r>
              <a:rPr lang="en-US" sz="1600" dirty="0">
                <a:solidFill>
                  <a:schemeClr val="tx2">
                    <a:lumMod val="75000"/>
                    <a:lumOff val="25000"/>
                  </a:schemeClr>
                </a:solidFill>
                <a:latin typeface="+mj-lt"/>
                <a:cs typeface="Soleto"/>
              </a:rPr>
              <a:t>77%</a:t>
            </a:r>
          </a:p>
          <a:p>
            <a:pPr algn="ctr"/>
            <a:endParaRPr lang="en-US" sz="1600" dirty="0">
              <a:solidFill>
                <a:schemeClr val="tx2">
                  <a:lumMod val="75000"/>
                  <a:lumOff val="25000"/>
                </a:schemeClr>
              </a:solidFill>
              <a:latin typeface="+mj-lt"/>
              <a:cs typeface="Soleto"/>
            </a:endParaRPr>
          </a:p>
          <a:p>
            <a:pPr algn="ctr"/>
            <a:endParaRPr lang="en-US" sz="1600" dirty="0">
              <a:solidFill>
                <a:schemeClr val="tx2">
                  <a:lumMod val="75000"/>
                  <a:lumOff val="25000"/>
                </a:schemeClr>
              </a:solidFill>
              <a:latin typeface="+mj-lt"/>
              <a:cs typeface="Soleto"/>
            </a:endParaRPr>
          </a:p>
          <a:p>
            <a:pPr algn="ctr"/>
            <a:r>
              <a:rPr lang="en-US" sz="1600" dirty="0">
                <a:solidFill>
                  <a:schemeClr val="tx2">
                    <a:lumMod val="75000"/>
                    <a:lumOff val="25000"/>
                  </a:schemeClr>
                </a:solidFill>
                <a:latin typeface="+mj-lt"/>
                <a:cs typeface="Soleto"/>
              </a:rPr>
              <a:t>76%</a:t>
            </a:r>
          </a:p>
          <a:p>
            <a:pPr algn="ctr"/>
            <a:endParaRPr lang="en-US" sz="1600" dirty="0">
              <a:solidFill>
                <a:schemeClr val="tx2">
                  <a:lumMod val="75000"/>
                  <a:lumOff val="25000"/>
                </a:schemeClr>
              </a:solidFill>
              <a:latin typeface="+mj-lt"/>
              <a:cs typeface="Soleto"/>
            </a:endParaRPr>
          </a:p>
          <a:p>
            <a:pPr algn="ctr"/>
            <a:endParaRPr lang="en-US" sz="1600" dirty="0">
              <a:solidFill>
                <a:schemeClr val="tx2">
                  <a:lumMod val="75000"/>
                  <a:lumOff val="25000"/>
                </a:schemeClr>
              </a:solidFill>
              <a:latin typeface="+mj-lt"/>
              <a:cs typeface="Soleto"/>
            </a:endParaRPr>
          </a:p>
          <a:p>
            <a:pPr algn="ctr"/>
            <a:r>
              <a:rPr lang="en-US" sz="1600" dirty="0">
                <a:solidFill>
                  <a:schemeClr val="tx2">
                    <a:lumMod val="75000"/>
                    <a:lumOff val="25000"/>
                  </a:schemeClr>
                </a:solidFill>
                <a:latin typeface="+mj-lt"/>
                <a:cs typeface="Soleto"/>
              </a:rPr>
              <a:t>64%</a:t>
            </a:r>
          </a:p>
          <a:p>
            <a:pPr algn="ctr">
              <a:lnSpc>
                <a:spcPct val="200000"/>
              </a:lnSpc>
            </a:pPr>
            <a:endParaRPr lang="en-US" sz="1300" dirty="0">
              <a:solidFill>
                <a:schemeClr val="tx2">
                  <a:lumMod val="75000"/>
                  <a:lumOff val="25000"/>
                </a:schemeClr>
              </a:solidFill>
              <a:latin typeface="Soleto"/>
              <a:cs typeface="Soleto"/>
            </a:endParaRPr>
          </a:p>
          <a:p>
            <a:pPr algn="ctr"/>
            <a:endParaRPr lang="en-US" sz="1400" dirty="0">
              <a:solidFill>
                <a:schemeClr val="tx2">
                  <a:lumMod val="75000"/>
                  <a:lumOff val="25000"/>
                </a:schemeClr>
              </a:solidFill>
              <a:latin typeface="Soleto"/>
              <a:cs typeface="Soleto"/>
            </a:endParaRPr>
          </a:p>
        </p:txBody>
      </p:sp>
    </p:spTree>
    <p:extLst>
      <p:ext uri="{BB962C8B-B14F-4D97-AF65-F5344CB8AC3E}">
        <p14:creationId xmlns:p14="http://schemas.microsoft.com/office/powerpoint/2010/main" val="584448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2360063"/>
            <a:ext cx="7330758" cy="423373"/>
          </a:xfrm>
        </p:spPr>
        <p:txBody>
          <a:bodyPr/>
          <a:lstStyle/>
          <a:p>
            <a:r>
              <a:rPr lang="en-US" sz="2800" dirty="0">
                <a:latin typeface="Bangla Sangam MN"/>
              </a:rPr>
              <a:t>Tech Industry Views</a:t>
            </a:r>
          </a:p>
        </p:txBody>
      </p:sp>
    </p:spTree>
    <p:extLst>
      <p:ext uri="{BB962C8B-B14F-4D97-AF65-F5344CB8AC3E}">
        <p14:creationId xmlns:p14="http://schemas.microsoft.com/office/powerpoint/2010/main" val="214026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b="1" dirty="0">
                <a:solidFill>
                  <a:schemeClr val="bg1"/>
                </a:solidFill>
                <a:latin typeface="Bangla Sangam MN" charset="0"/>
                <a:ea typeface="Bangla Sangam MN" charset="0"/>
                <a:cs typeface="Bangla Sangam MN" charset="0"/>
              </a:rPr>
              <a:t>Top Takeaways – Social Democrats Competition From Other Parties </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4940F295-B566-47C5-BB17-87AEFE58E468}"/>
              </a:ext>
            </a:extLst>
          </p:cNvPr>
          <p:cNvGraphicFramePr/>
          <p:nvPr>
            <p:extLst>
              <p:ext uri="{D42A27DB-BD31-4B8C-83A1-F6EECF244321}">
                <p14:modId xmlns:p14="http://schemas.microsoft.com/office/powerpoint/2010/main" val="1341924225"/>
              </p:ext>
            </p:extLst>
          </p:nvPr>
        </p:nvGraphicFramePr>
        <p:xfrm>
          <a:off x="380999" y="531791"/>
          <a:ext cx="8510949"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 name="Straight Arrow Connector 6">
            <a:extLst>
              <a:ext uri="{FF2B5EF4-FFF2-40B4-BE49-F238E27FC236}">
                <a16:creationId xmlns:a16="http://schemas.microsoft.com/office/drawing/2014/main" id="{12BF8002-9272-46AE-B958-68FC41CBACDC}"/>
              </a:ext>
            </a:extLst>
          </p:cNvPr>
          <p:cNvCxnSpPr>
            <a:cxnSpLocks/>
          </p:cNvCxnSpPr>
          <p:nvPr/>
        </p:nvCxnSpPr>
        <p:spPr>
          <a:xfrm>
            <a:off x="1524000" y="3562350"/>
            <a:ext cx="1219200" cy="533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CDBB24-F030-4D3A-B483-4BD36C1ABF8F}"/>
              </a:ext>
            </a:extLst>
          </p:cNvPr>
          <p:cNvCxnSpPr>
            <a:cxnSpLocks/>
          </p:cNvCxnSpPr>
          <p:nvPr/>
        </p:nvCxnSpPr>
        <p:spPr>
          <a:xfrm flipH="1">
            <a:off x="2872148" y="3562350"/>
            <a:ext cx="1090252" cy="533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944E48-63AD-4E67-998A-99D92E48DF00}"/>
              </a:ext>
            </a:extLst>
          </p:cNvPr>
          <p:cNvSpPr txBox="1"/>
          <p:nvPr/>
        </p:nvSpPr>
        <p:spPr>
          <a:xfrm>
            <a:off x="340877" y="4132243"/>
            <a:ext cx="3773923" cy="95410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Voters’ priorities are clear – economy, immigration, and environment. The Social Democrats have less definition as a party than do several others parties</a:t>
            </a:r>
          </a:p>
        </p:txBody>
      </p:sp>
      <p:cxnSp>
        <p:nvCxnSpPr>
          <p:cNvPr id="13" name="Straight Arrow Connector 12">
            <a:extLst>
              <a:ext uri="{FF2B5EF4-FFF2-40B4-BE49-F238E27FC236}">
                <a16:creationId xmlns:a16="http://schemas.microsoft.com/office/drawing/2014/main" id="{6A8C801C-5FEE-43AE-89CF-FDCD31C59642}"/>
              </a:ext>
            </a:extLst>
          </p:cNvPr>
          <p:cNvCxnSpPr>
            <a:cxnSpLocks/>
          </p:cNvCxnSpPr>
          <p:nvPr/>
        </p:nvCxnSpPr>
        <p:spPr>
          <a:xfrm flipH="1">
            <a:off x="6858000" y="3638550"/>
            <a:ext cx="990600" cy="685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FC45B13-C9F1-431F-BBFB-CFC4D8C7FE22}"/>
              </a:ext>
            </a:extLst>
          </p:cNvPr>
          <p:cNvSpPr txBox="1"/>
          <p:nvPr/>
        </p:nvSpPr>
        <p:spPr>
          <a:xfrm>
            <a:off x="4419600" y="3867150"/>
            <a:ext cx="2554722"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Social Democrats can compete with the Greens on climate change</a:t>
            </a:r>
          </a:p>
        </p:txBody>
      </p:sp>
    </p:spTree>
    <p:extLst>
      <p:ext uri="{BB962C8B-B14F-4D97-AF65-F5344CB8AC3E}">
        <p14:creationId xmlns:p14="http://schemas.microsoft.com/office/powerpoint/2010/main" val="1686259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b="1" dirty="0">
                <a:solidFill>
                  <a:schemeClr val="bg1"/>
                </a:solidFill>
                <a:latin typeface="Bangla Sangam MN" charset="0"/>
                <a:ea typeface="Bangla Sangam MN" charset="0"/>
                <a:cs typeface="Bangla Sangam MN" charset="0"/>
              </a:rPr>
              <a:t>Top Takeaways – Tech Industry Views</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457201" y="1298120"/>
            <a:ext cx="8352697" cy="3477875"/>
          </a:xfrm>
          <a:prstGeom prst="rect">
            <a:avLst/>
          </a:prstGeom>
          <a:noFill/>
        </p:spPr>
        <p:txBody>
          <a:bodyPr wrap="square" rtlCol="0">
            <a:spAutoFit/>
          </a:bodyPr>
          <a:lstStyle/>
          <a:p>
            <a:pPr marL="285743" indent="-285743" defTabSz="685800">
              <a:spcAft>
                <a:spcPts val="1200"/>
              </a:spcAft>
              <a:buFont typeface="Arial" charset="0"/>
              <a:buChar char="•"/>
            </a:pPr>
            <a:r>
              <a:rPr lang="en-US" dirty="0">
                <a:solidFill>
                  <a:prstClr val="black"/>
                </a:solidFill>
                <a:latin typeface="Arial" panose="020B0604020202020204" pitchFamily="34" charset="0"/>
                <a:cs typeface="Arial" panose="020B0604020202020204" pitchFamily="34" charset="0"/>
              </a:rPr>
              <a:t>There is higher concern about protecting privacy in the E.U. than we found in the U.S. </a:t>
            </a:r>
          </a:p>
          <a:p>
            <a:pPr marL="742943" lvl="1" indent="-285743" defTabSz="685800">
              <a:spcAft>
                <a:spcPts val="1200"/>
              </a:spcAft>
              <a:buFont typeface="Arial" charset="0"/>
              <a:buChar char="•"/>
            </a:pPr>
            <a:r>
              <a:rPr lang="en-US" dirty="0">
                <a:solidFill>
                  <a:prstClr val="black"/>
                </a:solidFill>
                <a:latin typeface="Arial" panose="020B0604020202020204" pitchFamily="34" charset="0"/>
                <a:cs typeface="Arial" panose="020B0604020202020204" pitchFamily="34" charset="0"/>
              </a:rPr>
              <a:t>Most voters want tech companies to do more to protect data privacy.</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Voters are divided on the role big tech plays in society, but most say tech is beneficial to their lives.  And at a time of economic stress, they overwhelmingly believe tech is reducing costs for consumers. </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Voters generally want to see a focus on helping small and medium-sized business, but three-quarters also believe Europe should do more to help European tech companies better compete with U.S. tech companies.</a:t>
            </a: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p:txBody>
      </p:sp>
    </p:spTree>
    <p:extLst>
      <p:ext uri="{BB962C8B-B14F-4D97-AF65-F5344CB8AC3E}">
        <p14:creationId xmlns:p14="http://schemas.microsoft.com/office/powerpoint/2010/main" val="3205243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8828" y="4913994"/>
            <a:ext cx="6324601" cy="234459"/>
          </a:xfrm>
        </p:spPr>
        <p:txBody>
          <a:bodyPr>
            <a:noAutofit/>
          </a:bodyPr>
          <a:lstStyle/>
          <a:p>
            <a:r>
              <a:rPr lang="en-US" dirty="0"/>
              <a:t>Q76. Which of the following industries do you think play the most positive role in Europe? </a:t>
            </a:r>
          </a:p>
          <a:p>
            <a:r>
              <a:rPr lang="en-US" dirty="0"/>
              <a:t>Q77. Which of the following industries do you think play the most negative role in Europe?</a:t>
            </a:r>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nvPr>
        </p:nvGraphicFramePr>
        <p:xfrm>
          <a:off x="0" y="1217027"/>
          <a:ext cx="9144000" cy="34883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2472104" y="1047750"/>
            <a:ext cx="419979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Industries – Positive or Negative</a:t>
            </a:r>
          </a:p>
        </p:txBody>
      </p:sp>
      <p:sp>
        <p:nvSpPr>
          <p:cNvPr id="5" name="TextBox 4">
            <a:extLst>
              <a:ext uri="{FF2B5EF4-FFF2-40B4-BE49-F238E27FC236}">
                <a16:creationId xmlns:a16="http://schemas.microsoft.com/office/drawing/2014/main" id="{0219AA7F-9E45-48A1-A4E2-BDED01CA4926}"/>
              </a:ext>
            </a:extLst>
          </p:cNvPr>
          <p:cNvSpPr txBox="1"/>
          <p:nvPr/>
        </p:nvSpPr>
        <p:spPr>
          <a:xfrm>
            <a:off x="107673" y="46764"/>
            <a:ext cx="8928655" cy="954107"/>
          </a:xfrm>
          <a:prstGeom prst="rect">
            <a:avLst/>
          </a:prstGeom>
          <a:noFill/>
        </p:spPr>
        <p:txBody>
          <a:bodyPr wrap="square" rtlCol="0">
            <a:spAutoFit/>
          </a:bodyPr>
          <a:lstStyle/>
          <a:p>
            <a:pPr algn="ctr"/>
            <a:r>
              <a:rPr lang="en-US" sz="2800" dirty="0">
                <a:solidFill>
                  <a:schemeClr val="bg1"/>
                </a:solidFill>
                <a:latin typeface="Bangla Sangam MN"/>
                <a:cs typeface="Soleto"/>
              </a:rPr>
              <a:t>Respondents Feel Most Positive Towards Heath Care And High Tech, Most Negative Towards Financial Services</a:t>
            </a:r>
          </a:p>
        </p:txBody>
      </p:sp>
    </p:spTree>
    <p:extLst>
      <p:ext uri="{BB962C8B-B14F-4D97-AF65-F5344CB8AC3E}">
        <p14:creationId xmlns:p14="http://schemas.microsoft.com/office/powerpoint/2010/main" val="1307942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95142C2-0AF1-4332-B2BC-D26C36853448}"/>
              </a:ext>
            </a:extLst>
          </p:cNvPr>
          <p:cNvGraphicFramePr/>
          <p:nvPr>
            <p:extLst/>
          </p:nvPr>
        </p:nvGraphicFramePr>
        <p:xfrm>
          <a:off x="192353" y="1123950"/>
          <a:ext cx="8875447" cy="34734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
            <a:extLst>
              <a:ext uri="{FF2B5EF4-FFF2-40B4-BE49-F238E27FC236}">
                <a16:creationId xmlns:a16="http://schemas.microsoft.com/office/drawing/2014/main" id="{FA4D276F-50E2-401E-89F0-BF2622D125F8}"/>
              </a:ext>
            </a:extLst>
          </p:cNvPr>
          <p:cNvSpPr>
            <a:spLocks noGrp="1"/>
          </p:cNvSpPr>
          <p:nvPr>
            <p:ph type="body" sz="quarter" idx="10"/>
          </p:nvPr>
        </p:nvSpPr>
        <p:spPr>
          <a:xfrm>
            <a:off x="-70945" y="4909040"/>
            <a:ext cx="6324601" cy="234459"/>
          </a:xfrm>
        </p:spPr>
        <p:txBody>
          <a:bodyPr>
            <a:noAutofit/>
          </a:bodyPr>
          <a:lstStyle/>
          <a:p>
            <a:r>
              <a:rPr lang="en-US" dirty="0"/>
              <a:t>Q78. Which of the following industries concerns you the most, and should receive the most attention and oversight in Europe? </a:t>
            </a:r>
          </a:p>
          <a:p>
            <a:endParaRPr lang="en-US" dirty="0">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F6C0CC86-101F-4892-853A-594E5A7FCE83}"/>
              </a:ext>
            </a:extLst>
          </p:cNvPr>
          <p:cNvSpPr txBox="1"/>
          <p:nvPr/>
        </p:nvSpPr>
        <p:spPr>
          <a:xfrm>
            <a:off x="2472104" y="1073302"/>
            <a:ext cx="4199792"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Which of the following industries concerns you the most?</a:t>
            </a:r>
          </a:p>
        </p:txBody>
      </p:sp>
      <p:sp>
        <p:nvSpPr>
          <p:cNvPr id="5" name="TextBox 4">
            <a:extLst>
              <a:ext uri="{FF2B5EF4-FFF2-40B4-BE49-F238E27FC236}">
                <a16:creationId xmlns:a16="http://schemas.microsoft.com/office/drawing/2014/main" id="{6421CB21-C128-4225-BC40-9AEAAD85F4AE}"/>
              </a:ext>
            </a:extLst>
          </p:cNvPr>
          <p:cNvSpPr txBox="1"/>
          <p:nvPr/>
        </p:nvSpPr>
        <p:spPr>
          <a:xfrm>
            <a:off x="24841" y="46764"/>
            <a:ext cx="8928655" cy="954107"/>
          </a:xfrm>
          <a:prstGeom prst="rect">
            <a:avLst/>
          </a:prstGeom>
          <a:noFill/>
        </p:spPr>
        <p:txBody>
          <a:bodyPr wrap="square" rtlCol="0">
            <a:spAutoFit/>
          </a:bodyPr>
          <a:lstStyle/>
          <a:p>
            <a:pPr algn="ctr"/>
            <a:r>
              <a:rPr lang="en-US" sz="2800" dirty="0">
                <a:solidFill>
                  <a:schemeClr val="bg1"/>
                </a:solidFill>
                <a:latin typeface="Bangla Sangam MN"/>
                <a:cs typeface="Soleto"/>
              </a:rPr>
              <a:t>There Isn’t A Single Industry That Dominates Voters’ Concerns</a:t>
            </a:r>
          </a:p>
        </p:txBody>
      </p:sp>
    </p:spTree>
    <p:extLst>
      <p:ext uri="{BB962C8B-B14F-4D97-AF65-F5344CB8AC3E}">
        <p14:creationId xmlns:p14="http://schemas.microsoft.com/office/powerpoint/2010/main" val="40653785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13447" y="4887499"/>
            <a:ext cx="5590555" cy="121626"/>
          </a:xfrm>
        </p:spPr>
        <p:txBody>
          <a:bodyPr/>
          <a:lstStyle/>
          <a:p>
            <a:r>
              <a:rPr lang="en-US" dirty="0">
                <a:latin typeface="Arial" panose="020B0604020202020204" pitchFamily="34" charset="0"/>
                <a:cs typeface="Arial" panose="020B0604020202020204" pitchFamily="34" charset="0"/>
              </a:rPr>
              <a:t>Q79. </a:t>
            </a:r>
            <a:r>
              <a:rPr lang="en-US" dirty="0"/>
              <a:t>Which type of candidate for office in your country would you trust more on economic issues such as creating good jobs?</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nvPr>
        </p:nvGraphicFramePr>
        <p:xfrm>
          <a:off x="24841" y="2694709"/>
          <a:ext cx="9119547" cy="193444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5" y="1555444"/>
            <a:ext cx="9143999" cy="584775"/>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One who says we need to act to </a:t>
            </a:r>
            <a:r>
              <a:rPr lang="en-US" sz="1600" b="1" dirty="0">
                <a:solidFill>
                  <a:schemeClr val="bg1"/>
                </a:solidFill>
                <a:latin typeface="Arial" panose="020B0604020202020204" pitchFamily="34" charset="0"/>
                <a:cs typeface="Arial" panose="020B0604020202020204" pitchFamily="34" charset="0"/>
              </a:rPr>
              <a:t>require big technology companies like Amazon and Google to do more to protect people’s privacy</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4" y="2109933"/>
            <a:ext cx="9143999" cy="584775"/>
          </a:xfrm>
          <a:prstGeom prst="rect">
            <a:avLst/>
          </a:prstGeom>
          <a:solidFill>
            <a:srgbClr val="C0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One who says we should be focused on creating an environment where </a:t>
            </a:r>
            <a:r>
              <a:rPr lang="en-US" sz="1600" b="1" dirty="0">
                <a:solidFill>
                  <a:schemeClr val="bg1"/>
                </a:solidFill>
                <a:latin typeface="Arial" panose="020B0604020202020204" pitchFamily="34" charset="0"/>
                <a:cs typeface="Arial" panose="020B0604020202020204" pitchFamily="34" charset="0"/>
              </a:rPr>
              <a:t>Europe can create innovative companies like Amazon and Google can help create economic growth</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90494" y="1109571"/>
            <a:ext cx="8763000" cy="370729"/>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Which type of candidate for office in your country would you trust more on economic issues such as creating good jobs?</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31DA71E-966B-4053-A2EB-1AB331F729E9}"/>
              </a:ext>
            </a:extLst>
          </p:cNvPr>
          <p:cNvSpPr txBox="1"/>
          <p:nvPr/>
        </p:nvSpPr>
        <p:spPr>
          <a:xfrm>
            <a:off x="107673" y="46764"/>
            <a:ext cx="8928655" cy="954107"/>
          </a:xfrm>
          <a:prstGeom prst="rect">
            <a:avLst/>
          </a:prstGeom>
          <a:noFill/>
        </p:spPr>
        <p:txBody>
          <a:bodyPr wrap="square" rtlCol="0">
            <a:spAutoFit/>
          </a:bodyPr>
          <a:lstStyle/>
          <a:p>
            <a:pPr algn="ctr"/>
            <a:r>
              <a:rPr lang="en-US" sz="2800" dirty="0">
                <a:solidFill>
                  <a:schemeClr val="bg1"/>
                </a:solidFill>
                <a:latin typeface="Bangla Sangam MN"/>
                <a:cs typeface="Soleto"/>
              </a:rPr>
              <a:t>A Majority Of Voters Want Big Tech Companies To Do More To Protect Consumer Privacy</a:t>
            </a:r>
          </a:p>
        </p:txBody>
      </p:sp>
    </p:spTree>
    <p:extLst>
      <p:ext uri="{BB962C8B-B14F-4D97-AF65-F5344CB8AC3E}">
        <p14:creationId xmlns:p14="http://schemas.microsoft.com/office/powerpoint/2010/main" val="2693898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5" y="4887499"/>
            <a:ext cx="5590555" cy="121626"/>
          </a:xfrm>
        </p:spPr>
        <p:txBody>
          <a:bodyPr/>
          <a:lstStyle/>
          <a:p>
            <a:r>
              <a:rPr lang="en-US" dirty="0">
                <a:latin typeface="Arial" panose="020B0604020202020204" pitchFamily="34" charset="0"/>
                <a:cs typeface="Arial" panose="020B0604020202020204" pitchFamily="34" charset="0"/>
              </a:rPr>
              <a:t>Q80. </a:t>
            </a:r>
            <a:r>
              <a:rPr lang="en-US" dirty="0"/>
              <a:t>Which is closer to your view of the big high-tech companies like Google, Amazon, Apple and Facebook?</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nvPr>
        </p:nvGraphicFramePr>
        <p:xfrm>
          <a:off x="24841" y="2571751"/>
          <a:ext cx="9119547" cy="213359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5" y="1343896"/>
            <a:ext cx="9143999" cy="584775"/>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They are </a:t>
            </a:r>
            <a:r>
              <a:rPr lang="en-US" sz="1600" b="1" dirty="0">
                <a:solidFill>
                  <a:schemeClr val="bg1"/>
                </a:solidFill>
                <a:latin typeface="Arial" panose="020B0604020202020204" pitchFamily="34" charset="0"/>
                <a:cs typeface="Arial" panose="020B0604020202020204" pitchFamily="34" charset="0"/>
              </a:rPr>
              <a:t>mainly a positive force </a:t>
            </a:r>
            <a:r>
              <a:rPr lang="en-US" sz="1600" dirty="0">
                <a:solidFill>
                  <a:schemeClr val="bg1"/>
                </a:solidFill>
                <a:latin typeface="Arial" panose="020B0604020202020204" pitchFamily="34" charset="0"/>
                <a:cs typeface="Arial" panose="020B0604020202020204" pitchFamily="34" charset="0"/>
              </a:rPr>
              <a:t>in our society, enhancing our lives with new technologies like smart phones, social networking and online commerce</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4" y="1928671"/>
            <a:ext cx="9143999" cy="584775"/>
          </a:xfrm>
          <a:prstGeom prst="rect">
            <a:avLst/>
          </a:prstGeom>
          <a:solidFill>
            <a:srgbClr val="C0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They are too big and powerful and are now </a:t>
            </a:r>
            <a:r>
              <a:rPr lang="en-US" sz="1600" b="1" dirty="0">
                <a:solidFill>
                  <a:schemeClr val="bg1"/>
                </a:solidFill>
                <a:latin typeface="Arial" panose="020B0604020202020204" pitchFamily="34" charset="0"/>
                <a:cs typeface="Arial" panose="020B0604020202020204" pitchFamily="34" charset="0"/>
              </a:rPr>
              <a:t>mainly a negative force</a:t>
            </a:r>
            <a:r>
              <a:rPr lang="en-US" sz="1600" dirty="0">
                <a:solidFill>
                  <a:schemeClr val="bg1"/>
                </a:solidFill>
                <a:latin typeface="Arial" panose="020B0604020202020204" pitchFamily="34" charset="0"/>
                <a:cs typeface="Arial" panose="020B0604020202020204" pitchFamily="34" charset="0"/>
              </a:rPr>
              <a:t> in our society, misusing consumer data and making inequality worse</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2417" y="1022591"/>
            <a:ext cx="9119153" cy="370729"/>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Which is closer to your view of the big high-tech companies like Google, Amazon, Apple and Facebook?</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2877D3D-D501-41CC-8835-50506B48F39D}"/>
              </a:ext>
            </a:extLst>
          </p:cNvPr>
          <p:cNvSpPr txBox="1"/>
          <p:nvPr/>
        </p:nvSpPr>
        <p:spPr>
          <a:xfrm>
            <a:off x="107673" y="46764"/>
            <a:ext cx="8928655" cy="954107"/>
          </a:xfrm>
          <a:prstGeom prst="rect">
            <a:avLst/>
          </a:prstGeom>
          <a:noFill/>
        </p:spPr>
        <p:txBody>
          <a:bodyPr wrap="square" rtlCol="0">
            <a:spAutoFit/>
          </a:bodyPr>
          <a:lstStyle/>
          <a:p>
            <a:pPr algn="ctr"/>
            <a:r>
              <a:rPr lang="en-US" sz="2800" dirty="0">
                <a:solidFill>
                  <a:schemeClr val="bg1"/>
                </a:solidFill>
                <a:latin typeface="Bangla Sangam MN"/>
                <a:cs typeface="Soleto"/>
              </a:rPr>
              <a:t>Liberals Are Most Positive About Tech Role in Society – Nationalists And Far-Left Most Negative</a:t>
            </a:r>
          </a:p>
        </p:txBody>
      </p:sp>
    </p:spTree>
    <p:extLst>
      <p:ext uri="{BB962C8B-B14F-4D97-AF65-F5344CB8AC3E}">
        <p14:creationId xmlns:p14="http://schemas.microsoft.com/office/powerpoint/2010/main" val="268994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5" y="4948312"/>
            <a:ext cx="5590555" cy="121626"/>
          </a:xfrm>
        </p:spPr>
        <p:txBody>
          <a:bodyPr/>
          <a:lstStyle/>
          <a:p>
            <a:r>
              <a:rPr lang="en-US" dirty="0">
                <a:latin typeface="Arial" panose="020B0604020202020204" pitchFamily="34" charset="0"/>
                <a:cs typeface="Arial" panose="020B0604020202020204" pitchFamily="34" charset="0"/>
              </a:rPr>
              <a:t>Q82. </a:t>
            </a:r>
            <a:r>
              <a:rPr lang="en-US" dirty="0"/>
              <a:t>Which is closer to your view of large technology companies?</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nvPr>
        </p:nvGraphicFramePr>
        <p:xfrm>
          <a:off x="24841" y="2571751"/>
          <a:ext cx="9119547" cy="213359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5" y="1343896"/>
            <a:ext cx="9143999" cy="584775"/>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New online companies like Uber, Google maps, Amazon shopping and social networks are </a:t>
            </a:r>
            <a:r>
              <a:rPr lang="en-US" sz="1600" b="1" dirty="0">
                <a:solidFill>
                  <a:schemeClr val="bg1"/>
                </a:solidFill>
                <a:latin typeface="Arial" panose="020B0604020202020204" pitchFamily="34" charset="0"/>
                <a:cs typeface="Arial" panose="020B0604020202020204" pitchFamily="34" charset="0"/>
              </a:rPr>
              <a:t>welcome developments that have improved my life</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4" y="1928671"/>
            <a:ext cx="9143999" cy="584775"/>
          </a:xfrm>
          <a:prstGeom prst="rect">
            <a:avLst/>
          </a:prstGeom>
          <a:solidFill>
            <a:srgbClr val="C0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Online commerce and services like Uber, Google maps, Amazon shopping and social networks </a:t>
            </a:r>
            <a:r>
              <a:rPr lang="en-US" sz="1600" b="1" dirty="0">
                <a:solidFill>
                  <a:schemeClr val="bg1"/>
                </a:solidFill>
                <a:latin typeface="Arial" panose="020B0604020202020204" pitchFamily="34" charset="0"/>
                <a:cs typeface="Arial" panose="020B0604020202020204" pitchFamily="34" charset="0"/>
              </a:rPr>
              <a:t>disrupt traditional industries and violate my privacy</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2417" y="1022591"/>
            <a:ext cx="9119153" cy="370729"/>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Which is closer to your view of large technology companies?</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5BC1BD7-6BE5-46D2-9F90-755864418770}"/>
              </a:ext>
            </a:extLst>
          </p:cNvPr>
          <p:cNvSpPr txBox="1"/>
          <p:nvPr/>
        </p:nvSpPr>
        <p:spPr>
          <a:xfrm>
            <a:off x="304800" y="299316"/>
            <a:ext cx="8763007" cy="430887"/>
          </a:xfrm>
          <a:prstGeom prst="rect">
            <a:avLst/>
          </a:prstGeom>
          <a:noFill/>
        </p:spPr>
        <p:txBody>
          <a:bodyPr wrap="square" lIns="0" tIns="0" rIns="0" bIns="0" rtlCol="0">
            <a:spAutoFit/>
          </a:bodyPr>
          <a:lstStyle/>
          <a:p>
            <a:pPr algn="ctr"/>
            <a:r>
              <a:rPr lang="en-US" sz="2800" dirty="0">
                <a:solidFill>
                  <a:schemeClr val="bg1"/>
                </a:solidFill>
                <a:latin typeface="Bangla Sangam MN"/>
                <a:cs typeface="Soleto"/>
              </a:rPr>
              <a:t>But Most Positive About Tech Role In Their Own Lives</a:t>
            </a:r>
          </a:p>
        </p:txBody>
      </p:sp>
    </p:spTree>
    <p:extLst>
      <p:ext uri="{BB962C8B-B14F-4D97-AF65-F5344CB8AC3E}">
        <p14:creationId xmlns:p14="http://schemas.microsoft.com/office/powerpoint/2010/main" val="686394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5" y="4887499"/>
            <a:ext cx="5590555" cy="121626"/>
          </a:xfrm>
        </p:spPr>
        <p:txBody>
          <a:bodyPr/>
          <a:lstStyle/>
          <a:p>
            <a:r>
              <a:rPr lang="en-US" dirty="0">
                <a:latin typeface="Arial" panose="020B0604020202020204" pitchFamily="34" charset="0"/>
                <a:cs typeface="Arial" panose="020B0604020202020204" pitchFamily="34" charset="0"/>
              </a:rPr>
              <a:t>Q83. </a:t>
            </a:r>
            <a:r>
              <a:rPr lang="en-US" dirty="0"/>
              <a:t>Which is closer to your view of big technology companies like Google, Amazon, Apple and Facebook? </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nvPr>
        </p:nvGraphicFramePr>
        <p:xfrm>
          <a:off x="24841" y="2145138"/>
          <a:ext cx="9119547" cy="25602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5" y="1467006"/>
            <a:ext cx="9143999" cy="338554"/>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They are </a:t>
            </a:r>
            <a:r>
              <a:rPr lang="en-US" sz="1600" b="1" dirty="0">
                <a:solidFill>
                  <a:schemeClr val="bg1"/>
                </a:solidFill>
                <a:latin typeface="Arial" panose="020B0604020202020204" pitchFamily="34" charset="0"/>
                <a:cs typeface="Arial" panose="020B0604020202020204" pitchFamily="34" charset="0"/>
              </a:rPr>
              <a:t>reducing costs </a:t>
            </a:r>
            <a:r>
              <a:rPr lang="en-US" sz="1600" dirty="0">
                <a:solidFill>
                  <a:schemeClr val="bg1"/>
                </a:solidFill>
                <a:latin typeface="Arial" panose="020B0604020202020204" pitchFamily="34" charset="0"/>
                <a:cs typeface="Arial" panose="020B0604020202020204" pitchFamily="34" charset="0"/>
              </a:rPr>
              <a:t>for consumers and </a:t>
            </a:r>
            <a:r>
              <a:rPr lang="en-US" sz="1600" b="1" dirty="0">
                <a:solidFill>
                  <a:schemeClr val="bg1"/>
                </a:solidFill>
                <a:latin typeface="Arial" panose="020B0604020202020204" pitchFamily="34" charset="0"/>
                <a:cs typeface="Arial" panose="020B0604020202020204" pitchFamily="34" charset="0"/>
              </a:rPr>
              <a:t>providing more choices</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4" y="1806583"/>
            <a:ext cx="9143999" cy="338554"/>
          </a:xfrm>
          <a:prstGeom prst="rect">
            <a:avLst/>
          </a:prstGeom>
          <a:solidFill>
            <a:srgbClr val="C0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They are </a:t>
            </a:r>
            <a:r>
              <a:rPr lang="en-US" sz="1600" b="1" dirty="0">
                <a:solidFill>
                  <a:schemeClr val="bg1"/>
                </a:solidFill>
                <a:latin typeface="Arial" panose="020B0604020202020204" pitchFamily="34" charset="0"/>
                <a:cs typeface="Arial" panose="020B0604020202020204" pitchFamily="34" charset="0"/>
              </a:rPr>
              <a:t>hurting consumers </a:t>
            </a:r>
            <a:r>
              <a:rPr lang="en-US" sz="1600" dirty="0">
                <a:solidFill>
                  <a:schemeClr val="bg1"/>
                </a:solidFill>
                <a:latin typeface="Arial" panose="020B0604020202020204" pitchFamily="34" charset="0"/>
                <a:cs typeface="Arial" panose="020B0604020202020204" pitchFamily="34" charset="0"/>
              </a:rPr>
              <a:t>by reducing competition and </a:t>
            </a:r>
            <a:r>
              <a:rPr lang="en-US" sz="1600" b="1" dirty="0">
                <a:solidFill>
                  <a:schemeClr val="bg1"/>
                </a:solidFill>
                <a:latin typeface="Arial" panose="020B0604020202020204" pitchFamily="34" charset="0"/>
                <a:cs typeface="Arial" panose="020B0604020202020204" pitchFamily="34" charset="0"/>
              </a:rPr>
              <a:t>reducing choices</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2417" y="1022591"/>
            <a:ext cx="9119153" cy="370729"/>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Which is closer to your view of big technology companies like Google, Amazon, Apple and Facebook? </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C13EA64-03BD-4957-8AF7-A38678B14062}"/>
              </a:ext>
            </a:extLst>
          </p:cNvPr>
          <p:cNvSpPr txBox="1"/>
          <p:nvPr/>
        </p:nvSpPr>
        <p:spPr>
          <a:xfrm>
            <a:off x="107665" y="243462"/>
            <a:ext cx="8928655" cy="954107"/>
          </a:xfrm>
          <a:prstGeom prst="rect">
            <a:avLst/>
          </a:prstGeom>
          <a:noFill/>
        </p:spPr>
        <p:txBody>
          <a:bodyPr wrap="square" rtlCol="0">
            <a:spAutoFit/>
          </a:bodyPr>
          <a:lstStyle/>
          <a:p>
            <a:pPr algn="ctr"/>
            <a:r>
              <a:rPr lang="en-US" sz="2800" dirty="0">
                <a:solidFill>
                  <a:schemeClr val="bg1"/>
                </a:solidFill>
                <a:latin typeface="Bangla Sangam MN"/>
                <a:cs typeface="Soleto"/>
              </a:rPr>
              <a:t>…And Even More Believe Tech is Reducing Consumer’s Costs</a:t>
            </a:r>
          </a:p>
        </p:txBody>
      </p:sp>
    </p:spTree>
    <p:extLst>
      <p:ext uri="{BB962C8B-B14F-4D97-AF65-F5344CB8AC3E}">
        <p14:creationId xmlns:p14="http://schemas.microsoft.com/office/powerpoint/2010/main" val="2840781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648" y="4777581"/>
            <a:ext cx="6095987" cy="285750"/>
          </a:xfrm>
        </p:spPr>
        <p:txBody>
          <a:bodyPr>
            <a:noAutofit/>
          </a:bodyPr>
          <a:lstStyle/>
          <a:p>
            <a:r>
              <a:rPr lang="en-US" dirty="0">
                <a:latin typeface="Arial" panose="020B0604020202020204" pitchFamily="34" charset="0"/>
                <a:cs typeface="Arial" panose="020B0604020202020204" pitchFamily="34" charset="0"/>
              </a:rPr>
              <a:t>Q48. </a:t>
            </a:r>
            <a:r>
              <a:rPr lang="en-US" dirty="0"/>
              <a:t>Which do you think the government should focus more on to help the economy in your country?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Q85. </a:t>
            </a:r>
            <a:r>
              <a:rPr lang="en-US" dirty="0"/>
              <a:t>Which is closer to your view of large technology companies?</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111167" y="1171332"/>
            <a:ext cx="413238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latin typeface="Arial" panose="020B0604020202020204" pitchFamily="34" charset="0"/>
                <a:cs typeface="Arial" panose="020B0604020202020204" pitchFamily="34" charset="0"/>
              </a:rPr>
              <a:t>Which should the government focus on?</a:t>
            </a:r>
          </a:p>
        </p:txBody>
      </p:sp>
      <p:graphicFrame>
        <p:nvGraphicFramePr>
          <p:cNvPr id="10" name="Chart 9">
            <a:extLst>
              <a:ext uri="{FF2B5EF4-FFF2-40B4-BE49-F238E27FC236}">
                <a16:creationId xmlns:a16="http://schemas.microsoft.com/office/drawing/2014/main" id="{58E3CDB4-141B-49FF-A768-F3F94D5BC91E}"/>
              </a:ext>
            </a:extLst>
          </p:cNvPr>
          <p:cNvGraphicFramePr/>
          <p:nvPr>
            <p:extLst/>
          </p:nvPr>
        </p:nvGraphicFramePr>
        <p:xfrm>
          <a:off x="76200" y="1399934"/>
          <a:ext cx="3848101" cy="32512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CB1951E4-DF4B-46BF-A705-9772F16F85DB}"/>
              </a:ext>
            </a:extLst>
          </p:cNvPr>
          <p:cNvCxnSpPr>
            <a:cxnSpLocks/>
          </p:cNvCxnSpPr>
          <p:nvPr/>
        </p:nvCxnSpPr>
        <p:spPr>
          <a:xfrm>
            <a:off x="4267200" y="1188495"/>
            <a:ext cx="0" cy="3462639"/>
          </a:xfrm>
          <a:prstGeom prst="line">
            <a:avLst/>
          </a:prstGeom>
          <a:ln w="3175" cap="flat" cmpd="sng">
            <a:solidFill>
              <a:schemeClr val="tx2">
                <a:lumMod val="50000"/>
                <a:lumOff val="50000"/>
              </a:schemeClr>
            </a:solidFill>
            <a:prstDash val="sysDash"/>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7" name="Chart 6">
            <a:extLst>
              <a:ext uri="{FF2B5EF4-FFF2-40B4-BE49-F238E27FC236}">
                <a16:creationId xmlns:a16="http://schemas.microsoft.com/office/drawing/2014/main" id="{7CB8DA37-1052-447D-87DF-806CE2D64032}"/>
              </a:ext>
            </a:extLst>
          </p:cNvPr>
          <p:cNvGraphicFramePr/>
          <p:nvPr>
            <p:extLst/>
          </p:nvPr>
        </p:nvGraphicFramePr>
        <p:xfrm>
          <a:off x="4267200" y="1581150"/>
          <a:ext cx="4837386" cy="29365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54D5B100-5324-46D8-A9C2-1293EFBA3FDE}"/>
              </a:ext>
            </a:extLst>
          </p:cNvPr>
          <p:cNvSpPr txBox="1"/>
          <p:nvPr/>
        </p:nvSpPr>
        <p:spPr>
          <a:xfrm>
            <a:off x="4619701" y="1146926"/>
            <a:ext cx="4132385"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latin typeface="Arial" panose="020B0604020202020204" pitchFamily="34" charset="0"/>
                <a:cs typeface="Arial" panose="020B0604020202020204" pitchFamily="34" charset="0"/>
              </a:rPr>
              <a:t>Which is closer to your view of large tech companies?</a:t>
            </a:r>
          </a:p>
        </p:txBody>
      </p:sp>
      <p:sp>
        <p:nvSpPr>
          <p:cNvPr id="11" name="Text Placeholder 1">
            <a:extLst>
              <a:ext uri="{FF2B5EF4-FFF2-40B4-BE49-F238E27FC236}">
                <a16:creationId xmlns:a16="http://schemas.microsoft.com/office/drawing/2014/main" id="{37FE02DB-3E64-4B31-90E3-21747BED69A4}"/>
              </a:ext>
            </a:extLst>
          </p:cNvPr>
          <p:cNvSpPr txBox="1">
            <a:spLocks/>
          </p:cNvSpPr>
          <p:nvPr/>
        </p:nvSpPr>
        <p:spPr>
          <a:xfrm>
            <a:off x="38101" y="346574"/>
            <a:ext cx="9067798"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bg1"/>
                </a:solidFill>
                <a:latin typeface="Bangla Sangam MN"/>
              </a:rPr>
              <a:t>Voters Generally Want A Focus On Small And Medium-Sized Business But Most Say Europe Should Help European Tech To Compete</a:t>
            </a:r>
          </a:p>
        </p:txBody>
      </p:sp>
    </p:spTree>
    <p:extLst>
      <p:ext uri="{BB962C8B-B14F-4D97-AF65-F5344CB8AC3E}">
        <p14:creationId xmlns:p14="http://schemas.microsoft.com/office/powerpoint/2010/main" val="1830219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2360063"/>
            <a:ext cx="7330758" cy="423373"/>
          </a:xfrm>
        </p:spPr>
        <p:txBody>
          <a:bodyPr/>
          <a:lstStyle/>
          <a:p>
            <a:r>
              <a:rPr lang="en-US" sz="2800" dirty="0">
                <a:latin typeface="Bangla Sangam MN"/>
              </a:rPr>
              <a:t>Climate Change</a:t>
            </a:r>
          </a:p>
        </p:txBody>
      </p:sp>
    </p:spTree>
    <p:extLst>
      <p:ext uri="{BB962C8B-B14F-4D97-AF65-F5344CB8AC3E}">
        <p14:creationId xmlns:p14="http://schemas.microsoft.com/office/powerpoint/2010/main" val="2539826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b="1" dirty="0">
                <a:solidFill>
                  <a:schemeClr val="bg1"/>
                </a:solidFill>
                <a:latin typeface="Bangla Sangam MN" charset="0"/>
                <a:ea typeface="Bangla Sangam MN" charset="0"/>
                <a:cs typeface="Bangla Sangam MN" charset="0"/>
              </a:rPr>
              <a:t>Top Takeaways – Climate Change</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457201" y="1298120"/>
            <a:ext cx="8352697" cy="3354765"/>
          </a:xfrm>
          <a:prstGeom prst="rect">
            <a:avLst/>
          </a:prstGeom>
          <a:noFill/>
        </p:spPr>
        <p:txBody>
          <a:bodyPr wrap="square" rtlCol="0">
            <a:spAutoFit/>
          </a:bodyPr>
          <a:lstStyle/>
          <a:p>
            <a:pPr marL="285743" indent="-285743" defTabSz="685800">
              <a:spcAft>
                <a:spcPts val="1200"/>
              </a:spcAft>
              <a:buFont typeface="Arial" charset="0"/>
              <a:buChar char="•"/>
            </a:pPr>
            <a:r>
              <a:rPr lang="en-US" dirty="0">
                <a:solidFill>
                  <a:prstClr val="black"/>
                </a:solidFill>
                <a:latin typeface="Arial" panose="020B0604020202020204" pitchFamily="34" charset="0"/>
                <a:cs typeface="Arial" panose="020B0604020202020204" pitchFamily="34" charset="0"/>
              </a:rPr>
              <a:t>Two-thirds want their country’s government to do more to combat climate change. </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Almost universally voters are supportive of E.U. goals on climate change.</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More voters are worried that not enough will be done over too much will be done and energy prices will spike.</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However, when presented with options voters choose incentives over increased diesel taxes (a majority oppose this idea). </a:t>
            </a: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a:p>
            <a:pPr marL="285743" indent="-285743" defTabSz="685800">
              <a:spcAft>
                <a:spcPts val="1200"/>
              </a:spcAft>
              <a:buFont typeface="Arial" charset="0"/>
              <a:buChar char="•"/>
            </a:pPr>
            <a:endParaRPr lang="en-US" dirty="0">
              <a:solidFill>
                <a:prstClr val="black"/>
              </a:solidFill>
              <a:latin typeface="Arial" panose="020B0604020202020204" pitchFamily="34" charset="0"/>
              <a:ea typeface="Bangla Sangam MN" charset="0"/>
              <a:cs typeface="Arial" panose="020B0604020202020204" pitchFamily="34" charset="0"/>
            </a:endParaRPr>
          </a:p>
        </p:txBody>
      </p:sp>
    </p:spTree>
    <p:extLst>
      <p:ext uri="{BB962C8B-B14F-4D97-AF65-F5344CB8AC3E}">
        <p14:creationId xmlns:p14="http://schemas.microsoft.com/office/powerpoint/2010/main" val="214051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b="1" dirty="0">
                <a:solidFill>
                  <a:schemeClr val="bg1"/>
                </a:solidFill>
                <a:latin typeface="Bangla Sangam MN" charset="0"/>
                <a:ea typeface="Bangla Sangam MN" charset="0"/>
                <a:cs typeface="Bangla Sangam MN" charset="0"/>
              </a:rPr>
              <a:t>Top Takeaways – Social Democratic Opportunities  </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395651" y="1123950"/>
            <a:ext cx="8352697" cy="3416320"/>
          </a:xfrm>
          <a:prstGeom prst="rect">
            <a:avLst/>
          </a:prstGeom>
          <a:noFill/>
        </p:spPr>
        <p:txBody>
          <a:bodyPr wrap="square" rtlCol="0">
            <a:spAutoFit/>
          </a:bodyPr>
          <a:lstStyle/>
          <a:p>
            <a:pPr marL="285743" indent="-285743" defTabSz="685800">
              <a:spcAft>
                <a:spcPts val="1200"/>
              </a:spcAft>
              <a:buFont typeface="Arial" charset="0"/>
              <a:buChar char="•"/>
            </a:pPr>
            <a:r>
              <a:rPr lang="en-US" sz="1600" b="1" dirty="0">
                <a:solidFill>
                  <a:prstClr val="black"/>
                </a:solidFill>
                <a:latin typeface="Arial" panose="020B0604020202020204" pitchFamily="34" charset="0"/>
                <a:cs typeface="Arial" panose="020B0604020202020204" pitchFamily="34" charset="0"/>
              </a:rPr>
              <a:t>Economic: </a:t>
            </a:r>
            <a:r>
              <a:rPr lang="en-US" sz="1600" dirty="0">
                <a:solidFill>
                  <a:prstClr val="black"/>
                </a:solidFill>
                <a:latin typeface="Arial" panose="020B0604020202020204" pitchFamily="34" charset="0"/>
                <a:cs typeface="Arial" panose="020B0604020202020204" pitchFamily="34" charset="0"/>
              </a:rPr>
              <a:t>voters are pushing more for help with </a:t>
            </a:r>
            <a:r>
              <a:rPr lang="en-US" sz="1600" b="1" dirty="0">
                <a:solidFill>
                  <a:prstClr val="black"/>
                </a:solidFill>
                <a:latin typeface="Arial" panose="020B0604020202020204" pitchFamily="34" charset="0"/>
                <a:cs typeface="Arial" panose="020B0604020202020204" pitchFamily="34" charset="0"/>
              </a:rPr>
              <a:t>wages</a:t>
            </a:r>
            <a:r>
              <a:rPr lang="en-US" sz="1600" dirty="0">
                <a:solidFill>
                  <a:prstClr val="black"/>
                </a:solidFill>
                <a:latin typeface="Arial" panose="020B0604020202020204" pitchFamily="34" charset="0"/>
                <a:cs typeface="Arial" panose="020B0604020202020204" pitchFamily="34" charset="0"/>
              </a:rPr>
              <a:t> and </a:t>
            </a:r>
            <a:r>
              <a:rPr lang="en-US" sz="1600" b="1" dirty="0">
                <a:solidFill>
                  <a:prstClr val="black"/>
                </a:solidFill>
                <a:latin typeface="Arial" panose="020B0604020202020204" pitchFamily="34" charset="0"/>
                <a:cs typeface="Arial" panose="020B0604020202020204" pitchFamily="34" charset="0"/>
              </a:rPr>
              <a:t>taxes</a:t>
            </a:r>
            <a:r>
              <a:rPr lang="en-US" sz="1600" dirty="0">
                <a:solidFill>
                  <a:prstClr val="black"/>
                </a:solidFill>
                <a:latin typeface="Arial" panose="020B0604020202020204" pitchFamily="34" charset="0"/>
                <a:cs typeface="Arial" panose="020B0604020202020204" pitchFamily="34" charset="0"/>
              </a:rPr>
              <a:t> than they are with increased benefits.  </a:t>
            </a:r>
          </a:p>
          <a:p>
            <a:pPr marL="742943" lvl="1" indent="-285743" defTabSz="685800">
              <a:spcAft>
                <a:spcPts val="1200"/>
              </a:spcAft>
              <a:buFont typeface="Arial" charset="0"/>
              <a:buChar char="•"/>
            </a:pPr>
            <a:r>
              <a:rPr lang="en-US" sz="1600" dirty="0">
                <a:solidFill>
                  <a:prstClr val="black"/>
                </a:solidFill>
                <a:latin typeface="Arial" panose="020B0604020202020204" pitchFamily="34" charset="0"/>
                <a:cs typeface="Arial" panose="020B0604020202020204" pitchFamily="34" charset="0"/>
              </a:rPr>
              <a:t>Voters across countries surveyed say the way forward should focus on helping small and medium sized businesses rather than on the large companies </a:t>
            </a:r>
          </a:p>
          <a:p>
            <a:pPr marL="742943" lvl="1" indent="-285743" defTabSz="685800">
              <a:spcAft>
                <a:spcPts val="1200"/>
              </a:spcAft>
              <a:buFont typeface="Arial" charset="0"/>
              <a:buChar char="•"/>
            </a:pPr>
            <a:r>
              <a:rPr lang="en-US" sz="1600" dirty="0">
                <a:solidFill>
                  <a:prstClr val="black"/>
                </a:solidFill>
                <a:latin typeface="Arial" panose="020B0604020202020204" pitchFamily="34" charset="0"/>
                <a:cs typeface="Arial" panose="020B0604020202020204" pitchFamily="34" charset="0"/>
              </a:rPr>
              <a:t>Widespread concern that the economy is working for the rich and not for others.</a:t>
            </a:r>
          </a:p>
          <a:p>
            <a:pPr marL="285743" indent="-285743" defTabSz="685800">
              <a:spcAft>
                <a:spcPts val="1200"/>
              </a:spcAft>
              <a:buFont typeface="Arial" charset="0"/>
              <a:buChar char="•"/>
            </a:pPr>
            <a:r>
              <a:rPr lang="en-US" sz="1600" b="1" dirty="0">
                <a:solidFill>
                  <a:prstClr val="black"/>
                </a:solidFill>
                <a:latin typeface="Arial" panose="020B0604020202020204" pitchFamily="34" charset="0"/>
                <a:cs typeface="Arial" panose="020B0604020202020204" pitchFamily="34" charset="0"/>
              </a:rPr>
              <a:t>Immigration</a:t>
            </a:r>
            <a:r>
              <a:rPr lang="en-US" sz="1600" dirty="0">
                <a:solidFill>
                  <a:prstClr val="black"/>
                </a:solidFill>
                <a:latin typeface="Arial" panose="020B0604020202020204" pitchFamily="34" charset="0"/>
                <a:cs typeface="Arial" panose="020B0604020202020204" pitchFamily="34" charset="0"/>
              </a:rPr>
              <a:t>: openness to immigration but major concerns about whether current distribution of immigrants is fair as well as concern about impact immigration has on security and social benefits (i.e. a shared approach across the EU)</a:t>
            </a:r>
            <a:endParaRPr lang="en-US" sz="1600" b="1" dirty="0">
              <a:solidFill>
                <a:prstClr val="black"/>
              </a:solidFill>
              <a:latin typeface="Arial" panose="020B0604020202020204" pitchFamily="34" charset="0"/>
              <a:cs typeface="Arial" panose="020B0604020202020204" pitchFamily="34" charset="0"/>
            </a:endParaRPr>
          </a:p>
          <a:p>
            <a:pPr marL="285743" indent="-285743" defTabSz="685800">
              <a:spcAft>
                <a:spcPts val="1200"/>
              </a:spcAft>
              <a:buFont typeface="Arial" charset="0"/>
              <a:buChar char="•"/>
            </a:pPr>
            <a:r>
              <a:rPr lang="en-US" sz="1600" b="1" dirty="0">
                <a:solidFill>
                  <a:prstClr val="black"/>
                </a:solidFill>
                <a:latin typeface="Arial" panose="020B0604020202020204" pitchFamily="34" charset="0"/>
                <a:ea typeface="Bangla Sangam MN" charset="0"/>
                <a:cs typeface="Arial" panose="020B0604020202020204" pitchFamily="34" charset="0"/>
              </a:rPr>
              <a:t>Climate Change: </a:t>
            </a:r>
            <a:r>
              <a:rPr lang="en-US" sz="1600" dirty="0">
                <a:solidFill>
                  <a:prstClr val="black"/>
                </a:solidFill>
                <a:latin typeface="Arial" panose="020B0604020202020204" pitchFamily="34" charset="0"/>
                <a:ea typeface="Bangla Sangam MN" charset="0"/>
                <a:cs typeface="Arial" panose="020B0604020202020204" pitchFamily="34" charset="0"/>
              </a:rPr>
              <a:t>opportunity to seize the mantle of climate change with solutions that ask for a shared contribution rather than ones that would be seen as singling out some people directly (i.e. not diesel taxes)</a:t>
            </a:r>
            <a:endParaRPr lang="en-US" sz="1600" b="1" dirty="0">
              <a:solidFill>
                <a:prstClr val="black"/>
              </a:solidFill>
              <a:latin typeface="Arial" panose="020B0604020202020204" pitchFamily="34" charset="0"/>
              <a:ea typeface="Bangla Sangam MN" charset="0"/>
              <a:cs typeface="Arial" panose="020B0604020202020204" pitchFamily="34" charset="0"/>
            </a:endParaRPr>
          </a:p>
        </p:txBody>
      </p:sp>
    </p:spTree>
    <p:extLst>
      <p:ext uri="{BB962C8B-B14F-4D97-AF65-F5344CB8AC3E}">
        <p14:creationId xmlns:p14="http://schemas.microsoft.com/office/powerpoint/2010/main" val="979220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672" y="1127056"/>
            <a:ext cx="8928655" cy="371571"/>
          </a:xfrm>
          <a:prstGeom prst="rect">
            <a:avLst/>
          </a:prstGeom>
          <a:noFill/>
          <a:ln w="19050" cap="flat" cmpd="sng" algn="ctr">
            <a:noFill/>
            <a:prstDash val="solid"/>
          </a:ln>
          <a:effectLst/>
        </p:spPr>
        <p:txBody>
          <a:bodyPr rtlCol="0" anchor="ctr"/>
          <a:lstStyle/>
          <a:p>
            <a:pPr lvl="0" algn="ctr" defTabSz="914400"/>
            <a:r>
              <a:rPr lang="en-US" b="1" kern="0" dirty="0">
                <a:solidFill>
                  <a:schemeClr val="tx2"/>
                </a:solidFill>
                <a:latin typeface="Arial" panose="020B0604020202020204" pitchFamily="34" charset="0"/>
                <a:cs typeface="Arial" panose="020B0604020202020204" pitchFamily="34" charset="0"/>
              </a:rPr>
              <a:t>Thinking about the issue of climate change, which is closest to your view?</a:t>
            </a:r>
            <a:endParaRPr kumimoji="0" lang="en-US"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graphicFrame>
        <p:nvGraphicFramePr>
          <p:cNvPr id="11" name="Chart 10"/>
          <p:cNvGraphicFramePr/>
          <p:nvPr>
            <p:extLst/>
          </p:nvPr>
        </p:nvGraphicFramePr>
        <p:xfrm>
          <a:off x="0" y="2560023"/>
          <a:ext cx="9144000" cy="252266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0" y="1513206"/>
            <a:ext cx="9144000" cy="311971"/>
          </a:xfrm>
          <a:prstGeom prst="rect">
            <a:avLst/>
          </a:prstGeom>
          <a:solidFill>
            <a:srgbClr val="C1DBF4"/>
          </a:solidFill>
          <a:ln w="19050" cap="flat" cmpd="sng" algn="ctr">
            <a:noFill/>
            <a:prstDash val="solid"/>
          </a:ln>
          <a:effectLst/>
        </p:spPr>
        <p:txBody>
          <a:bodyPr rtlCol="0" anchor="ctr"/>
          <a:lstStyle/>
          <a:p>
            <a:pPr lvl="0" algn="ctr" defTabSz="914400"/>
            <a:r>
              <a:rPr lang="en-US" sz="1600" kern="0" dirty="0">
                <a:solidFill>
                  <a:schemeClr val="tx2"/>
                </a:solidFill>
                <a:latin typeface="Arial" panose="020B0604020202020204" pitchFamily="34" charset="0"/>
                <a:cs typeface="Arial" panose="020B0604020202020204" pitchFamily="34" charset="0"/>
              </a:rPr>
              <a:t>The government in your country </a:t>
            </a:r>
            <a:r>
              <a:rPr lang="en-US" sz="1600" b="1" kern="0" dirty="0">
                <a:solidFill>
                  <a:schemeClr val="tx2"/>
                </a:solidFill>
                <a:latin typeface="Arial" panose="020B0604020202020204" pitchFamily="34" charset="0"/>
                <a:cs typeface="Arial" panose="020B0604020202020204" pitchFamily="34" charset="0"/>
              </a:rPr>
              <a:t>should be doing more </a:t>
            </a:r>
            <a:r>
              <a:rPr lang="en-US" sz="1600" kern="0" dirty="0">
                <a:solidFill>
                  <a:schemeClr val="tx2"/>
                </a:solidFill>
                <a:latin typeface="Arial" panose="020B0604020202020204" pitchFamily="34" charset="0"/>
                <a:cs typeface="Arial" panose="020B0604020202020204" pitchFamily="34" charset="0"/>
              </a:rPr>
              <a:t>to combat climate change</a:t>
            </a:r>
            <a:endParaRPr kumimoji="0" lang="en-US" sz="16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0" y="1825177"/>
            <a:ext cx="9144000" cy="367423"/>
          </a:xfrm>
          <a:prstGeom prst="rect">
            <a:avLst/>
          </a:prstGeom>
          <a:solidFill>
            <a:srgbClr val="FAB133"/>
          </a:solidFill>
          <a:ln w="19050" cap="flat" cmpd="sng" algn="ctr">
            <a:noFill/>
            <a:prstDash val="solid"/>
          </a:ln>
          <a:effectLst/>
        </p:spPr>
        <p:txBody>
          <a:bodyPr rtlCol="0" anchor="ctr"/>
          <a:lstStyle/>
          <a:p>
            <a:pPr lvl="0" algn="ctr" defTabSz="914400"/>
            <a:r>
              <a:rPr lang="en-US" sz="1600" dirty="0">
                <a:solidFill>
                  <a:schemeClr val="tx2"/>
                </a:solidFill>
                <a:latin typeface="Arial" panose="020B0604020202020204" pitchFamily="34" charset="0"/>
                <a:cs typeface="Arial" panose="020B0604020202020204" pitchFamily="34" charset="0"/>
              </a:rPr>
              <a:t>The government in your country </a:t>
            </a:r>
            <a:r>
              <a:rPr lang="en-US" sz="1600" b="1" dirty="0">
                <a:solidFill>
                  <a:schemeClr val="tx2"/>
                </a:solidFill>
                <a:latin typeface="Arial" panose="020B0604020202020204" pitchFamily="34" charset="0"/>
                <a:cs typeface="Arial" panose="020B0604020202020204" pitchFamily="34" charset="0"/>
              </a:rPr>
              <a:t>should be doing less </a:t>
            </a:r>
            <a:r>
              <a:rPr lang="en-US" sz="1600" dirty="0">
                <a:solidFill>
                  <a:schemeClr val="tx2"/>
                </a:solidFill>
                <a:latin typeface="Arial" panose="020B0604020202020204" pitchFamily="34" charset="0"/>
                <a:cs typeface="Arial" panose="020B0604020202020204" pitchFamily="34" charset="0"/>
              </a:rPr>
              <a:t>to combat climate change</a:t>
            </a:r>
            <a:endParaRPr kumimoji="0" lang="en-US" sz="16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A12C280E-CAEA-40A7-8A1A-F86DD6B1C169}"/>
              </a:ext>
            </a:extLst>
          </p:cNvPr>
          <p:cNvSpPr>
            <a:spLocks noGrp="1"/>
          </p:cNvSpPr>
          <p:nvPr>
            <p:ph type="body" sz="quarter" idx="10"/>
          </p:nvPr>
        </p:nvSpPr>
        <p:spPr>
          <a:xfrm>
            <a:off x="-76200" y="4961061"/>
            <a:ext cx="5590555" cy="121626"/>
          </a:xfrm>
        </p:spPr>
        <p:txBody>
          <a:bodyPr/>
          <a:lstStyle/>
          <a:p>
            <a:r>
              <a:rPr lang="en-US" dirty="0">
                <a:latin typeface="Arial" panose="020B0604020202020204" pitchFamily="34" charset="0"/>
                <a:cs typeface="Arial" panose="020B0604020202020204" pitchFamily="34" charset="0"/>
              </a:rPr>
              <a:t>Q71. </a:t>
            </a:r>
            <a:r>
              <a:rPr lang="en-US" dirty="0"/>
              <a:t>Thinking about the issue of climate change, which is closest to your view?</a:t>
            </a: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653172C-B2B1-4D0C-841B-4E4C700C51F5}"/>
              </a:ext>
            </a:extLst>
          </p:cNvPr>
          <p:cNvSpPr/>
          <p:nvPr/>
        </p:nvSpPr>
        <p:spPr>
          <a:xfrm>
            <a:off x="0" y="2192600"/>
            <a:ext cx="9144000" cy="367423"/>
          </a:xfrm>
          <a:prstGeom prst="rect">
            <a:avLst/>
          </a:prstGeom>
          <a:solidFill>
            <a:srgbClr val="3FA890"/>
          </a:solidFill>
          <a:ln w="19050" cap="flat" cmpd="sng" algn="ctr">
            <a:noFill/>
            <a:prstDash val="solid"/>
          </a:ln>
          <a:effectLst/>
        </p:spPr>
        <p:txBody>
          <a:bodyPr rtlCol="0" anchor="ctr"/>
          <a:lstStyle/>
          <a:p>
            <a:pPr lvl="0" algn="ctr" defTabSz="914400"/>
            <a:r>
              <a:rPr lang="en-US" sz="1600" dirty="0">
                <a:solidFill>
                  <a:schemeClr val="tx2"/>
                </a:solidFill>
                <a:latin typeface="Arial" panose="020B0604020202020204" pitchFamily="34" charset="0"/>
                <a:cs typeface="Arial" panose="020B0604020202020204" pitchFamily="34" charset="0"/>
              </a:rPr>
              <a:t>The government in your country is </a:t>
            </a:r>
            <a:r>
              <a:rPr lang="en-US" sz="1600" b="1" dirty="0">
                <a:solidFill>
                  <a:schemeClr val="tx2"/>
                </a:solidFill>
                <a:latin typeface="Arial" panose="020B0604020202020204" pitchFamily="34" charset="0"/>
                <a:cs typeface="Arial" panose="020B0604020202020204" pitchFamily="34" charset="0"/>
              </a:rPr>
              <a:t>doing the right thing </a:t>
            </a:r>
            <a:r>
              <a:rPr lang="en-US" sz="1600" dirty="0">
                <a:solidFill>
                  <a:schemeClr val="tx2"/>
                </a:solidFill>
                <a:latin typeface="Arial" panose="020B0604020202020204" pitchFamily="34" charset="0"/>
                <a:cs typeface="Arial" panose="020B0604020202020204" pitchFamily="34" charset="0"/>
              </a:rPr>
              <a:t>to combat climate change</a:t>
            </a:r>
            <a:endParaRPr kumimoji="0" lang="en-US" sz="16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1B25AE6-BE84-4D4D-82A2-2AF5860B9B04}"/>
              </a:ext>
            </a:extLst>
          </p:cNvPr>
          <p:cNvSpPr txBox="1"/>
          <p:nvPr/>
        </p:nvSpPr>
        <p:spPr>
          <a:xfrm>
            <a:off x="24841" y="46764"/>
            <a:ext cx="9119159" cy="954107"/>
          </a:xfrm>
          <a:prstGeom prst="rect">
            <a:avLst/>
          </a:prstGeom>
          <a:noFill/>
        </p:spPr>
        <p:txBody>
          <a:bodyPr wrap="square" rtlCol="0">
            <a:spAutoFit/>
          </a:bodyPr>
          <a:lstStyle/>
          <a:p>
            <a:pPr algn="ctr"/>
            <a:r>
              <a:rPr lang="en-US" sz="2800" dirty="0">
                <a:solidFill>
                  <a:schemeClr val="bg1"/>
                </a:solidFill>
                <a:latin typeface="Bangla Sangam MN"/>
                <a:cs typeface="Soleto"/>
              </a:rPr>
              <a:t>A Majority Of Voters Regardless Of Ideology Believe Their Government Should Be Doing More On Climate Change</a:t>
            </a:r>
          </a:p>
        </p:txBody>
      </p:sp>
    </p:spTree>
    <p:extLst>
      <p:ext uri="{BB962C8B-B14F-4D97-AF65-F5344CB8AC3E}">
        <p14:creationId xmlns:p14="http://schemas.microsoft.com/office/powerpoint/2010/main" val="28416087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43100" y="1141635"/>
            <a:ext cx="5257800" cy="311971"/>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Thinking about the issue of climate change, which is closest to your view?</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graphicFrame>
        <p:nvGraphicFramePr>
          <p:cNvPr id="11" name="Chart 10"/>
          <p:cNvGraphicFramePr/>
          <p:nvPr>
            <p:extLst/>
          </p:nvPr>
        </p:nvGraphicFramePr>
        <p:xfrm>
          <a:off x="0" y="2560023"/>
          <a:ext cx="9144000" cy="252266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0" y="1513206"/>
            <a:ext cx="9144000" cy="311971"/>
          </a:xfrm>
          <a:prstGeom prst="rect">
            <a:avLst/>
          </a:prstGeom>
          <a:solidFill>
            <a:srgbClr val="C1DBF4"/>
          </a:solidFill>
          <a:ln w="19050" cap="flat" cmpd="sng" algn="ctr">
            <a:noFill/>
            <a:prstDash val="solid"/>
          </a:ln>
          <a:effectLst/>
        </p:spPr>
        <p:txBody>
          <a:bodyPr rtlCol="0" anchor="ctr"/>
          <a:lstStyle/>
          <a:p>
            <a:pPr lvl="0" algn="ctr" defTabSz="914400"/>
            <a:r>
              <a:rPr lang="en-US" sz="1600" kern="0" dirty="0">
                <a:solidFill>
                  <a:schemeClr val="tx2"/>
                </a:solidFill>
                <a:latin typeface="Arial" panose="020B0604020202020204" pitchFamily="34" charset="0"/>
                <a:cs typeface="Arial" panose="020B0604020202020204" pitchFamily="34" charset="0"/>
              </a:rPr>
              <a:t>The government in your country </a:t>
            </a:r>
            <a:r>
              <a:rPr lang="en-US" sz="1600" b="1" kern="0" dirty="0">
                <a:solidFill>
                  <a:schemeClr val="tx2"/>
                </a:solidFill>
                <a:latin typeface="Arial" panose="020B0604020202020204" pitchFamily="34" charset="0"/>
                <a:cs typeface="Arial" panose="020B0604020202020204" pitchFamily="34" charset="0"/>
              </a:rPr>
              <a:t>should be doing more </a:t>
            </a:r>
            <a:r>
              <a:rPr lang="en-US" sz="1600" kern="0" dirty="0">
                <a:solidFill>
                  <a:schemeClr val="tx2"/>
                </a:solidFill>
                <a:latin typeface="Arial" panose="020B0604020202020204" pitchFamily="34" charset="0"/>
                <a:cs typeface="Arial" panose="020B0604020202020204" pitchFamily="34" charset="0"/>
              </a:rPr>
              <a:t>to combat climate change</a:t>
            </a:r>
            <a:endParaRPr kumimoji="0" lang="en-US" sz="16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0" y="1825177"/>
            <a:ext cx="9144000" cy="367423"/>
          </a:xfrm>
          <a:prstGeom prst="rect">
            <a:avLst/>
          </a:prstGeom>
          <a:solidFill>
            <a:schemeClr val="accent4"/>
          </a:solidFill>
          <a:ln w="19050" cap="flat" cmpd="sng" algn="ctr">
            <a:noFill/>
            <a:prstDash val="solid"/>
          </a:ln>
          <a:effectLst/>
        </p:spPr>
        <p:txBody>
          <a:bodyPr rtlCol="0" anchor="ctr"/>
          <a:lstStyle/>
          <a:p>
            <a:pPr lvl="0" algn="ctr" defTabSz="914400"/>
            <a:r>
              <a:rPr lang="en-US" sz="1600" dirty="0">
                <a:solidFill>
                  <a:schemeClr val="tx2"/>
                </a:solidFill>
                <a:latin typeface="Arial" panose="020B0604020202020204" pitchFamily="34" charset="0"/>
                <a:cs typeface="Arial" panose="020B0604020202020204" pitchFamily="34" charset="0"/>
              </a:rPr>
              <a:t>The government in your country </a:t>
            </a:r>
            <a:r>
              <a:rPr lang="en-US" sz="1600" b="1" dirty="0">
                <a:solidFill>
                  <a:schemeClr val="tx2"/>
                </a:solidFill>
                <a:latin typeface="Arial" panose="020B0604020202020204" pitchFamily="34" charset="0"/>
                <a:cs typeface="Arial" panose="020B0604020202020204" pitchFamily="34" charset="0"/>
              </a:rPr>
              <a:t>should be doing less </a:t>
            </a:r>
            <a:r>
              <a:rPr lang="en-US" sz="1600" dirty="0">
                <a:solidFill>
                  <a:schemeClr val="tx2"/>
                </a:solidFill>
                <a:latin typeface="Arial" panose="020B0604020202020204" pitchFamily="34" charset="0"/>
                <a:cs typeface="Arial" panose="020B0604020202020204" pitchFamily="34" charset="0"/>
              </a:rPr>
              <a:t>to combat climate change</a:t>
            </a:r>
            <a:endParaRPr kumimoji="0" lang="en-US" sz="16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A12C280E-CAEA-40A7-8A1A-F86DD6B1C169}"/>
              </a:ext>
            </a:extLst>
          </p:cNvPr>
          <p:cNvSpPr>
            <a:spLocks noGrp="1"/>
          </p:cNvSpPr>
          <p:nvPr>
            <p:ph type="body" sz="quarter" idx="10"/>
          </p:nvPr>
        </p:nvSpPr>
        <p:spPr>
          <a:xfrm>
            <a:off x="-76200" y="4961061"/>
            <a:ext cx="5590555" cy="121626"/>
          </a:xfrm>
        </p:spPr>
        <p:txBody>
          <a:bodyPr/>
          <a:lstStyle/>
          <a:p>
            <a:r>
              <a:rPr lang="en-US" dirty="0">
                <a:latin typeface="Arial" panose="020B0604020202020204" pitchFamily="34" charset="0"/>
                <a:cs typeface="Arial" panose="020B0604020202020204" pitchFamily="34" charset="0"/>
              </a:rPr>
              <a:t>Q71. </a:t>
            </a:r>
            <a:r>
              <a:rPr lang="en-US" dirty="0"/>
              <a:t>Thinking about the issue of climate change, which is closest to your view?</a:t>
            </a: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653172C-B2B1-4D0C-841B-4E4C700C51F5}"/>
              </a:ext>
            </a:extLst>
          </p:cNvPr>
          <p:cNvSpPr/>
          <p:nvPr/>
        </p:nvSpPr>
        <p:spPr>
          <a:xfrm>
            <a:off x="0" y="2192600"/>
            <a:ext cx="9144000" cy="367423"/>
          </a:xfrm>
          <a:prstGeom prst="rect">
            <a:avLst/>
          </a:prstGeom>
          <a:solidFill>
            <a:srgbClr val="3FA890"/>
          </a:solidFill>
          <a:ln w="19050" cap="flat" cmpd="sng" algn="ctr">
            <a:noFill/>
            <a:prstDash val="solid"/>
          </a:ln>
          <a:effectLst/>
        </p:spPr>
        <p:txBody>
          <a:bodyPr rtlCol="0" anchor="ctr"/>
          <a:lstStyle/>
          <a:p>
            <a:pPr lvl="0" algn="ctr" defTabSz="914400"/>
            <a:r>
              <a:rPr lang="en-US" sz="1600" dirty="0">
                <a:solidFill>
                  <a:schemeClr val="tx2"/>
                </a:solidFill>
                <a:latin typeface="Arial" panose="020B0604020202020204" pitchFamily="34" charset="0"/>
                <a:cs typeface="Arial" panose="020B0604020202020204" pitchFamily="34" charset="0"/>
              </a:rPr>
              <a:t>The government in your country is </a:t>
            </a:r>
            <a:r>
              <a:rPr lang="en-US" sz="1600" b="1" dirty="0">
                <a:solidFill>
                  <a:schemeClr val="tx2"/>
                </a:solidFill>
                <a:latin typeface="Arial" panose="020B0604020202020204" pitchFamily="34" charset="0"/>
                <a:cs typeface="Arial" panose="020B0604020202020204" pitchFamily="34" charset="0"/>
              </a:rPr>
              <a:t>doing the right thing </a:t>
            </a:r>
            <a:r>
              <a:rPr lang="en-US" sz="1600" dirty="0">
                <a:solidFill>
                  <a:schemeClr val="tx2"/>
                </a:solidFill>
                <a:latin typeface="Arial" panose="020B0604020202020204" pitchFamily="34" charset="0"/>
                <a:cs typeface="Arial" panose="020B0604020202020204" pitchFamily="34" charset="0"/>
              </a:rPr>
              <a:t>to combat climate change</a:t>
            </a:r>
            <a:endParaRPr kumimoji="0" lang="en-US" sz="16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321FD4C-1887-47AF-A217-3B5DBB51C67C}"/>
              </a:ext>
            </a:extLst>
          </p:cNvPr>
          <p:cNvSpPr txBox="1"/>
          <p:nvPr/>
        </p:nvSpPr>
        <p:spPr>
          <a:xfrm>
            <a:off x="24841" y="46764"/>
            <a:ext cx="9119159" cy="954107"/>
          </a:xfrm>
          <a:prstGeom prst="rect">
            <a:avLst/>
          </a:prstGeom>
          <a:noFill/>
        </p:spPr>
        <p:txBody>
          <a:bodyPr wrap="square" rtlCol="0">
            <a:spAutoFit/>
          </a:bodyPr>
          <a:lstStyle/>
          <a:p>
            <a:pPr algn="ctr"/>
            <a:r>
              <a:rPr lang="en-US" sz="2800" dirty="0">
                <a:solidFill>
                  <a:schemeClr val="bg1"/>
                </a:solidFill>
                <a:latin typeface="Bangla Sangam MN"/>
                <a:cs typeface="Soleto"/>
              </a:rPr>
              <a:t>The Same Is True Geographically, With This Belief Strongest In Italy And Weakest In The Netherlands</a:t>
            </a:r>
          </a:p>
        </p:txBody>
      </p:sp>
    </p:spTree>
    <p:extLst>
      <p:ext uri="{BB962C8B-B14F-4D97-AF65-F5344CB8AC3E}">
        <p14:creationId xmlns:p14="http://schemas.microsoft.com/office/powerpoint/2010/main" val="38895546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56657" y="4936968"/>
            <a:ext cx="6324601" cy="234459"/>
          </a:xfrm>
        </p:spPr>
        <p:txBody>
          <a:bodyPr>
            <a:noAutofit/>
          </a:bodyPr>
          <a:lstStyle/>
          <a:p>
            <a:r>
              <a:rPr lang="en-US" sz="900" dirty="0"/>
              <a:t>Q72. How much do you support or oppose European Union’s goal of cutting emissions by 80-95% compared with 1990 levels by the year 2050?</a:t>
            </a:r>
          </a:p>
          <a:p>
            <a:r>
              <a:rPr lang="en-US" sz="900" dirty="0"/>
              <a:t>Q73. As you may know, the European Union has a set a goal to be completely carbon neutral by 2050, which requires cutting its emissions.  How much do you support or oppose this goal?</a:t>
            </a:r>
          </a:p>
          <a:p>
            <a:endParaRPr lang="en-US" dirty="0"/>
          </a:p>
          <a:p>
            <a:endParaRPr lang="en-US" dirty="0"/>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ext uri="{D42A27DB-BD31-4B8C-83A1-F6EECF244321}">
                <p14:modId xmlns:p14="http://schemas.microsoft.com/office/powerpoint/2010/main" val="3795573022"/>
              </p:ext>
            </p:extLst>
          </p:nvPr>
        </p:nvGraphicFramePr>
        <p:xfrm>
          <a:off x="178080" y="1504950"/>
          <a:ext cx="8763000" cy="30219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895350" y="1094923"/>
            <a:ext cx="7353300"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r>
              <a:rPr lang="en-US" sz="1600" b="1" dirty="0">
                <a:solidFill>
                  <a:srgbClr val="000000"/>
                </a:solidFill>
                <a:latin typeface="Arial" panose="020B0604020202020204" pitchFamily="34" charset="0"/>
                <a:cs typeface="Arial" panose="020B0604020202020204" pitchFamily="34" charset="0"/>
              </a:rPr>
              <a:t>How much do you support or oppose these EU goals?</a:t>
            </a:r>
          </a:p>
          <a:p>
            <a:pPr algn="ctr" defTabSz="457189"/>
            <a:endParaRPr lang="en-US" sz="1600" b="1" dirty="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4A14719-5213-42F6-8337-75CB636B275E}"/>
              </a:ext>
            </a:extLst>
          </p:cNvPr>
          <p:cNvSpPr txBox="1"/>
          <p:nvPr/>
        </p:nvSpPr>
        <p:spPr>
          <a:xfrm>
            <a:off x="1" y="261005"/>
            <a:ext cx="9119159" cy="523220"/>
          </a:xfrm>
          <a:prstGeom prst="rect">
            <a:avLst/>
          </a:prstGeom>
          <a:noFill/>
        </p:spPr>
        <p:txBody>
          <a:bodyPr wrap="square" rtlCol="0">
            <a:spAutoFit/>
          </a:bodyPr>
          <a:lstStyle/>
          <a:p>
            <a:pPr algn="ctr" defTabSz="457189"/>
            <a:r>
              <a:rPr lang="en-US" sz="2800" dirty="0">
                <a:solidFill>
                  <a:prstClr val="white"/>
                </a:solidFill>
                <a:latin typeface="Bangla Sangam MN"/>
                <a:cs typeface="Soleto"/>
              </a:rPr>
              <a:t>Support Is High For The E.U.’s Goals For Cutting Emissions</a:t>
            </a:r>
          </a:p>
        </p:txBody>
      </p:sp>
      <p:sp>
        <p:nvSpPr>
          <p:cNvPr id="8" name="TextBox 1">
            <a:extLst>
              <a:ext uri="{FF2B5EF4-FFF2-40B4-BE49-F238E27FC236}">
                <a16:creationId xmlns:a16="http://schemas.microsoft.com/office/drawing/2014/main" id="{FC863013-4278-45F2-941B-743930940818}"/>
              </a:ext>
            </a:extLst>
          </p:cNvPr>
          <p:cNvSpPr txBox="1"/>
          <p:nvPr/>
        </p:nvSpPr>
        <p:spPr>
          <a:xfrm>
            <a:off x="8151532" y="1276350"/>
            <a:ext cx="1022350" cy="262251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solidFill>
                  <a:schemeClr val="tx2">
                    <a:lumMod val="75000"/>
                    <a:lumOff val="25000"/>
                  </a:schemeClr>
                </a:solidFill>
                <a:latin typeface="Arial" panose="020B0604020202020204" pitchFamily="34" charset="0"/>
                <a:cs typeface="Arial" panose="020B0604020202020204" pitchFamily="34" charset="0"/>
              </a:rPr>
              <a:t>Total Support</a:t>
            </a:r>
          </a:p>
          <a:p>
            <a:pPr algn="ctr"/>
            <a:endParaRPr lang="en-US" sz="1400" dirty="0">
              <a:solidFill>
                <a:schemeClr val="tx2">
                  <a:lumMod val="75000"/>
                  <a:lumOff val="25000"/>
                </a:schemeClr>
              </a:solidFill>
              <a:latin typeface="Arial" panose="020B0604020202020204" pitchFamily="34" charset="0"/>
              <a:cs typeface="Arial" panose="020B0604020202020204" pitchFamily="34" charset="0"/>
            </a:endParaRPr>
          </a:p>
          <a:p>
            <a:pPr algn="ctr">
              <a:lnSpc>
                <a:spcPct val="200000"/>
              </a:lnSpc>
            </a:pPr>
            <a:r>
              <a:rPr lang="en-US" sz="1800" dirty="0">
                <a:solidFill>
                  <a:schemeClr val="tx2">
                    <a:lumMod val="75000"/>
                    <a:lumOff val="25000"/>
                  </a:schemeClr>
                </a:solidFill>
                <a:latin typeface="Arial" panose="020B0604020202020204" pitchFamily="34" charset="0"/>
                <a:cs typeface="Arial" panose="020B0604020202020204" pitchFamily="34" charset="0"/>
              </a:rPr>
              <a:t>83%</a:t>
            </a:r>
          </a:p>
          <a:p>
            <a:pPr algn="ctr">
              <a:lnSpc>
                <a:spcPct val="200000"/>
              </a:lnSpc>
            </a:pPr>
            <a:endParaRPr lang="en-US" sz="2400" dirty="0">
              <a:solidFill>
                <a:schemeClr val="tx2">
                  <a:lumMod val="75000"/>
                  <a:lumOff val="25000"/>
                </a:schemeClr>
              </a:solidFill>
              <a:latin typeface="Arial" panose="020B0604020202020204" pitchFamily="34" charset="0"/>
              <a:cs typeface="Arial" panose="020B0604020202020204" pitchFamily="34" charset="0"/>
            </a:endParaRPr>
          </a:p>
          <a:p>
            <a:pPr algn="ctr">
              <a:lnSpc>
                <a:spcPct val="200000"/>
              </a:lnSpc>
            </a:pPr>
            <a:r>
              <a:rPr lang="en-US" sz="1800" dirty="0">
                <a:solidFill>
                  <a:schemeClr val="tx2">
                    <a:lumMod val="75000"/>
                    <a:lumOff val="25000"/>
                  </a:schemeClr>
                </a:solidFill>
                <a:latin typeface="Arial" panose="020B0604020202020204" pitchFamily="34" charset="0"/>
                <a:cs typeface="Arial" panose="020B0604020202020204" pitchFamily="34" charset="0"/>
              </a:rPr>
              <a:t>83%</a:t>
            </a:r>
          </a:p>
        </p:txBody>
      </p:sp>
    </p:spTree>
    <p:extLst>
      <p:ext uri="{BB962C8B-B14F-4D97-AF65-F5344CB8AC3E}">
        <p14:creationId xmlns:p14="http://schemas.microsoft.com/office/powerpoint/2010/main" val="473825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0945" y="4909040"/>
            <a:ext cx="6166945" cy="234459"/>
          </a:xfrm>
        </p:spPr>
        <p:txBody>
          <a:bodyPr>
            <a:noAutofit/>
          </a:bodyPr>
          <a:lstStyle/>
          <a:p>
            <a:r>
              <a:rPr lang="en-US" dirty="0"/>
              <a:t>Q73. As you may know, the European Union has a set a goal to be completely carbon neutral by 2050, which requires cutting its emissions.  How much do you support or oppose this goal?</a:t>
            </a:r>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nvPr>
        </p:nvGraphicFramePr>
        <p:xfrm>
          <a:off x="0" y="1428750"/>
          <a:ext cx="9144000" cy="31743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0" y="997247"/>
            <a:ext cx="9144000"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As you may know, the European Union has a set a goal to be completely carbon neutral by 2050, which requires cutting its emissions.  How much do you support or oppose this goal?</a:t>
            </a:r>
          </a:p>
          <a:p>
            <a:pPr algn="ctr"/>
            <a:r>
              <a:rPr lang="en-US" sz="1600" b="1" dirty="0">
                <a:solidFill>
                  <a:schemeClr val="tx2"/>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533C4469-516A-4832-982D-030E5F789796}"/>
              </a:ext>
            </a:extLst>
          </p:cNvPr>
          <p:cNvSpPr txBox="1"/>
          <p:nvPr/>
        </p:nvSpPr>
        <p:spPr>
          <a:xfrm>
            <a:off x="53836" y="321077"/>
            <a:ext cx="9036328" cy="523220"/>
          </a:xfrm>
          <a:prstGeom prst="rect">
            <a:avLst/>
          </a:prstGeom>
          <a:noFill/>
        </p:spPr>
        <p:txBody>
          <a:bodyPr wrap="square" rtlCol="0">
            <a:spAutoFit/>
          </a:bodyPr>
          <a:lstStyle/>
          <a:p>
            <a:pPr algn="ctr"/>
            <a:r>
              <a:rPr lang="en-US" sz="2800" dirty="0">
                <a:solidFill>
                  <a:schemeClr val="bg1"/>
                </a:solidFill>
                <a:latin typeface="Bangla Sangam MN"/>
                <a:cs typeface="Soleto"/>
              </a:rPr>
              <a:t>Support For This Plan Is Highest In Italy And France</a:t>
            </a:r>
          </a:p>
        </p:txBody>
      </p:sp>
    </p:spTree>
    <p:extLst>
      <p:ext uri="{BB962C8B-B14F-4D97-AF65-F5344CB8AC3E}">
        <p14:creationId xmlns:p14="http://schemas.microsoft.com/office/powerpoint/2010/main" val="36137486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60D131-F5A8-4C68-95BE-3E4D0767EBA0}"/>
              </a:ext>
            </a:extLst>
          </p:cNvPr>
          <p:cNvSpPr>
            <a:spLocks noGrp="1"/>
          </p:cNvSpPr>
          <p:nvPr>
            <p:ph type="body" sz="quarter" idx="10"/>
          </p:nvPr>
        </p:nvSpPr>
        <p:spPr>
          <a:xfrm>
            <a:off x="-76200" y="4948312"/>
            <a:ext cx="5590555" cy="121626"/>
          </a:xfrm>
        </p:spPr>
        <p:txBody>
          <a:bodyPr/>
          <a:lstStyle/>
          <a:p>
            <a:r>
              <a:rPr lang="en-US" dirty="0">
                <a:latin typeface="Arial" panose="020B0604020202020204" pitchFamily="34" charset="0"/>
                <a:cs typeface="Arial" panose="020B0604020202020204" pitchFamily="34" charset="0"/>
              </a:rPr>
              <a:t>Q74. </a:t>
            </a:r>
            <a:r>
              <a:rPr lang="en-US" dirty="0"/>
              <a:t>Thinking about this goal, which concerns you more?</a:t>
            </a:r>
            <a:endParaRPr lang="en-US"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3698398066"/>
              </p:ext>
            </p:extLst>
          </p:nvPr>
        </p:nvGraphicFramePr>
        <p:xfrm>
          <a:off x="24841" y="2452027"/>
          <a:ext cx="9119547" cy="21771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5E1904-E2FE-4918-ACB7-1305E83BF82B}"/>
              </a:ext>
            </a:extLst>
          </p:cNvPr>
          <p:cNvSpPr txBox="1"/>
          <p:nvPr/>
        </p:nvSpPr>
        <p:spPr>
          <a:xfrm>
            <a:off x="-1" y="1282477"/>
            <a:ext cx="9143999" cy="584775"/>
          </a:xfrm>
          <a:prstGeom prst="rect">
            <a:avLst/>
          </a:prstGeom>
          <a:solidFill>
            <a:srgbClr val="154A7C"/>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The government in your country will </a:t>
            </a:r>
            <a:r>
              <a:rPr lang="en-US" sz="1600" b="1" dirty="0">
                <a:solidFill>
                  <a:schemeClr val="bg1"/>
                </a:solidFill>
                <a:latin typeface="Arial" panose="020B0604020202020204" pitchFamily="34" charset="0"/>
                <a:cs typeface="Arial" panose="020B0604020202020204" pitchFamily="34" charset="0"/>
              </a:rPr>
              <a:t>not take enough steps to address climate change </a:t>
            </a:r>
            <a:r>
              <a:rPr lang="en-US" sz="1600" dirty="0">
                <a:solidFill>
                  <a:schemeClr val="bg1"/>
                </a:solidFill>
                <a:latin typeface="Arial" panose="020B0604020202020204" pitchFamily="34" charset="0"/>
                <a:cs typeface="Arial" panose="020B0604020202020204" pitchFamily="34" charset="0"/>
              </a:rPr>
              <a:t>and the problem will get worse</a:t>
            </a: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2C0D068-B7F4-4FF0-A82A-EC13F8F3AB5A}"/>
              </a:ext>
            </a:extLst>
          </p:cNvPr>
          <p:cNvSpPr txBox="1"/>
          <p:nvPr/>
        </p:nvSpPr>
        <p:spPr>
          <a:xfrm>
            <a:off x="-4" y="1867252"/>
            <a:ext cx="9143999" cy="584775"/>
          </a:xfrm>
          <a:prstGeom prst="rect">
            <a:avLst/>
          </a:prstGeom>
          <a:solidFill>
            <a:srgbClr val="C00000"/>
          </a:solidFill>
          <a:ln>
            <a:noFill/>
          </a:ln>
        </p:spPr>
        <p:txBody>
          <a:bodyPr wrap="square" rtlCol="0" anchor="ctr">
            <a:spAutoFit/>
          </a:bodyPr>
          <a:lstStyle/>
          <a:p>
            <a:pPr algn="ctr">
              <a:tabLst>
                <a:tab pos="685800" algn="l"/>
              </a:tabLst>
            </a:pPr>
            <a:r>
              <a:rPr lang="en-US" sz="1600" dirty="0">
                <a:solidFill>
                  <a:schemeClr val="bg1"/>
                </a:solidFill>
                <a:latin typeface="Arial" panose="020B0604020202020204" pitchFamily="34" charset="0"/>
                <a:cs typeface="Arial" panose="020B0604020202020204" pitchFamily="34" charset="0"/>
              </a:rPr>
              <a:t>The government will </a:t>
            </a:r>
            <a:r>
              <a:rPr lang="en-US" sz="1600" b="1" dirty="0">
                <a:solidFill>
                  <a:schemeClr val="bg1"/>
                </a:solidFill>
                <a:latin typeface="Arial" panose="020B0604020202020204" pitchFamily="34" charset="0"/>
                <a:cs typeface="Arial" panose="020B0604020202020204" pitchFamily="34" charset="0"/>
              </a:rPr>
              <a:t>take too many steps to address climate change </a:t>
            </a:r>
            <a:r>
              <a:rPr lang="en-US" sz="1600" dirty="0">
                <a:solidFill>
                  <a:schemeClr val="bg1"/>
                </a:solidFill>
                <a:latin typeface="Arial" panose="020B0604020202020204" pitchFamily="34" charset="0"/>
                <a:cs typeface="Arial" panose="020B0604020202020204" pitchFamily="34" charset="0"/>
              </a:rPr>
              <a:t>and those steps will mean higher energy costs and taxes on people like you</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BCB7EE7-FAD2-4157-AA4D-F3426ACD12F4}"/>
              </a:ext>
            </a:extLst>
          </p:cNvPr>
          <p:cNvSpPr/>
          <p:nvPr/>
        </p:nvSpPr>
        <p:spPr>
          <a:xfrm>
            <a:off x="190496" y="1000871"/>
            <a:ext cx="8763000" cy="370729"/>
          </a:xfrm>
          <a:prstGeom prst="rect">
            <a:avLst/>
          </a:prstGeom>
          <a:noFill/>
          <a:ln w="19050" cap="flat" cmpd="sng" algn="ctr">
            <a:noFill/>
            <a:prstDash val="solid"/>
          </a:ln>
          <a:effectLst/>
        </p:spPr>
        <p:txBody>
          <a:bodyPr rtlCol="0" anchor="ctr"/>
          <a:lstStyle/>
          <a:p>
            <a:pPr lvl="0" algn="ctr" defTabSz="914400"/>
            <a:r>
              <a:rPr lang="en-US" sz="1400" b="1" kern="0" dirty="0">
                <a:solidFill>
                  <a:schemeClr val="tx2"/>
                </a:solidFill>
                <a:latin typeface="Arial" panose="020B0604020202020204" pitchFamily="34" charset="0"/>
                <a:cs typeface="Arial" panose="020B0604020202020204" pitchFamily="34" charset="0"/>
              </a:rPr>
              <a:t>Thinking about this goal, which concerns you more?</a:t>
            </a:r>
            <a:endParaRPr kumimoji="0" lang="en-US" sz="14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C307C2-406C-4570-A01C-C07E493F602C}"/>
              </a:ext>
            </a:extLst>
          </p:cNvPr>
          <p:cNvSpPr txBox="1"/>
          <p:nvPr/>
        </p:nvSpPr>
        <p:spPr>
          <a:xfrm>
            <a:off x="190500" y="46764"/>
            <a:ext cx="8763001" cy="954107"/>
          </a:xfrm>
          <a:prstGeom prst="rect">
            <a:avLst/>
          </a:prstGeom>
          <a:noFill/>
        </p:spPr>
        <p:txBody>
          <a:bodyPr wrap="square" rtlCol="0">
            <a:spAutoFit/>
          </a:bodyPr>
          <a:lstStyle/>
          <a:p>
            <a:pPr algn="ctr"/>
            <a:r>
              <a:rPr lang="en-US" sz="2800" dirty="0">
                <a:solidFill>
                  <a:schemeClr val="bg1"/>
                </a:solidFill>
                <a:latin typeface="Bangla Sangam MN"/>
                <a:cs typeface="Soleto"/>
              </a:rPr>
              <a:t>Concerns About Higher Energy Costs And Taxes Are Highest In Sweden And The Netherlands</a:t>
            </a:r>
          </a:p>
        </p:txBody>
      </p:sp>
    </p:spTree>
    <p:extLst>
      <p:ext uri="{BB962C8B-B14F-4D97-AF65-F5344CB8AC3E}">
        <p14:creationId xmlns:p14="http://schemas.microsoft.com/office/powerpoint/2010/main" val="1931924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0945" y="4909040"/>
            <a:ext cx="6166945" cy="234459"/>
          </a:xfrm>
        </p:spPr>
        <p:txBody>
          <a:bodyPr>
            <a:noAutofit/>
          </a:bodyPr>
          <a:lstStyle/>
          <a:p>
            <a:r>
              <a:rPr lang="en-US" dirty="0"/>
              <a:t>Q75. You will now see some policies your government could enact to combat climate change.  For each one, please tell us whether you support or oppose your government enacting that policy.</a:t>
            </a:r>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nvPr>
        </p:nvGraphicFramePr>
        <p:xfrm>
          <a:off x="0" y="1428750"/>
          <a:ext cx="8382000" cy="31743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2933700" y="1082730"/>
            <a:ext cx="32766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Climate Change Policies</a:t>
            </a:r>
          </a:p>
        </p:txBody>
      </p:sp>
      <p:sp>
        <p:nvSpPr>
          <p:cNvPr id="2" name="TextBox 1">
            <a:extLst>
              <a:ext uri="{FF2B5EF4-FFF2-40B4-BE49-F238E27FC236}">
                <a16:creationId xmlns:a16="http://schemas.microsoft.com/office/drawing/2014/main" id="{1F3302CD-87B0-4B65-B479-25AB1E69DE71}"/>
              </a:ext>
            </a:extLst>
          </p:cNvPr>
          <p:cNvSpPr txBox="1"/>
          <p:nvPr/>
        </p:nvSpPr>
        <p:spPr>
          <a:xfrm>
            <a:off x="8142890" y="1252007"/>
            <a:ext cx="914400" cy="3647152"/>
          </a:xfrm>
          <a:prstGeom prst="rect">
            <a:avLst/>
          </a:prstGeom>
          <a:noFill/>
        </p:spPr>
        <p:txBody>
          <a:bodyPr wrap="square" rtlCol="0">
            <a:spAutoFit/>
          </a:bodyPr>
          <a:lstStyle/>
          <a:p>
            <a:pPr algn="ctr"/>
            <a:r>
              <a:rPr lang="en-US" sz="1400" dirty="0">
                <a:solidFill>
                  <a:schemeClr val="tx2">
                    <a:lumMod val="75000"/>
                    <a:lumOff val="25000"/>
                  </a:schemeClr>
                </a:solidFill>
                <a:latin typeface="+mj-lt"/>
                <a:cs typeface="Soleto"/>
              </a:rPr>
              <a:t>Total Support</a:t>
            </a:r>
          </a:p>
          <a:p>
            <a:pPr algn="ctr">
              <a:lnSpc>
                <a:spcPct val="150000"/>
              </a:lnSpc>
            </a:pPr>
            <a:r>
              <a:rPr lang="en-US" sz="1400" dirty="0">
                <a:solidFill>
                  <a:schemeClr val="tx2">
                    <a:lumMod val="75000"/>
                    <a:lumOff val="25000"/>
                  </a:schemeClr>
                </a:solidFill>
                <a:latin typeface="+mj-lt"/>
                <a:cs typeface="Soleto"/>
              </a:rPr>
              <a:t>88%</a:t>
            </a:r>
          </a:p>
          <a:p>
            <a:pPr algn="ctr">
              <a:lnSpc>
                <a:spcPct val="150000"/>
              </a:lnSpc>
            </a:pPr>
            <a:r>
              <a:rPr lang="en-US" sz="1400" dirty="0">
                <a:solidFill>
                  <a:schemeClr val="tx2">
                    <a:lumMod val="75000"/>
                    <a:lumOff val="25000"/>
                  </a:schemeClr>
                </a:solidFill>
                <a:latin typeface="+mj-lt"/>
                <a:cs typeface="Soleto"/>
              </a:rPr>
              <a:t>84%</a:t>
            </a:r>
          </a:p>
          <a:p>
            <a:pPr algn="ctr">
              <a:lnSpc>
                <a:spcPct val="150000"/>
              </a:lnSpc>
            </a:pPr>
            <a:r>
              <a:rPr lang="en-US" sz="1400" dirty="0">
                <a:solidFill>
                  <a:schemeClr val="tx2">
                    <a:lumMod val="75000"/>
                    <a:lumOff val="25000"/>
                  </a:schemeClr>
                </a:solidFill>
                <a:cs typeface="Soleto"/>
              </a:rPr>
              <a:t>86%</a:t>
            </a:r>
          </a:p>
          <a:p>
            <a:pPr algn="ctr">
              <a:lnSpc>
                <a:spcPct val="150000"/>
              </a:lnSpc>
            </a:pPr>
            <a:r>
              <a:rPr lang="en-US" sz="1400" dirty="0">
                <a:solidFill>
                  <a:schemeClr val="tx2">
                    <a:lumMod val="75000"/>
                    <a:lumOff val="25000"/>
                  </a:schemeClr>
                </a:solidFill>
                <a:cs typeface="Soleto"/>
              </a:rPr>
              <a:t>78%</a:t>
            </a:r>
          </a:p>
          <a:p>
            <a:pPr algn="ctr">
              <a:lnSpc>
                <a:spcPct val="150000"/>
              </a:lnSpc>
            </a:pPr>
            <a:r>
              <a:rPr lang="en-US" sz="1400" dirty="0">
                <a:solidFill>
                  <a:schemeClr val="tx2">
                    <a:lumMod val="75000"/>
                    <a:lumOff val="25000"/>
                  </a:schemeClr>
                </a:solidFill>
                <a:cs typeface="Soleto"/>
              </a:rPr>
              <a:t>80%</a:t>
            </a:r>
          </a:p>
          <a:p>
            <a:pPr algn="ctr">
              <a:lnSpc>
                <a:spcPct val="150000"/>
              </a:lnSpc>
            </a:pPr>
            <a:r>
              <a:rPr lang="en-US" sz="1400" dirty="0">
                <a:solidFill>
                  <a:schemeClr val="tx2">
                    <a:lumMod val="75000"/>
                    <a:lumOff val="25000"/>
                  </a:schemeClr>
                </a:solidFill>
                <a:cs typeface="Soleto"/>
              </a:rPr>
              <a:t>74%</a:t>
            </a:r>
          </a:p>
          <a:p>
            <a:pPr algn="ctr">
              <a:lnSpc>
                <a:spcPct val="150000"/>
              </a:lnSpc>
            </a:pPr>
            <a:r>
              <a:rPr lang="en-US" sz="1400" dirty="0">
                <a:solidFill>
                  <a:schemeClr val="tx2">
                    <a:lumMod val="75000"/>
                    <a:lumOff val="25000"/>
                  </a:schemeClr>
                </a:solidFill>
                <a:cs typeface="Soleto"/>
              </a:rPr>
              <a:t>61%</a:t>
            </a:r>
          </a:p>
          <a:p>
            <a:pPr algn="ctr">
              <a:lnSpc>
                <a:spcPct val="150000"/>
              </a:lnSpc>
            </a:pPr>
            <a:r>
              <a:rPr lang="en-US" sz="1400" dirty="0">
                <a:solidFill>
                  <a:schemeClr val="tx2">
                    <a:lumMod val="75000"/>
                    <a:lumOff val="25000"/>
                  </a:schemeClr>
                </a:solidFill>
                <a:cs typeface="Soleto"/>
              </a:rPr>
              <a:t>42%</a:t>
            </a:r>
          </a:p>
          <a:p>
            <a:pPr algn="ctr">
              <a:lnSpc>
                <a:spcPct val="150000"/>
              </a:lnSpc>
            </a:pPr>
            <a:r>
              <a:rPr lang="en-US" sz="1400" dirty="0">
                <a:solidFill>
                  <a:schemeClr val="tx2">
                    <a:lumMod val="75000"/>
                    <a:lumOff val="25000"/>
                  </a:schemeClr>
                </a:solidFill>
                <a:latin typeface="+mj-lt"/>
                <a:cs typeface="Soleto"/>
              </a:rPr>
              <a:t>38%</a:t>
            </a:r>
          </a:p>
          <a:p>
            <a:pPr algn="ctr"/>
            <a:endParaRPr lang="en-US" sz="1400" dirty="0">
              <a:solidFill>
                <a:schemeClr val="tx2">
                  <a:lumMod val="75000"/>
                  <a:lumOff val="25000"/>
                </a:schemeClr>
              </a:solidFill>
              <a:latin typeface="+mj-lt"/>
              <a:cs typeface="Soleto"/>
            </a:endParaRPr>
          </a:p>
        </p:txBody>
      </p:sp>
      <p:sp>
        <p:nvSpPr>
          <p:cNvPr id="8" name="TextBox 7">
            <a:extLst>
              <a:ext uri="{FF2B5EF4-FFF2-40B4-BE49-F238E27FC236}">
                <a16:creationId xmlns:a16="http://schemas.microsoft.com/office/drawing/2014/main" id="{782F3831-C565-46A2-91F1-B169989E22D8}"/>
              </a:ext>
            </a:extLst>
          </p:cNvPr>
          <p:cNvSpPr txBox="1"/>
          <p:nvPr/>
        </p:nvSpPr>
        <p:spPr>
          <a:xfrm>
            <a:off x="26872" y="63306"/>
            <a:ext cx="9090256" cy="954107"/>
          </a:xfrm>
          <a:prstGeom prst="rect">
            <a:avLst/>
          </a:prstGeom>
          <a:noFill/>
        </p:spPr>
        <p:txBody>
          <a:bodyPr wrap="square" rtlCol="0">
            <a:spAutoFit/>
          </a:bodyPr>
          <a:lstStyle/>
          <a:p>
            <a:pPr algn="ctr"/>
            <a:r>
              <a:rPr lang="en-US" sz="2800" dirty="0">
                <a:solidFill>
                  <a:schemeClr val="bg1"/>
                </a:solidFill>
                <a:latin typeface="Bangla Sangam MN"/>
                <a:cs typeface="Soleto"/>
              </a:rPr>
              <a:t>Support Is Highest For Increased Use Of Tax Incentives To Make Buildings And Houses More Energy Efficient</a:t>
            </a:r>
          </a:p>
        </p:txBody>
      </p:sp>
    </p:spTree>
    <p:extLst>
      <p:ext uri="{BB962C8B-B14F-4D97-AF65-F5344CB8AC3E}">
        <p14:creationId xmlns:p14="http://schemas.microsoft.com/office/powerpoint/2010/main" val="15762666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0945" y="4909040"/>
            <a:ext cx="6166945" cy="234459"/>
          </a:xfrm>
        </p:spPr>
        <p:txBody>
          <a:bodyPr>
            <a:noAutofit/>
          </a:bodyPr>
          <a:lstStyle/>
          <a:p>
            <a:r>
              <a:rPr lang="en-US" dirty="0"/>
              <a:t>Q75. You will now see some policies your government could enact to combat climate change.  For each one, please tell us whether you support or oppose your government enacting that policy.</a:t>
            </a:r>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nvPr>
        </p:nvGraphicFramePr>
        <p:xfrm>
          <a:off x="0" y="1428750"/>
          <a:ext cx="8382000" cy="31743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876300" y="1106523"/>
            <a:ext cx="73914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Climate Change Policies: Increase taxes on diesel gasoline</a:t>
            </a:r>
          </a:p>
        </p:txBody>
      </p:sp>
      <p:sp>
        <p:nvSpPr>
          <p:cNvPr id="2" name="TextBox 1">
            <a:extLst>
              <a:ext uri="{FF2B5EF4-FFF2-40B4-BE49-F238E27FC236}">
                <a16:creationId xmlns:a16="http://schemas.microsoft.com/office/drawing/2014/main" id="{1F3302CD-87B0-4B65-B479-25AB1E69DE71}"/>
              </a:ext>
            </a:extLst>
          </p:cNvPr>
          <p:cNvSpPr txBox="1"/>
          <p:nvPr/>
        </p:nvSpPr>
        <p:spPr>
          <a:xfrm>
            <a:off x="8142890" y="1169285"/>
            <a:ext cx="914400" cy="3693319"/>
          </a:xfrm>
          <a:prstGeom prst="rect">
            <a:avLst/>
          </a:prstGeom>
          <a:noFill/>
        </p:spPr>
        <p:txBody>
          <a:bodyPr wrap="square" rtlCol="0">
            <a:spAutoFit/>
          </a:bodyPr>
          <a:lstStyle/>
          <a:p>
            <a:pPr algn="ctr"/>
            <a:r>
              <a:rPr lang="en-US" sz="1400" dirty="0">
                <a:solidFill>
                  <a:schemeClr val="tx2">
                    <a:lumMod val="75000"/>
                    <a:lumOff val="25000"/>
                  </a:schemeClr>
                </a:solidFill>
                <a:latin typeface="+mj-lt"/>
                <a:cs typeface="Soleto"/>
              </a:rPr>
              <a:t>Total Support</a:t>
            </a:r>
          </a:p>
          <a:p>
            <a:pPr algn="ctr">
              <a:lnSpc>
                <a:spcPct val="200000"/>
              </a:lnSpc>
            </a:pPr>
            <a:r>
              <a:rPr lang="en-US" sz="1600" dirty="0">
                <a:solidFill>
                  <a:schemeClr val="tx2">
                    <a:lumMod val="75000"/>
                    <a:lumOff val="25000"/>
                  </a:schemeClr>
                </a:solidFill>
                <a:latin typeface="+mj-lt"/>
                <a:cs typeface="Soleto"/>
              </a:rPr>
              <a:t>42%</a:t>
            </a:r>
          </a:p>
          <a:p>
            <a:pPr algn="ctr">
              <a:lnSpc>
                <a:spcPct val="200000"/>
              </a:lnSpc>
            </a:pPr>
            <a:r>
              <a:rPr lang="en-US" sz="1600" dirty="0">
                <a:solidFill>
                  <a:schemeClr val="tx2">
                    <a:lumMod val="75000"/>
                    <a:lumOff val="25000"/>
                  </a:schemeClr>
                </a:solidFill>
                <a:latin typeface="+mj-lt"/>
                <a:cs typeface="Soleto"/>
              </a:rPr>
              <a:t>35%</a:t>
            </a:r>
          </a:p>
          <a:p>
            <a:pPr algn="ctr">
              <a:lnSpc>
                <a:spcPct val="200000"/>
              </a:lnSpc>
            </a:pPr>
            <a:r>
              <a:rPr lang="en-US" sz="1600" dirty="0">
                <a:solidFill>
                  <a:schemeClr val="tx2">
                    <a:lumMod val="75000"/>
                    <a:lumOff val="25000"/>
                  </a:schemeClr>
                </a:solidFill>
                <a:cs typeface="Soleto"/>
              </a:rPr>
              <a:t>45%</a:t>
            </a:r>
          </a:p>
          <a:p>
            <a:pPr algn="ctr">
              <a:lnSpc>
                <a:spcPct val="200000"/>
              </a:lnSpc>
            </a:pPr>
            <a:r>
              <a:rPr lang="en-US" sz="1600" dirty="0">
                <a:solidFill>
                  <a:schemeClr val="tx2">
                    <a:lumMod val="75000"/>
                    <a:lumOff val="25000"/>
                  </a:schemeClr>
                </a:solidFill>
                <a:cs typeface="Soleto"/>
              </a:rPr>
              <a:t>46%</a:t>
            </a:r>
          </a:p>
          <a:p>
            <a:pPr algn="ctr">
              <a:lnSpc>
                <a:spcPct val="200000"/>
              </a:lnSpc>
            </a:pPr>
            <a:r>
              <a:rPr lang="en-US" sz="1600" dirty="0">
                <a:solidFill>
                  <a:schemeClr val="tx2">
                    <a:lumMod val="75000"/>
                    <a:lumOff val="25000"/>
                  </a:schemeClr>
                </a:solidFill>
                <a:cs typeface="Soleto"/>
              </a:rPr>
              <a:t>45%</a:t>
            </a:r>
          </a:p>
          <a:p>
            <a:pPr algn="ctr">
              <a:lnSpc>
                <a:spcPct val="200000"/>
              </a:lnSpc>
            </a:pPr>
            <a:r>
              <a:rPr lang="en-US" sz="1600" dirty="0">
                <a:solidFill>
                  <a:schemeClr val="tx2">
                    <a:lumMod val="75000"/>
                    <a:lumOff val="25000"/>
                  </a:schemeClr>
                </a:solidFill>
                <a:cs typeface="Soleto"/>
              </a:rPr>
              <a:t>41%</a:t>
            </a:r>
          </a:p>
          <a:p>
            <a:pPr algn="ctr"/>
            <a:endParaRPr lang="en-US" sz="1400" dirty="0">
              <a:solidFill>
                <a:schemeClr val="tx2">
                  <a:lumMod val="75000"/>
                  <a:lumOff val="25000"/>
                </a:schemeClr>
              </a:solidFill>
              <a:latin typeface="+mj-lt"/>
              <a:cs typeface="Soleto"/>
            </a:endParaRPr>
          </a:p>
        </p:txBody>
      </p:sp>
      <p:sp>
        <p:nvSpPr>
          <p:cNvPr id="8" name="TextBox 7">
            <a:extLst>
              <a:ext uri="{FF2B5EF4-FFF2-40B4-BE49-F238E27FC236}">
                <a16:creationId xmlns:a16="http://schemas.microsoft.com/office/drawing/2014/main" id="{782F3831-C565-46A2-91F1-B169989E22D8}"/>
              </a:ext>
            </a:extLst>
          </p:cNvPr>
          <p:cNvSpPr txBox="1"/>
          <p:nvPr/>
        </p:nvSpPr>
        <p:spPr>
          <a:xfrm>
            <a:off x="32127" y="290312"/>
            <a:ext cx="9090256" cy="523220"/>
          </a:xfrm>
          <a:prstGeom prst="rect">
            <a:avLst/>
          </a:prstGeom>
          <a:noFill/>
        </p:spPr>
        <p:txBody>
          <a:bodyPr wrap="square" rtlCol="0">
            <a:spAutoFit/>
          </a:bodyPr>
          <a:lstStyle/>
          <a:p>
            <a:pPr algn="ctr"/>
            <a:r>
              <a:rPr lang="en-US" sz="2800" dirty="0">
                <a:solidFill>
                  <a:schemeClr val="bg1"/>
                </a:solidFill>
                <a:latin typeface="Bangla Sangam MN"/>
                <a:cs typeface="Soleto"/>
              </a:rPr>
              <a:t>Nationalists Are The Most Opposed To Diesel Taxes</a:t>
            </a:r>
          </a:p>
        </p:txBody>
      </p:sp>
    </p:spTree>
    <p:extLst>
      <p:ext uri="{BB962C8B-B14F-4D97-AF65-F5344CB8AC3E}">
        <p14:creationId xmlns:p14="http://schemas.microsoft.com/office/powerpoint/2010/main" val="33559193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2360063"/>
            <a:ext cx="7330758" cy="423373"/>
          </a:xfrm>
        </p:spPr>
        <p:txBody>
          <a:bodyPr/>
          <a:lstStyle/>
          <a:p>
            <a:r>
              <a:rPr lang="en-US" sz="2800" dirty="0">
                <a:latin typeface="Bangla Sangam MN"/>
              </a:rPr>
              <a:t>Nationalists</a:t>
            </a:r>
          </a:p>
        </p:txBody>
      </p:sp>
    </p:spTree>
    <p:extLst>
      <p:ext uri="{BB962C8B-B14F-4D97-AF65-F5344CB8AC3E}">
        <p14:creationId xmlns:p14="http://schemas.microsoft.com/office/powerpoint/2010/main" val="16736021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r>
              <a:rPr lang="en-US" sz="2800" dirty="0">
                <a:solidFill>
                  <a:schemeClr val="bg1"/>
                </a:solidFill>
                <a:latin typeface="Bangla Sangam MN" charset="0"/>
                <a:ea typeface="Bangla Sangam MN" charset="0"/>
                <a:cs typeface="Bangla Sangam MN" charset="0"/>
              </a:rPr>
              <a:t>Nationalists</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252051" y="1084763"/>
            <a:ext cx="8352697" cy="3077766"/>
          </a:xfrm>
          <a:prstGeom prst="rect">
            <a:avLst/>
          </a:prstGeom>
          <a:noFill/>
        </p:spPr>
        <p:txBody>
          <a:bodyPr wrap="square" rtlCol="0">
            <a:spAutoFit/>
          </a:bodyPr>
          <a:lstStyle/>
          <a:p>
            <a:pPr marL="285743" indent="-285743">
              <a:spcAft>
                <a:spcPts val="1200"/>
              </a:spcAft>
              <a:buFont typeface="Arial" charset="0"/>
              <a:buChar char="•"/>
            </a:pPr>
            <a:r>
              <a:rPr lang="en-US" sz="1600" dirty="0">
                <a:solidFill>
                  <a:schemeClr val="tx2"/>
                </a:solidFill>
                <a:ea typeface="Bangla Sangam MN" charset="0"/>
                <a:cs typeface="Bangla Sangam MN" charset="0"/>
              </a:rPr>
              <a:t>In many ways they are nihilists who have lost confidence in the future.</a:t>
            </a:r>
          </a:p>
          <a:p>
            <a:pPr marL="285743" indent="-285743">
              <a:spcAft>
                <a:spcPts val="1200"/>
              </a:spcAft>
              <a:buFont typeface="Arial" charset="0"/>
              <a:buChar char="•"/>
            </a:pPr>
            <a:r>
              <a:rPr lang="en-US" sz="1600" dirty="0">
                <a:solidFill>
                  <a:schemeClr val="tx2"/>
                </a:solidFill>
                <a:ea typeface="Bangla Sangam MN" charset="0"/>
                <a:cs typeface="Bangla Sangam MN" charset="0"/>
              </a:rPr>
              <a:t>They are the most worried about their children.</a:t>
            </a:r>
          </a:p>
          <a:p>
            <a:pPr marL="285743" indent="-285743">
              <a:spcAft>
                <a:spcPts val="1200"/>
              </a:spcAft>
              <a:buFont typeface="Arial" charset="0"/>
              <a:buChar char="•"/>
            </a:pPr>
            <a:r>
              <a:rPr lang="en-US" sz="1600" dirty="0">
                <a:solidFill>
                  <a:schemeClr val="tx2"/>
                </a:solidFill>
                <a:ea typeface="Bangla Sangam MN" charset="0"/>
                <a:cs typeface="Bangla Sangam MN" charset="0"/>
              </a:rPr>
              <a:t>They are most likely to say Europe is falling behind the United States (and two-thirds have a favorable view of the U.S. – more than other party members. Perhaps they see Trump as a kindred spirit).</a:t>
            </a:r>
          </a:p>
          <a:p>
            <a:pPr marL="285743" indent="-285743">
              <a:spcAft>
                <a:spcPts val="1200"/>
              </a:spcAft>
              <a:buFont typeface="Arial" charset="0"/>
              <a:buChar char="•"/>
            </a:pPr>
            <a:r>
              <a:rPr lang="en-US" sz="1600" dirty="0">
                <a:solidFill>
                  <a:schemeClr val="tx2"/>
                </a:solidFill>
                <a:ea typeface="Bangla Sangam MN" charset="0"/>
                <a:cs typeface="Bangla Sangam MN" charset="0"/>
              </a:rPr>
              <a:t>Most of them are concerned about immigration.  Even more are concerned about taxes.</a:t>
            </a:r>
          </a:p>
          <a:p>
            <a:pPr marL="285743" indent="-285743">
              <a:spcAft>
                <a:spcPts val="1200"/>
              </a:spcAft>
              <a:buFont typeface="Arial" charset="0"/>
              <a:buChar char="•"/>
            </a:pPr>
            <a:r>
              <a:rPr lang="en-US" sz="1600" dirty="0">
                <a:solidFill>
                  <a:schemeClr val="tx2"/>
                </a:solidFill>
                <a:ea typeface="Bangla Sangam MN" charset="0"/>
                <a:cs typeface="Bangla Sangam MN" charset="0"/>
              </a:rPr>
              <a:t>It is likely that for many (certainly not all), anti-immigration stances are the symptom, not the cause. </a:t>
            </a:r>
          </a:p>
          <a:p>
            <a:endParaRPr lang="en-US" sz="1600" dirty="0">
              <a:solidFill>
                <a:schemeClr val="tx2"/>
              </a:solidFill>
              <a:latin typeface="+mj-lt"/>
              <a:cs typeface="Arial Narrow"/>
            </a:endParaRPr>
          </a:p>
        </p:txBody>
      </p:sp>
    </p:spTree>
    <p:extLst>
      <p:ext uri="{BB962C8B-B14F-4D97-AF65-F5344CB8AC3E}">
        <p14:creationId xmlns:p14="http://schemas.microsoft.com/office/powerpoint/2010/main" val="14223712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r>
              <a:rPr lang="en-US" sz="2800" dirty="0">
                <a:solidFill>
                  <a:schemeClr val="bg1"/>
                </a:solidFill>
                <a:latin typeface="Bangla Sangam MN" charset="0"/>
                <a:ea typeface="Bangla Sangam MN" charset="0"/>
                <a:cs typeface="Bangla Sangam MN" charset="0"/>
              </a:rPr>
              <a:t>Nationalists</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252051" y="1084763"/>
            <a:ext cx="8352697" cy="2831544"/>
          </a:xfrm>
          <a:prstGeom prst="rect">
            <a:avLst/>
          </a:prstGeom>
          <a:noFill/>
        </p:spPr>
        <p:txBody>
          <a:bodyPr wrap="square" rtlCol="0">
            <a:spAutoFit/>
          </a:bodyPr>
          <a:lstStyle/>
          <a:p>
            <a:pPr marL="285743" indent="-285743">
              <a:spcAft>
                <a:spcPts val="1200"/>
              </a:spcAft>
              <a:buFont typeface="Arial" charset="0"/>
              <a:buChar char="•"/>
            </a:pPr>
            <a:r>
              <a:rPr lang="en-US" sz="1600" dirty="0">
                <a:solidFill>
                  <a:schemeClr val="tx2"/>
                </a:solidFill>
                <a:ea typeface="Bangla Sangam MN" charset="0"/>
                <a:cs typeface="Bangla Sangam MN" charset="0"/>
              </a:rPr>
              <a:t>Nationalists are not just anti-government:</a:t>
            </a:r>
          </a:p>
          <a:p>
            <a:pPr marL="742943" lvl="1" indent="-285743">
              <a:spcAft>
                <a:spcPts val="1200"/>
              </a:spcAft>
              <a:buFont typeface="Arial" charset="0"/>
              <a:buChar char="•"/>
            </a:pPr>
            <a:r>
              <a:rPr lang="en-US" sz="1600" dirty="0">
                <a:solidFill>
                  <a:schemeClr val="tx2"/>
                </a:solidFill>
                <a:ea typeface="Bangla Sangam MN" charset="0"/>
                <a:cs typeface="Bangla Sangam MN" charset="0"/>
              </a:rPr>
              <a:t>Many see an appropriate role for the E.U. in limited areas.</a:t>
            </a:r>
          </a:p>
          <a:p>
            <a:pPr marL="742943" lvl="1" indent="-285743">
              <a:spcAft>
                <a:spcPts val="1200"/>
              </a:spcAft>
              <a:buFont typeface="Arial" charset="0"/>
              <a:buChar char="•"/>
            </a:pPr>
            <a:r>
              <a:rPr lang="en-US" sz="1600" dirty="0">
                <a:solidFill>
                  <a:schemeClr val="tx2"/>
                </a:solidFill>
                <a:ea typeface="Bangla Sangam MN" charset="0"/>
                <a:cs typeface="Bangla Sangam MN" charset="0"/>
              </a:rPr>
              <a:t>Overwhelmingly, they support the E.U. doing more to help tech companies to compete (even more than who say the E.U. should crack down on U.S. tech).  </a:t>
            </a:r>
          </a:p>
          <a:p>
            <a:pPr marL="742943" lvl="1" indent="-285743">
              <a:spcAft>
                <a:spcPts val="1200"/>
              </a:spcAft>
              <a:buFont typeface="Arial" charset="0"/>
              <a:buChar char="•"/>
            </a:pPr>
            <a:r>
              <a:rPr lang="en-US" sz="1600" dirty="0">
                <a:solidFill>
                  <a:schemeClr val="tx2"/>
                </a:solidFill>
                <a:ea typeface="Bangla Sangam MN" charset="0"/>
                <a:cs typeface="Bangla Sangam MN" charset="0"/>
              </a:rPr>
              <a:t>Overwhelmingly, Nationalists support a number of climate change solutions (mainly the use of tax incentives).</a:t>
            </a:r>
          </a:p>
          <a:p>
            <a:pPr marL="742943" lvl="1" indent="-285743">
              <a:spcAft>
                <a:spcPts val="1200"/>
              </a:spcAft>
              <a:buFont typeface="Arial" charset="0"/>
              <a:buChar char="•"/>
            </a:pPr>
            <a:r>
              <a:rPr lang="en-US" sz="1600" dirty="0">
                <a:solidFill>
                  <a:schemeClr val="tx2"/>
                </a:solidFill>
                <a:ea typeface="Bangla Sangam MN" charset="0"/>
                <a:cs typeface="Bangla Sangam MN" charset="0"/>
              </a:rPr>
              <a:t>42% oppose the pro-Brexit position.</a:t>
            </a:r>
          </a:p>
          <a:p>
            <a:endParaRPr lang="en-US" sz="1600" dirty="0">
              <a:solidFill>
                <a:schemeClr val="tx2"/>
              </a:solidFill>
              <a:latin typeface="+mj-lt"/>
              <a:cs typeface="Arial Narrow"/>
            </a:endParaRPr>
          </a:p>
        </p:txBody>
      </p:sp>
    </p:spTree>
    <p:extLst>
      <p:ext uri="{BB962C8B-B14F-4D97-AF65-F5344CB8AC3E}">
        <p14:creationId xmlns:p14="http://schemas.microsoft.com/office/powerpoint/2010/main" val="284821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2360063"/>
            <a:ext cx="7330758" cy="423373"/>
          </a:xfrm>
        </p:spPr>
        <p:txBody>
          <a:bodyPr/>
          <a:lstStyle/>
          <a:p>
            <a:r>
              <a:rPr lang="en-US" sz="2800" dirty="0">
                <a:latin typeface="Bangla Sangam MN"/>
              </a:rPr>
              <a:t>Political Landscape</a:t>
            </a:r>
          </a:p>
        </p:txBody>
      </p:sp>
    </p:spTree>
    <p:extLst>
      <p:ext uri="{BB962C8B-B14F-4D97-AF65-F5344CB8AC3E}">
        <p14:creationId xmlns:p14="http://schemas.microsoft.com/office/powerpoint/2010/main" val="8962348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2360063"/>
            <a:ext cx="7330758" cy="423373"/>
          </a:xfrm>
        </p:spPr>
        <p:txBody>
          <a:bodyPr/>
          <a:lstStyle/>
          <a:p>
            <a:r>
              <a:rPr lang="en-US" sz="2800" dirty="0">
                <a:latin typeface="Bangla Sangam MN"/>
              </a:rPr>
              <a:t>Appendix</a:t>
            </a:r>
          </a:p>
        </p:txBody>
      </p:sp>
    </p:spTree>
    <p:extLst>
      <p:ext uri="{BB962C8B-B14F-4D97-AF65-F5344CB8AC3E}">
        <p14:creationId xmlns:p14="http://schemas.microsoft.com/office/powerpoint/2010/main" val="37510822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2360063"/>
            <a:ext cx="7330758" cy="423373"/>
          </a:xfrm>
        </p:spPr>
        <p:txBody>
          <a:bodyPr/>
          <a:lstStyle/>
          <a:p>
            <a:r>
              <a:rPr lang="en-US" sz="2800" dirty="0">
                <a:latin typeface="Bangla Sangam MN"/>
              </a:rPr>
              <a:t>Health Care And Other Issues</a:t>
            </a:r>
          </a:p>
        </p:txBody>
      </p:sp>
    </p:spTree>
    <p:extLst>
      <p:ext uri="{BB962C8B-B14F-4D97-AF65-F5344CB8AC3E}">
        <p14:creationId xmlns:p14="http://schemas.microsoft.com/office/powerpoint/2010/main" val="32104257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8828" y="5026270"/>
            <a:ext cx="6324601" cy="234459"/>
          </a:xfrm>
        </p:spPr>
        <p:txBody>
          <a:bodyPr>
            <a:noAutofit/>
          </a:bodyPr>
          <a:lstStyle/>
          <a:p>
            <a:r>
              <a:rPr lang="en-US" dirty="0"/>
              <a:t>Q55. How satisfied are you with the health care system in your country?</a:t>
            </a:r>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nvPr>
        </p:nvGraphicFramePr>
        <p:xfrm>
          <a:off x="0" y="1217027"/>
          <a:ext cx="9144000" cy="34883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1617052" y="1047750"/>
            <a:ext cx="590989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How satisfied are you with the health care system?</a:t>
            </a:r>
          </a:p>
        </p:txBody>
      </p:sp>
      <p:sp>
        <p:nvSpPr>
          <p:cNvPr id="5" name="TextBox 4">
            <a:extLst>
              <a:ext uri="{FF2B5EF4-FFF2-40B4-BE49-F238E27FC236}">
                <a16:creationId xmlns:a16="http://schemas.microsoft.com/office/drawing/2014/main" id="{2A3D2D1E-2701-4923-B71A-805C6C37941E}"/>
              </a:ext>
            </a:extLst>
          </p:cNvPr>
          <p:cNvSpPr txBox="1"/>
          <p:nvPr/>
        </p:nvSpPr>
        <p:spPr>
          <a:xfrm>
            <a:off x="76200" y="44628"/>
            <a:ext cx="8991600" cy="954107"/>
          </a:xfrm>
          <a:prstGeom prst="rect">
            <a:avLst/>
          </a:prstGeom>
          <a:noFill/>
        </p:spPr>
        <p:txBody>
          <a:bodyPr wrap="square" rtlCol="0">
            <a:spAutoFit/>
          </a:bodyPr>
          <a:lstStyle/>
          <a:p>
            <a:pPr algn="ctr"/>
            <a:r>
              <a:rPr lang="en-US" sz="2800" dirty="0">
                <a:solidFill>
                  <a:schemeClr val="bg1"/>
                </a:solidFill>
                <a:latin typeface="Bangla Sangam MN"/>
              </a:rPr>
              <a:t>Satisfaction With Healthcare Generally High But Not In Italy Or Poland</a:t>
            </a:r>
          </a:p>
        </p:txBody>
      </p:sp>
    </p:spTree>
    <p:extLst>
      <p:ext uri="{BB962C8B-B14F-4D97-AF65-F5344CB8AC3E}">
        <p14:creationId xmlns:p14="http://schemas.microsoft.com/office/powerpoint/2010/main" val="588445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A756B39-05C6-4DC6-B067-CBC7073C51CA}"/>
              </a:ext>
            </a:extLst>
          </p:cNvPr>
          <p:cNvSpPr>
            <a:spLocks noGrp="1"/>
          </p:cNvSpPr>
          <p:nvPr>
            <p:ph type="body" sz="quarter" idx="10"/>
          </p:nvPr>
        </p:nvSpPr>
        <p:spPr>
          <a:xfrm>
            <a:off x="-78828" y="5026270"/>
            <a:ext cx="6324601" cy="234459"/>
          </a:xfrm>
        </p:spPr>
        <p:txBody>
          <a:bodyPr>
            <a:noAutofit/>
          </a:bodyPr>
          <a:lstStyle/>
          <a:p>
            <a:r>
              <a:rPr lang="en-US" dirty="0"/>
              <a:t>Q55. How satisfied are you with the health care system in your country?</a:t>
            </a:r>
          </a:p>
          <a:p>
            <a:endParaRPr lang="en-US" dirty="0">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40F433AD-A295-492A-B861-F0EFBF126F7D}"/>
              </a:ext>
            </a:extLst>
          </p:cNvPr>
          <p:cNvGraphicFramePr>
            <a:graphicFrameLocks/>
          </p:cNvGraphicFramePr>
          <p:nvPr>
            <p:extLst/>
          </p:nvPr>
        </p:nvGraphicFramePr>
        <p:xfrm>
          <a:off x="0" y="1217027"/>
          <a:ext cx="9144000" cy="34883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3764EA2-01FF-42C6-8780-3848FB88E0B2}"/>
              </a:ext>
            </a:extLst>
          </p:cNvPr>
          <p:cNvSpPr txBox="1"/>
          <p:nvPr/>
        </p:nvSpPr>
        <p:spPr>
          <a:xfrm>
            <a:off x="1617052" y="1047750"/>
            <a:ext cx="590989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How satisfied are you with the health care system?</a:t>
            </a:r>
          </a:p>
        </p:txBody>
      </p:sp>
      <p:sp>
        <p:nvSpPr>
          <p:cNvPr id="5" name="TextBox 4">
            <a:extLst>
              <a:ext uri="{FF2B5EF4-FFF2-40B4-BE49-F238E27FC236}">
                <a16:creationId xmlns:a16="http://schemas.microsoft.com/office/drawing/2014/main" id="{2A3D2D1E-2701-4923-B71A-805C6C37941E}"/>
              </a:ext>
            </a:extLst>
          </p:cNvPr>
          <p:cNvSpPr txBox="1"/>
          <p:nvPr/>
        </p:nvSpPr>
        <p:spPr>
          <a:xfrm>
            <a:off x="0" y="1309"/>
            <a:ext cx="9144000" cy="954107"/>
          </a:xfrm>
          <a:prstGeom prst="rect">
            <a:avLst/>
          </a:prstGeom>
          <a:noFill/>
        </p:spPr>
        <p:txBody>
          <a:bodyPr wrap="square" rtlCol="0">
            <a:spAutoFit/>
          </a:bodyPr>
          <a:lstStyle/>
          <a:p>
            <a:pPr algn="ctr"/>
            <a:r>
              <a:rPr lang="en-US" sz="2800" dirty="0">
                <a:solidFill>
                  <a:schemeClr val="bg1"/>
                </a:solidFill>
                <a:latin typeface="Bangla Sangam MN"/>
              </a:rPr>
              <a:t>Green And Social-Democrat Voters Are More Satisfied With Healthcare Than Far-Left, Liberals, Nationalists</a:t>
            </a:r>
          </a:p>
        </p:txBody>
      </p:sp>
    </p:spTree>
    <p:extLst>
      <p:ext uri="{BB962C8B-B14F-4D97-AF65-F5344CB8AC3E}">
        <p14:creationId xmlns:p14="http://schemas.microsoft.com/office/powerpoint/2010/main" val="32355887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Q25. Which type of political party to you tend to prefer in elections in your country?</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128558" y="1170994"/>
            <a:ext cx="41323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Generic Party Identification in Germany</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31187" y="1462504"/>
          <a:ext cx="3983614" cy="30904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BA993179-C65C-4D79-BE8A-6332D96530DE}"/>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In Germany, More Say They Prefer Social Democrats Than Identify With The Actual Social Democrats Party</a:t>
            </a:r>
          </a:p>
        </p:txBody>
      </p:sp>
      <p:cxnSp>
        <p:nvCxnSpPr>
          <p:cNvPr id="4" name="Straight Connector 3">
            <a:extLst>
              <a:ext uri="{FF2B5EF4-FFF2-40B4-BE49-F238E27FC236}">
                <a16:creationId xmlns:a16="http://schemas.microsoft.com/office/drawing/2014/main" id="{3950F479-D6FA-42BD-BE9E-239E020B04DA}"/>
              </a:ext>
            </a:extLst>
          </p:cNvPr>
          <p:cNvCxnSpPr/>
          <p:nvPr/>
        </p:nvCxnSpPr>
        <p:spPr>
          <a:xfrm>
            <a:off x="4495800" y="1504950"/>
            <a:ext cx="0" cy="3124200"/>
          </a:xfrm>
          <a:prstGeom prst="line">
            <a:avLst/>
          </a:prstGeom>
          <a:ln w="3175" cap="flat" cmpd="sng">
            <a:solidFill>
              <a:schemeClr val="tx2">
                <a:lumMod val="50000"/>
                <a:lumOff val="50000"/>
              </a:schemeClr>
            </a:solidFill>
            <a:prstDash val="sysDash"/>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8" name="Chart 7">
            <a:extLst>
              <a:ext uri="{FF2B5EF4-FFF2-40B4-BE49-F238E27FC236}">
                <a16:creationId xmlns:a16="http://schemas.microsoft.com/office/drawing/2014/main" id="{E7E0C3D2-1E02-4D6D-B71F-54B6B92E71E8}"/>
              </a:ext>
            </a:extLst>
          </p:cNvPr>
          <p:cNvGraphicFramePr/>
          <p:nvPr>
            <p:extLst>
              <p:ext uri="{D42A27DB-BD31-4B8C-83A1-F6EECF244321}">
                <p14:modId xmlns:p14="http://schemas.microsoft.com/office/powerpoint/2010/main" val="2350185188"/>
              </p:ext>
            </p:extLst>
          </p:nvPr>
        </p:nvGraphicFramePr>
        <p:xfrm>
          <a:off x="4641942" y="990170"/>
          <a:ext cx="4415348" cy="36389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2BF54AE6-A315-4420-B5BA-DFCF27196482}"/>
              </a:ext>
            </a:extLst>
          </p:cNvPr>
          <p:cNvSpPr txBox="1"/>
          <p:nvPr/>
        </p:nvSpPr>
        <p:spPr>
          <a:xfrm>
            <a:off x="5113289" y="1180424"/>
            <a:ext cx="391003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German Party Identification</a:t>
            </a:r>
          </a:p>
        </p:txBody>
      </p:sp>
      <p:sp>
        <p:nvSpPr>
          <p:cNvPr id="11" name="Text Placeholder 2">
            <a:extLst>
              <a:ext uri="{FF2B5EF4-FFF2-40B4-BE49-F238E27FC236}">
                <a16:creationId xmlns:a16="http://schemas.microsoft.com/office/drawing/2014/main" id="{5D73032B-A490-40C7-B330-5A4063BAEFDC}"/>
              </a:ext>
            </a:extLst>
          </p:cNvPr>
          <p:cNvSpPr txBox="1">
            <a:spLocks/>
          </p:cNvSpPr>
          <p:nvPr/>
        </p:nvSpPr>
        <p:spPr>
          <a:xfrm>
            <a:off x="0" y="4706498"/>
            <a:ext cx="6095987" cy="285750"/>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Q14. Which of the following parties do you identify with most?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719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Q25. Which type of political party to you tend to prefer in elections in your country?</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128558" y="1170994"/>
            <a:ext cx="41323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Generic Party Identification in France</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31187" y="1462504"/>
          <a:ext cx="3983614" cy="30904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BA993179-C65C-4D79-BE8A-6332D96530DE}"/>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French Voters’ Generic Party ID Generally Matches Up With Actual Party Identification</a:t>
            </a:r>
          </a:p>
        </p:txBody>
      </p:sp>
      <p:cxnSp>
        <p:nvCxnSpPr>
          <p:cNvPr id="4" name="Straight Connector 3">
            <a:extLst>
              <a:ext uri="{FF2B5EF4-FFF2-40B4-BE49-F238E27FC236}">
                <a16:creationId xmlns:a16="http://schemas.microsoft.com/office/drawing/2014/main" id="{3950F479-D6FA-42BD-BE9E-239E020B04DA}"/>
              </a:ext>
            </a:extLst>
          </p:cNvPr>
          <p:cNvCxnSpPr/>
          <p:nvPr/>
        </p:nvCxnSpPr>
        <p:spPr>
          <a:xfrm>
            <a:off x="4495800" y="1504950"/>
            <a:ext cx="0" cy="3124200"/>
          </a:xfrm>
          <a:prstGeom prst="line">
            <a:avLst/>
          </a:prstGeom>
          <a:ln w="3175" cap="flat" cmpd="sng">
            <a:solidFill>
              <a:schemeClr val="tx2">
                <a:lumMod val="50000"/>
                <a:lumOff val="50000"/>
              </a:schemeClr>
            </a:solidFill>
            <a:prstDash val="sysDash"/>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8" name="Chart 7">
            <a:extLst>
              <a:ext uri="{FF2B5EF4-FFF2-40B4-BE49-F238E27FC236}">
                <a16:creationId xmlns:a16="http://schemas.microsoft.com/office/drawing/2014/main" id="{E7E0C3D2-1E02-4D6D-B71F-54B6B92E71E8}"/>
              </a:ext>
            </a:extLst>
          </p:cNvPr>
          <p:cNvGraphicFramePr/>
          <p:nvPr>
            <p:extLst>
              <p:ext uri="{D42A27DB-BD31-4B8C-83A1-F6EECF244321}">
                <p14:modId xmlns:p14="http://schemas.microsoft.com/office/powerpoint/2010/main" val="2150146895"/>
              </p:ext>
            </p:extLst>
          </p:nvPr>
        </p:nvGraphicFramePr>
        <p:xfrm>
          <a:off x="4641942" y="990170"/>
          <a:ext cx="4415348" cy="36389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2BF54AE6-A315-4420-B5BA-DFCF27196482}"/>
              </a:ext>
            </a:extLst>
          </p:cNvPr>
          <p:cNvSpPr txBox="1"/>
          <p:nvPr/>
        </p:nvSpPr>
        <p:spPr>
          <a:xfrm>
            <a:off x="5113289" y="1180424"/>
            <a:ext cx="391003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French Party Identification</a:t>
            </a:r>
          </a:p>
        </p:txBody>
      </p:sp>
      <p:sp>
        <p:nvSpPr>
          <p:cNvPr id="11" name="Text Placeholder 2">
            <a:extLst>
              <a:ext uri="{FF2B5EF4-FFF2-40B4-BE49-F238E27FC236}">
                <a16:creationId xmlns:a16="http://schemas.microsoft.com/office/drawing/2014/main" id="{5D73032B-A490-40C7-B330-5A4063BAEFDC}"/>
              </a:ext>
            </a:extLst>
          </p:cNvPr>
          <p:cNvSpPr txBox="1">
            <a:spLocks/>
          </p:cNvSpPr>
          <p:nvPr/>
        </p:nvSpPr>
        <p:spPr>
          <a:xfrm>
            <a:off x="0" y="4706498"/>
            <a:ext cx="6095987" cy="285750"/>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Q15. Which of the following parties do you identify with most?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271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Q25. Which type of political party to you tend to prefer in elections in your country?</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128558" y="1170994"/>
            <a:ext cx="41323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Generic Party Identification in Poland</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31187" y="1462504"/>
          <a:ext cx="3983614" cy="30904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BA993179-C65C-4D79-BE8A-6332D96530DE}"/>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Far More Polish Voters Support Nationalist Parties Than Say They Identify With Nationalists</a:t>
            </a:r>
          </a:p>
        </p:txBody>
      </p:sp>
      <p:cxnSp>
        <p:nvCxnSpPr>
          <p:cNvPr id="4" name="Straight Connector 3">
            <a:extLst>
              <a:ext uri="{FF2B5EF4-FFF2-40B4-BE49-F238E27FC236}">
                <a16:creationId xmlns:a16="http://schemas.microsoft.com/office/drawing/2014/main" id="{3950F479-D6FA-42BD-BE9E-239E020B04DA}"/>
              </a:ext>
            </a:extLst>
          </p:cNvPr>
          <p:cNvCxnSpPr/>
          <p:nvPr/>
        </p:nvCxnSpPr>
        <p:spPr>
          <a:xfrm>
            <a:off x="4495800" y="1504950"/>
            <a:ext cx="0" cy="3124200"/>
          </a:xfrm>
          <a:prstGeom prst="line">
            <a:avLst/>
          </a:prstGeom>
          <a:ln w="3175" cap="flat" cmpd="sng">
            <a:solidFill>
              <a:schemeClr val="tx2">
                <a:lumMod val="50000"/>
                <a:lumOff val="50000"/>
              </a:schemeClr>
            </a:solidFill>
            <a:prstDash val="sysDash"/>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8" name="Chart 7">
            <a:extLst>
              <a:ext uri="{FF2B5EF4-FFF2-40B4-BE49-F238E27FC236}">
                <a16:creationId xmlns:a16="http://schemas.microsoft.com/office/drawing/2014/main" id="{E7E0C3D2-1E02-4D6D-B71F-54B6B92E71E8}"/>
              </a:ext>
            </a:extLst>
          </p:cNvPr>
          <p:cNvGraphicFramePr/>
          <p:nvPr>
            <p:extLst>
              <p:ext uri="{D42A27DB-BD31-4B8C-83A1-F6EECF244321}">
                <p14:modId xmlns:p14="http://schemas.microsoft.com/office/powerpoint/2010/main" val="3399805021"/>
              </p:ext>
            </p:extLst>
          </p:nvPr>
        </p:nvGraphicFramePr>
        <p:xfrm>
          <a:off x="4641942" y="990170"/>
          <a:ext cx="4415348" cy="36389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2BF54AE6-A315-4420-B5BA-DFCF27196482}"/>
              </a:ext>
            </a:extLst>
          </p:cNvPr>
          <p:cNvSpPr txBox="1"/>
          <p:nvPr/>
        </p:nvSpPr>
        <p:spPr>
          <a:xfrm>
            <a:off x="5113289" y="1180424"/>
            <a:ext cx="391003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Polish Party Identification</a:t>
            </a:r>
          </a:p>
        </p:txBody>
      </p:sp>
      <p:sp>
        <p:nvSpPr>
          <p:cNvPr id="11" name="Text Placeholder 2">
            <a:extLst>
              <a:ext uri="{FF2B5EF4-FFF2-40B4-BE49-F238E27FC236}">
                <a16:creationId xmlns:a16="http://schemas.microsoft.com/office/drawing/2014/main" id="{5D73032B-A490-40C7-B330-5A4063BAEFDC}"/>
              </a:ext>
            </a:extLst>
          </p:cNvPr>
          <p:cNvSpPr txBox="1">
            <a:spLocks/>
          </p:cNvSpPr>
          <p:nvPr/>
        </p:nvSpPr>
        <p:spPr>
          <a:xfrm>
            <a:off x="0" y="4706498"/>
            <a:ext cx="6095987" cy="285750"/>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Q16. Which of the following parties do you identify with most?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9518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Q25. Which type of political party to you tend to prefer in elections in your country?</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128558" y="1170994"/>
            <a:ext cx="41323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Generic Party Identification in Sweden</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31187" y="1462504"/>
          <a:ext cx="3983614" cy="30904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BA993179-C65C-4D79-BE8A-6332D96530DE}"/>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In Sweden A Plurality Identify As Social-Democratic In A Generic And Specific Ballot</a:t>
            </a:r>
          </a:p>
        </p:txBody>
      </p:sp>
      <p:cxnSp>
        <p:nvCxnSpPr>
          <p:cNvPr id="4" name="Straight Connector 3">
            <a:extLst>
              <a:ext uri="{FF2B5EF4-FFF2-40B4-BE49-F238E27FC236}">
                <a16:creationId xmlns:a16="http://schemas.microsoft.com/office/drawing/2014/main" id="{3950F479-D6FA-42BD-BE9E-239E020B04DA}"/>
              </a:ext>
            </a:extLst>
          </p:cNvPr>
          <p:cNvCxnSpPr/>
          <p:nvPr/>
        </p:nvCxnSpPr>
        <p:spPr>
          <a:xfrm>
            <a:off x="4495800" y="1504950"/>
            <a:ext cx="0" cy="3124200"/>
          </a:xfrm>
          <a:prstGeom prst="line">
            <a:avLst/>
          </a:prstGeom>
          <a:ln w="3175" cap="flat" cmpd="sng">
            <a:solidFill>
              <a:schemeClr val="tx2">
                <a:lumMod val="50000"/>
                <a:lumOff val="50000"/>
              </a:schemeClr>
            </a:solidFill>
            <a:prstDash val="sysDash"/>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8" name="Chart 7">
            <a:extLst>
              <a:ext uri="{FF2B5EF4-FFF2-40B4-BE49-F238E27FC236}">
                <a16:creationId xmlns:a16="http://schemas.microsoft.com/office/drawing/2014/main" id="{E7E0C3D2-1E02-4D6D-B71F-54B6B92E71E8}"/>
              </a:ext>
            </a:extLst>
          </p:cNvPr>
          <p:cNvGraphicFramePr/>
          <p:nvPr>
            <p:extLst>
              <p:ext uri="{D42A27DB-BD31-4B8C-83A1-F6EECF244321}">
                <p14:modId xmlns:p14="http://schemas.microsoft.com/office/powerpoint/2010/main" val="3597567292"/>
              </p:ext>
            </p:extLst>
          </p:nvPr>
        </p:nvGraphicFramePr>
        <p:xfrm>
          <a:off x="4641942" y="990170"/>
          <a:ext cx="4415348" cy="36389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2BF54AE6-A315-4420-B5BA-DFCF27196482}"/>
              </a:ext>
            </a:extLst>
          </p:cNvPr>
          <p:cNvSpPr txBox="1"/>
          <p:nvPr/>
        </p:nvSpPr>
        <p:spPr>
          <a:xfrm>
            <a:off x="5113289" y="1180424"/>
            <a:ext cx="391003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Swedish Party Identification</a:t>
            </a:r>
          </a:p>
        </p:txBody>
      </p:sp>
      <p:sp>
        <p:nvSpPr>
          <p:cNvPr id="11" name="Text Placeholder 2">
            <a:extLst>
              <a:ext uri="{FF2B5EF4-FFF2-40B4-BE49-F238E27FC236}">
                <a16:creationId xmlns:a16="http://schemas.microsoft.com/office/drawing/2014/main" id="{5D73032B-A490-40C7-B330-5A4063BAEFDC}"/>
              </a:ext>
            </a:extLst>
          </p:cNvPr>
          <p:cNvSpPr txBox="1">
            <a:spLocks/>
          </p:cNvSpPr>
          <p:nvPr/>
        </p:nvSpPr>
        <p:spPr>
          <a:xfrm>
            <a:off x="0" y="4706498"/>
            <a:ext cx="6095987" cy="285750"/>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Q17. Which of the following parties do you identify with most?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4720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Q25. Which type of political party to you tend to prefer in elections in your country?</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0" y="1170994"/>
            <a:ext cx="4495800"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a:solidFill>
                  <a:schemeClr val="tx2"/>
                </a:solidFill>
                <a:latin typeface="Arial" panose="020B0604020202020204" pitchFamily="34" charset="0"/>
                <a:cs typeface="Arial" panose="020B0604020202020204" pitchFamily="34" charset="0"/>
              </a:rPr>
              <a:t>Generic Party Identification in the Netherlands</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31187" y="1462504"/>
          <a:ext cx="3983614" cy="30904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BA993179-C65C-4D79-BE8A-6332D96530DE}"/>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More In Netherlands Identify As Social-Democratic Generally Than The Specific Party</a:t>
            </a:r>
          </a:p>
        </p:txBody>
      </p:sp>
      <p:cxnSp>
        <p:nvCxnSpPr>
          <p:cNvPr id="4" name="Straight Connector 3">
            <a:extLst>
              <a:ext uri="{FF2B5EF4-FFF2-40B4-BE49-F238E27FC236}">
                <a16:creationId xmlns:a16="http://schemas.microsoft.com/office/drawing/2014/main" id="{3950F479-D6FA-42BD-BE9E-239E020B04DA}"/>
              </a:ext>
            </a:extLst>
          </p:cNvPr>
          <p:cNvCxnSpPr/>
          <p:nvPr/>
        </p:nvCxnSpPr>
        <p:spPr>
          <a:xfrm>
            <a:off x="4495800" y="1504950"/>
            <a:ext cx="0" cy="3124200"/>
          </a:xfrm>
          <a:prstGeom prst="line">
            <a:avLst/>
          </a:prstGeom>
          <a:ln w="3175" cap="flat" cmpd="sng">
            <a:solidFill>
              <a:schemeClr val="tx2">
                <a:lumMod val="50000"/>
                <a:lumOff val="50000"/>
              </a:schemeClr>
            </a:solidFill>
            <a:prstDash val="sysDash"/>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8" name="Chart 7">
            <a:extLst>
              <a:ext uri="{FF2B5EF4-FFF2-40B4-BE49-F238E27FC236}">
                <a16:creationId xmlns:a16="http://schemas.microsoft.com/office/drawing/2014/main" id="{E7E0C3D2-1E02-4D6D-B71F-54B6B92E71E8}"/>
              </a:ext>
            </a:extLst>
          </p:cNvPr>
          <p:cNvGraphicFramePr/>
          <p:nvPr>
            <p:extLst>
              <p:ext uri="{D42A27DB-BD31-4B8C-83A1-F6EECF244321}">
                <p14:modId xmlns:p14="http://schemas.microsoft.com/office/powerpoint/2010/main" val="639181023"/>
              </p:ext>
            </p:extLst>
          </p:nvPr>
        </p:nvGraphicFramePr>
        <p:xfrm>
          <a:off x="4641942" y="990170"/>
          <a:ext cx="4415348" cy="36389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2BF54AE6-A315-4420-B5BA-DFCF27196482}"/>
              </a:ext>
            </a:extLst>
          </p:cNvPr>
          <p:cNvSpPr txBox="1"/>
          <p:nvPr/>
        </p:nvSpPr>
        <p:spPr>
          <a:xfrm>
            <a:off x="5113289" y="1180424"/>
            <a:ext cx="391003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Netherlands Party Identification</a:t>
            </a:r>
          </a:p>
        </p:txBody>
      </p:sp>
      <p:sp>
        <p:nvSpPr>
          <p:cNvPr id="11" name="Text Placeholder 2">
            <a:extLst>
              <a:ext uri="{FF2B5EF4-FFF2-40B4-BE49-F238E27FC236}">
                <a16:creationId xmlns:a16="http://schemas.microsoft.com/office/drawing/2014/main" id="{5D73032B-A490-40C7-B330-5A4063BAEFDC}"/>
              </a:ext>
            </a:extLst>
          </p:cNvPr>
          <p:cNvSpPr txBox="1">
            <a:spLocks/>
          </p:cNvSpPr>
          <p:nvPr/>
        </p:nvSpPr>
        <p:spPr>
          <a:xfrm>
            <a:off x="0" y="4706498"/>
            <a:ext cx="6095987" cy="285750"/>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Q18. Which of the following parties do you identify with most?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2845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4849373"/>
            <a:ext cx="6095987" cy="285750"/>
          </a:xfrm>
        </p:spPr>
        <p:txBody>
          <a:bodyPr>
            <a:noAutofit/>
          </a:bodyPr>
          <a:lstStyle/>
          <a:p>
            <a:r>
              <a:rPr lang="en-US" dirty="0"/>
              <a:t>Q25. Which type of political party to you tend to prefer in elections in your country?</a:t>
            </a:r>
            <a:endParaRPr lang="en-US"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54929E3B-F3E1-4EAB-8B39-D3FC5DC0EE90}"/>
              </a:ext>
            </a:extLst>
          </p:cNvPr>
          <p:cNvSpPr txBox="1"/>
          <p:nvPr/>
        </p:nvSpPr>
        <p:spPr>
          <a:xfrm>
            <a:off x="0" y="1170994"/>
            <a:ext cx="44958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Generic Party Identification in Italy</a:t>
            </a:r>
          </a:p>
        </p:txBody>
      </p:sp>
      <p:graphicFrame>
        <p:nvGraphicFramePr>
          <p:cNvPr id="5" name="Chart 4">
            <a:extLst>
              <a:ext uri="{FF2B5EF4-FFF2-40B4-BE49-F238E27FC236}">
                <a16:creationId xmlns:a16="http://schemas.microsoft.com/office/drawing/2014/main" id="{60EB2717-975C-4FF7-AF5E-6CD26FE51D5C}"/>
              </a:ext>
            </a:extLst>
          </p:cNvPr>
          <p:cNvGraphicFramePr/>
          <p:nvPr>
            <p:extLst/>
          </p:nvPr>
        </p:nvGraphicFramePr>
        <p:xfrm>
          <a:off x="131187" y="1462504"/>
          <a:ext cx="3983614" cy="30904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BA993179-C65C-4D79-BE8A-6332D96530DE}"/>
              </a:ext>
            </a:extLst>
          </p:cNvPr>
          <p:cNvSpPr txBox="1">
            <a:spLocks/>
          </p:cNvSpPr>
          <p:nvPr/>
        </p:nvSpPr>
        <p:spPr>
          <a:xfrm>
            <a:off x="131185" y="346574"/>
            <a:ext cx="8881629" cy="42337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solidFill>
                  <a:schemeClr val="bg1"/>
                </a:solidFill>
                <a:latin typeface="Bangla Sangam MN"/>
              </a:rPr>
              <a:t>Italians Identify Generally Preferring Social Democrats At A Higher Rate Than Identify With The Democratic Party</a:t>
            </a:r>
          </a:p>
        </p:txBody>
      </p:sp>
      <p:cxnSp>
        <p:nvCxnSpPr>
          <p:cNvPr id="4" name="Straight Connector 3">
            <a:extLst>
              <a:ext uri="{FF2B5EF4-FFF2-40B4-BE49-F238E27FC236}">
                <a16:creationId xmlns:a16="http://schemas.microsoft.com/office/drawing/2014/main" id="{3950F479-D6FA-42BD-BE9E-239E020B04DA}"/>
              </a:ext>
            </a:extLst>
          </p:cNvPr>
          <p:cNvCxnSpPr/>
          <p:nvPr/>
        </p:nvCxnSpPr>
        <p:spPr>
          <a:xfrm>
            <a:off x="4495800" y="1504950"/>
            <a:ext cx="0" cy="3124200"/>
          </a:xfrm>
          <a:prstGeom prst="line">
            <a:avLst/>
          </a:prstGeom>
          <a:ln w="3175" cap="flat" cmpd="sng">
            <a:solidFill>
              <a:schemeClr val="tx2">
                <a:lumMod val="50000"/>
                <a:lumOff val="50000"/>
              </a:schemeClr>
            </a:solidFill>
            <a:prstDash val="sysDash"/>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8" name="Chart 7">
            <a:extLst>
              <a:ext uri="{FF2B5EF4-FFF2-40B4-BE49-F238E27FC236}">
                <a16:creationId xmlns:a16="http://schemas.microsoft.com/office/drawing/2014/main" id="{E7E0C3D2-1E02-4D6D-B71F-54B6B92E71E8}"/>
              </a:ext>
            </a:extLst>
          </p:cNvPr>
          <p:cNvGraphicFramePr/>
          <p:nvPr>
            <p:extLst>
              <p:ext uri="{D42A27DB-BD31-4B8C-83A1-F6EECF244321}">
                <p14:modId xmlns:p14="http://schemas.microsoft.com/office/powerpoint/2010/main" val="3010566850"/>
              </p:ext>
            </p:extLst>
          </p:nvPr>
        </p:nvGraphicFramePr>
        <p:xfrm>
          <a:off x="4641942" y="990170"/>
          <a:ext cx="4415348" cy="36389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2BF54AE6-A315-4420-B5BA-DFCF27196482}"/>
              </a:ext>
            </a:extLst>
          </p:cNvPr>
          <p:cNvSpPr txBox="1"/>
          <p:nvPr/>
        </p:nvSpPr>
        <p:spPr>
          <a:xfrm>
            <a:off x="5113289" y="1180424"/>
            <a:ext cx="391003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latin typeface="Arial" panose="020B0604020202020204" pitchFamily="34" charset="0"/>
                <a:cs typeface="Arial" panose="020B0604020202020204" pitchFamily="34" charset="0"/>
              </a:rPr>
              <a:t>Italian Party Identification</a:t>
            </a:r>
          </a:p>
        </p:txBody>
      </p:sp>
      <p:sp>
        <p:nvSpPr>
          <p:cNvPr id="11" name="Text Placeholder 2">
            <a:extLst>
              <a:ext uri="{FF2B5EF4-FFF2-40B4-BE49-F238E27FC236}">
                <a16:creationId xmlns:a16="http://schemas.microsoft.com/office/drawing/2014/main" id="{5D73032B-A490-40C7-B330-5A4063BAEFDC}"/>
              </a:ext>
            </a:extLst>
          </p:cNvPr>
          <p:cNvSpPr txBox="1">
            <a:spLocks/>
          </p:cNvSpPr>
          <p:nvPr/>
        </p:nvSpPr>
        <p:spPr>
          <a:xfrm>
            <a:off x="0" y="4706498"/>
            <a:ext cx="6095987" cy="285750"/>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SzPct val="100000"/>
              <a:buFont typeface="Lucida Grande"/>
              <a:buNone/>
              <a:defRPr sz="1000" kern="1200">
                <a:solidFill>
                  <a:schemeClr val="tx2"/>
                </a:solidFill>
                <a:latin typeface="+mj-lt"/>
                <a:ea typeface="+mn-ea"/>
                <a:cs typeface="Soleto"/>
              </a:defRPr>
            </a:lvl1pPr>
            <a:lvl2pPr marL="230188" indent="0" algn="l" defTabSz="457200" rtl="0" eaLnBrk="1" latinLnBrk="0" hangingPunct="1">
              <a:spcBef>
                <a:spcPct val="20000"/>
              </a:spcBef>
              <a:buFont typeface="Lucida Grande"/>
              <a:buNone/>
              <a:defRPr sz="900" kern="1200">
                <a:solidFill>
                  <a:schemeClr val="bg1"/>
                </a:solidFill>
                <a:latin typeface="Soleto"/>
                <a:ea typeface="+mn-ea"/>
                <a:cs typeface="Soleto"/>
              </a:defRPr>
            </a:lvl2pPr>
            <a:lvl3pPr marL="461962" indent="0" algn="l" defTabSz="457200" rtl="0" eaLnBrk="1" latinLnBrk="0" hangingPunct="1">
              <a:spcBef>
                <a:spcPct val="20000"/>
              </a:spcBef>
              <a:buFont typeface="Lucida Grande"/>
              <a:buNone/>
              <a:defRPr sz="900" kern="1200">
                <a:solidFill>
                  <a:schemeClr val="bg1"/>
                </a:solidFill>
                <a:latin typeface="Soleto"/>
                <a:ea typeface="+mn-ea"/>
                <a:cs typeface="Soleto"/>
              </a:defRPr>
            </a:lvl3pPr>
            <a:lvl4pPr marL="679450" indent="0" algn="l" defTabSz="457200" rtl="0" eaLnBrk="1" latinLnBrk="0" hangingPunct="1">
              <a:spcBef>
                <a:spcPct val="20000"/>
              </a:spcBef>
              <a:buFont typeface="Lucida Grande"/>
              <a:buNone/>
              <a:defRPr sz="900" kern="1200">
                <a:solidFill>
                  <a:schemeClr val="bg1"/>
                </a:solidFill>
                <a:latin typeface="Soleto"/>
                <a:ea typeface="+mn-ea"/>
                <a:cs typeface="Soleto"/>
              </a:defRPr>
            </a:lvl4pPr>
            <a:lvl5pPr marL="911225" indent="0" algn="l" defTabSz="457200" rtl="0" eaLnBrk="1" latinLnBrk="0" hangingPunct="1">
              <a:spcBef>
                <a:spcPct val="20000"/>
              </a:spcBef>
              <a:buFont typeface="Lucida Grande"/>
              <a:buNone/>
              <a:defRPr sz="900" kern="1200">
                <a:solidFill>
                  <a:schemeClr val="bg1"/>
                </a:solidFill>
                <a:latin typeface="Soleto"/>
                <a:ea typeface="+mn-ea"/>
                <a:cs typeface="Sole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Q19. Which of the following parties do you identify with most?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73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932" y="314326"/>
            <a:ext cx="8720138" cy="455613"/>
          </a:xfrm>
        </p:spPr>
        <p:txBody>
          <a:bodyPr>
            <a:noAutofit/>
          </a:bodyPr>
          <a:lstStyle/>
          <a:p>
            <a:pPr algn="ctr"/>
            <a:r>
              <a:rPr lang="en-US" sz="2800" b="1" dirty="0">
                <a:solidFill>
                  <a:schemeClr val="bg1"/>
                </a:solidFill>
                <a:latin typeface="Bangla Sangam MN" charset="0"/>
                <a:ea typeface="Bangla Sangam MN" charset="0"/>
                <a:cs typeface="Bangla Sangam MN" charset="0"/>
              </a:rPr>
              <a:t>Political Landscape</a:t>
            </a:r>
          </a:p>
        </p:txBody>
      </p:sp>
      <p:graphicFrame>
        <p:nvGraphicFramePr>
          <p:cNvPr id="10" name="Diagram 9"/>
          <p:cNvGraphicFramePr/>
          <p:nvPr>
            <p:extLst/>
          </p:nvPr>
        </p:nvGraphicFramePr>
        <p:xfrm>
          <a:off x="252051" y="1879446"/>
          <a:ext cx="3681028"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7F2E95CE-E58A-4851-BC20-A2A4781C9EFD}"/>
              </a:ext>
            </a:extLst>
          </p:cNvPr>
          <p:cNvSpPr txBox="1"/>
          <p:nvPr/>
        </p:nvSpPr>
        <p:spPr>
          <a:xfrm>
            <a:off x="457201" y="1298120"/>
            <a:ext cx="8352697" cy="1631216"/>
          </a:xfrm>
          <a:prstGeom prst="rect">
            <a:avLst/>
          </a:prstGeom>
          <a:noFill/>
        </p:spPr>
        <p:txBody>
          <a:bodyPr wrap="square" rtlCol="0">
            <a:spAutoFit/>
          </a:bodyPr>
          <a:lstStyle/>
          <a:p>
            <a:pPr marL="285743" indent="-285743" defTabSz="685800">
              <a:spcAft>
                <a:spcPts val="1200"/>
              </a:spcAft>
              <a:buFont typeface="Arial" charset="0"/>
              <a:buChar char="•"/>
            </a:pPr>
            <a:r>
              <a:rPr lang="en-US" dirty="0">
                <a:solidFill>
                  <a:prstClr val="black"/>
                </a:solidFill>
                <a:latin typeface="Arial" panose="020B0604020202020204" pitchFamily="34" charset="0"/>
                <a:cs typeface="Arial" panose="020B0604020202020204" pitchFamily="34" charset="0"/>
              </a:rPr>
              <a:t>A majority of voters see things in Europe and in their own country as moving in the wrong direction.</a:t>
            </a:r>
          </a:p>
          <a:p>
            <a:pPr marL="285743" indent="-285743" defTabSz="685800">
              <a:spcAft>
                <a:spcPts val="1200"/>
              </a:spcAft>
              <a:buFont typeface="Arial" charset="0"/>
              <a:buChar char="•"/>
            </a:pPr>
            <a:r>
              <a:rPr lang="en-US" dirty="0">
                <a:solidFill>
                  <a:prstClr val="black"/>
                </a:solidFill>
                <a:latin typeface="Arial" panose="020B0604020202020204" pitchFamily="34" charset="0"/>
                <a:ea typeface="Bangla Sangam MN" charset="0"/>
                <a:cs typeface="Arial" panose="020B0604020202020204" pitchFamily="34" charset="0"/>
              </a:rPr>
              <a:t>Voters top-concerns are mostly economic related (inequality, wages, and taxes being too high) but also climate change and issues related to immigration. </a:t>
            </a:r>
          </a:p>
        </p:txBody>
      </p:sp>
    </p:spTree>
    <p:extLst>
      <p:ext uri="{BB962C8B-B14F-4D97-AF65-F5344CB8AC3E}">
        <p14:creationId xmlns:p14="http://schemas.microsoft.com/office/powerpoint/2010/main" val="1384369973"/>
      </p:ext>
    </p:extLst>
  </p:cSld>
  <p:clrMapOvr>
    <a:masterClrMapping/>
  </p:clrMapOvr>
</p:sld>
</file>

<file path=ppt/theme/theme1.xml><?xml version="1.0" encoding="utf-8"?>
<a:theme xmlns:a="http://schemas.openxmlformats.org/drawingml/2006/main" name="9_Office Theme">
  <a:themeElements>
    <a:clrScheme name="Benenson Main Theme">
      <a:dk1>
        <a:srgbClr val="154A7C"/>
      </a:dk1>
      <a:lt1>
        <a:sysClr val="window" lastClr="FFFFFF"/>
      </a:lt1>
      <a:dk2>
        <a:srgbClr val="000000"/>
      </a:dk2>
      <a:lt2>
        <a:srgbClr val="51A4DB"/>
      </a:lt2>
      <a:accent1>
        <a:srgbClr val="E9552A"/>
      </a:accent1>
      <a:accent2>
        <a:srgbClr val="3FA890"/>
      </a:accent2>
      <a:accent3>
        <a:srgbClr val="4B2453"/>
      </a:accent3>
      <a:accent4>
        <a:srgbClr val="FAB133"/>
      </a:accent4>
      <a:accent5>
        <a:srgbClr val="C70000"/>
      </a:accent5>
      <a:accent6>
        <a:srgbClr val="008B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175" cap="flat" cmpd="sng">
          <a:solidFill>
            <a:schemeClr val="tx2">
              <a:lumMod val="50000"/>
              <a:lumOff val="50000"/>
            </a:schemeClr>
          </a:solidFill>
          <a:prstDash val="sysDash"/>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chemeClr val="tx2">
                <a:lumMod val="75000"/>
                <a:lumOff val="25000"/>
              </a:schemeClr>
            </a:solidFill>
            <a:latin typeface="Soleto"/>
            <a:cs typeface="Soleto"/>
          </a:defRPr>
        </a:defPPr>
      </a:lstStyle>
    </a:txDef>
  </a:objectDefaults>
  <a:extraClrSchemeLst/>
  <a:extLst>
    <a:ext uri="{05A4C25C-085E-4340-85A3-A5531E510DB2}">
      <thm15:themeFamily xmlns:thm15="http://schemas.microsoft.com/office/thememl/2012/main" name="PPI Surveyv2" id="{63E42A55-3A7E-0148-B318-E571A5A20A8F}" vid="{AE5437C1-7D23-4543-B477-3338B8ED600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I Surveyv2" id="{63E42A55-3A7E-0148-B318-E571A5A20A8F}" vid="{A5BC377E-667F-FB40-BA4B-1551B1B322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enenson Main Theme">
    <a:dk1>
      <a:srgbClr val="154A7C"/>
    </a:dk1>
    <a:lt1>
      <a:sysClr val="window" lastClr="FFFFFF"/>
    </a:lt1>
    <a:dk2>
      <a:srgbClr val="000000"/>
    </a:dk2>
    <a:lt2>
      <a:srgbClr val="51A4DB"/>
    </a:lt2>
    <a:accent1>
      <a:srgbClr val="E9552A"/>
    </a:accent1>
    <a:accent2>
      <a:srgbClr val="3FA890"/>
    </a:accent2>
    <a:accent3>
      <a:srgbClr val="4B2453"/>
    </a:accent3>
    <a:accent4>
      <a:srgbClr val="FAB133"/>
    </a:accent4>
    <a:accent5>
      <a:srgbClr val="C70000"/>
    </a:accent5>
    <a:accent6>
      <a:srgbClr val="008B00"/>
    </a:accent6>
    <a:hlink>
      <a:srgbClr val="0000FF"/>
    </a:hlink>
    <a:folHlink>
      <a:srgbClr val="800080"/>
    </a:folHlink>
  </a:clrScheme>
  <a:fontScheme name="Office 2">
    <a:majorFont>
      <a:latin typeface="Sole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Sole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enenson Main Theme">
    <a:dk1>
      <a:srgbClr val="154A7C"/>
    </a:dk1>
    <a:lt1>
      <a:sysClr val="window" lastClr="FFFFFF"/>
    </a:lt1>
    <a:dk2>
      <a:srgbClr val="000000"/>
    </a:dk2>
    <a:lt2>
      <a:srgbClr val="51A4DB"/>
    </a:lt2>
    <a:accent1>
      <a:srgbClr val="E9552A"/>
    </a:accent1>
    <a:accent2>
      <a:srgbClr val="3FA890"/>
    </a:accent2>
    <a:accent3>
      <a:srgbClr val="4B2453"/>
    </a:accent3>
    <a:accent4>
      <a:srgbClr val="FAB133"/>
    </a:accent4>
    <a:accent5>
      <a:srgbClr val="C70000"/>
    </a:accent5>
    <a:accent6>
      <a:srgbClr val="008B00"/>
    </a:accent6>
    <a:hlink>
      <a:srgbClr val="0000FF"/>
    </a:hlink>
    <a:folHlink>
      <a:srgbClr val="800080"/>
    </a:folHlink>
  </a:clrScheme>
  <a:fontScheme name="Office 2">
    <a:majorFont>
      <a:latin typeface="Sole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Sole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enenson Main Theme">
    <a:dk1>
      <a:srgbClr val="154A7C"/>
    </a:dk1>
    <a:lt1>
      <a:sysClr val="window" lastClr="FFFFFF"/>
    </a:lt1>
    <a:dk2>
      <a:srgbClr val="000000"/>
    </a:dk2>
    <a:lt2>
      <a:srgbClr val="51A4DB"/>
    </a:lt2>
    <a:accent1>
      <a:srgbClr val="E9552A"/>
    </a:accent1>
    <a:accent2>
      <a:srgbClr val="3FA890"/>
    </a:accent2>
    <a:accent3>
      <a:srgbClr val="4B2453"/>
    </a:accent3>
    <a:accent4>
      <a:srgbClr val="FAB133"/>
    </a:accent4>
    <a:accent5>
      <a:srgbClr val="C70000"/>
    </a:accent5>
    <a:accent6>
      <a:srgbClr val="008B00"/>
    </a:accent6>
    <a:hlink>
      <a:srgbClr val="0000FF"/>
    </a:hlink>
    <a:folHlink>
      <a:srgbClr val="800080"/>
    </a:folHlink>
  </a:clrScheme>
  <a:fontScheme name="Office 2">
    <a:majorFont>
      <a:latin typeface="Sole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Sole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enenson Main Theme">
    <a:dk1>
      <a:srgbClr val="154A7C"/>
    </a:dk1>
    <a:lt1>
      <a:sysClr val="window" lastClr="FFFFFF"/>
    </a:lt1>
    <a:dk2>
      <a:srgbClr val="000000"/>
    </a:dk2>
    <a:lt2>
      <a:srgbClr val="51A4DB"/>
    </a:lt2>
    <a:accent1>
      <a:srgbClr val="E9552A"/>
    </a:accent1>
    <a:accent2>
      <a:srgbClr val="3FA890"/>
    </a:accent2>
    <a:accent3>
      <a:srgbClr val="4B2453"/>
    </a:accent3>
    <a:accent4>
      <a:srgbClr val="FAB133"/>
    </a:accent4>
    <a:accent5>
      <a:srgbClr val="C70000"/>
    </a:accent5>
    <a:accent6>
      <a:srgbClr val="008B00"/>
    </a:accent6>
    <a:hlink>
      <a:srgbClr val="0000FF"/>
    </a:hlink>
    <a:folHlink>
      <a:srgbClr val="800080"/>
    </a:folHlink>
  </a:clrScheme>
  <a:fontScheme name="Office 2">
    <a:majorFont>
      <a:latin typeface="Sole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Sole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enenson Main Theme">
    <a:dk1>
      <a:srgbClr val="154A7C"/>
    </a:dk1>
    <a:lt1>
      <a:sysClr val="window" lastClr="FFFFFF"/>
    </a:lt1>
    <a:dk2>
      <a:srgbClr val="000000"/>
    </a:dk2>
    <a:lt2>
      <a:srgbClr val="51A4DB"/>
    </a:lt2>
    <a:accent1>
      <a:srgbClr val="E9552A"/>
    </a:accent1>
    <a:accent2>
      <a:srgbClr val="3FA890"/>
    </a:accent2>
    <a:accent3>
      <a:srgbClr val="4B2453"/>
    </a:accent3>
    <a:accent4>
      <a:srgbClr val="FAB133"/>
    </a:accent4>
    <a:accent5>
      <a:srgbClr val="C70000"/>
    </a:accent5>
    <a:accent6>
      <a:srgbClr val="008B00"/>
    </a:accent6>
    <a:hlink>
      <a:srgbClr val="0000FF"/>
    </a:hlink>
    <a:folHlink>
      <a:srgbClr val="800080"/>
    </a:folHlink>
  </a:clrScheme>
  <a:fontScheme name="Office 2">
    <a:majorFont>
      <a:latin typeface="Sole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Sole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PPI Surveyv3</Template>
  <TotalTime>2127</TotalTime>
  <Words>6627</Words>
  <Application>Microsoft Office PowerPoint</Application>
  <PresentationFormat>On-screen Show (16:9)</PresentationFormat>
  <Paragraphs>1030</Paragraphs>
  <Slides>89</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89</vt:i4>
      </vt:variant>
    </vt:vector>
  </HeadingPairs>
  <TitlesOfParts>
    <vt:vector size="101" baseType="lpstr">
      <vt:lpstr>Arial</vt:lpstr>
      <vt:lpstr>Arial Narrow</vt:lpstr>
      <vt:lpstr>Bangla Sangam MN</vt:lpstr>
      <vt:lpstr>Calibri</vt:lpstr>
      <vt:lpstr>Calibri Light</vt:lpstr>
      <vt:lpstr>Lucida Grande</vt:lpstr>
      <vt:lpstr>Segoe UI</vt:lpstr>
      <vt:lpstr>Soleto</vt:lpstr>
      <vt:lpstr>Tahoma</vt:lpstr>
      <vt:lpstr>9_Office Theme</vt:lpstr>
      <vt:lpstr>Custom Design</vt:lpstr>
      <vt:lpstr>Office Theme</vt:lpstr>
      <vt:lpstr>PowerPoint Presentation</vt:lpstr>
      <vt:lpstr>Methodology</vt:lpstr>
      <vt:lpstr>Methodology</vt:lpstr>
      <vt:lpstr>Overview</vt:lpstr>
      <vt:lpstr>Top Takeaways – Social Democrats </vt:lpstr>
      <vt:lpstr>Top Takeaways – Social Democrats Competition From Other Parties </vt:lpstr>
      <vt:lpstr>Top Takeaways – Social Democratic Opportunities  </vt:lpstr>
      <vt:lpstr>PowerPoint Presentation</vt:lpstr>
      <vt:lpstr>Political Landscape</vt:lpstr>
      <vt:lpstr>PowerPoint Presentation</vt:lpstr>
      <vt:lpstr>Jobs, Wages, Immigration, Environment Are Top Concerns Concerns about immigration are lowest in Poland and Italy</vt:lpstr>
      <vt:lpstr>PowerPoint Presentation</vt:lpstr>
      <vt:lpstr>PowerPoint Presentation</vt:lpstr>
      <vt:lpstr>PowerPoint Presentation</vt:lpstr>
      <vt:lpstr>PowerPoint Presentation</vt:lpstr>
      <vt:lpstr>Income Inequality, Taxes, Wages Are Common Concerns Nationalists are most concerned about high cost of living and children being worse off from their parents, suggesting they are most economically stressed</vt:lpstr>
      <vt:lpstr>PowerPoint Presentation</vt:lpstr>
      <vt:lpstr>PowerPoint Presentation</vt:lpstr>
      <vt:lpstr>Top Takeaways – Political Party Preferences </vt:lpstr>
      <vt:lpstr>PowerPoint Presentation</vt:lpstr>
      <vt:lpstr>How People Who Tend to Like Social Democrats Actually Vote:  Swedish and German Parties Retain the Most Support</vt:lpstr>
      <vt:lpstr>PowerPoint Presentation</vt:lpstr>
      <vt:lpstr>PowerPoint Presentation</vt:lpstr>
      <vt:lpstr>PowerPoint Presentation</vt:lpstr>
      <vt:lpstr>Top Takeaways – Target SD Voters </vt:lpstr>
      <vt:lpstr>PowerPoint Presentation</vt:lpstr>
      <vt:lpstr>PowerPoint Presentation</vt:lpstr>
      <vt:lpstr>PowerPoint Presentation</vt:lpstr>
      <vt:lpstr>PowerPoint Presentation</vt:lpstr>
      <vt:lpstr>PowerPoint Presentation</vt:lpstr>
      <vt:lpstr>Top Takeaways – Economic Landscape</vt:lpstr>
      <vt:lpstr>PowerPoint Presentation</vt:lpstr>
      <vt:lpstr>PowerPoint Presentation</vt:lpstr>
      <vt:lpstr>PowerPoint Presentation</vt:lpstr>
      <vt:lpstr>PowerPoint Presentation</vt:lpstr>
      <vt:lpstr>PowerPoint Presentation</vt:lpstr>
      <vt:lpstr>PowerPoint Presentation</vt:lpstr>
      <vt:lpstr>Top Takeaways – Views About E.U. </vt:lpstr>
      <vt:lpstr>PowerPoint Presentation</vt:lpstr>
      <vt:lpstr>PowerPoint Presentation</vt:lpstr>
      <vt:lpstr>PowerPoint Presentation</vt:lpstr>
      <vt:lpstr>The Role of the E.U. and Nationalists</vt:lpstr>
      <vt:lpstr>PowerPoint Presentation</vt:lpstr>
      <vt:lpstr>PowerPoint Presentation</vt:lpstr>
      <vt:lpstr>PowerPoint Presentation</vt:lpstr>
      <vt:lpstr>PowerPoint Presentation</vt:lpstr>
      <vt:lpstr>Top Takeaways – Immigration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Takeaways – Tech Industry 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Takeaways –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Nationalists</vt:lpstr>
      <vt:lpstr>Nationalists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Roos</dc:creator>
  <cp:lastModifiedBy>Kit Kuzma</cp:lastModifiedBy>
  <cp:revision>287</cp:revision>
  <cp:lastPrinted>2019-04-19T18:05:13Z</cp:lastPrinted>
  <dcterms:created xsi:type="dcterms:W3CDTF">2018-12-05T15:54:18Z</dcterms:created>
  <dcterms:modified xsi:type="dcterms:W3CDTF">2019-04-22T14:24:29Z</dcterms:modified>
</cp:coreProperties>
</file>