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8"/>
  </p:notesMasterIdLst>
  <p:sldIdLst>
    <p:sldId id="256" r:id="rId2"/>
    <p:sldId id="305" r:id="rId3"/>
    <p:sldId id="330" r:id="rId4"/>
    <p:sldId id="342" r:id="rId5"/>
    <p:sldId id="331" r:id="rId6"/>
    <p:sldId id="306" r:id="rId7"/>
    <p:sldId id="327" r:id="rId8"/>
    <p:sldId id="309" r:id="rId9"/>
    <p:sldId id="329" r:id="rId10"/>
    <p:sldId id="308" r:id="rId11"/>
    <p:sldId id="332" r:id="rId12"/>
    <p:sldId id="333" r:id="rId13"/>
    <p:sldId id="337" r:id="rId14"/>
    <p:sldId id="334" r:id="rId15"/>
    <p:sldId id="321" r:id="rId16"/>
    <p:sldId id="320" r:id="rId17"/>
    <p:sldId id="326" r:id="rId18"/>
    <p:sldId id="322" r:id="rId19"/>
    <p:sldId id="335" r:id="rId20"/>
    <p:sldId id="323" r:id="rId21"/>
    <p:sldId id="324" r:id="rId22"/>
    <p:sldId id="339" r:id="rId23"/>
    <p:sldId id="336" r:id="rId24"/>
    <p:sldId id="340" r:id="rId25"/>
    <p:sldId id="341" r:id="rId26"/>
    <p:sldId id="25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E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2D20A8-5D90-AE4C-8345-65BF7AE8E971}" v="1" dt="2023-08-03T11:18:42.3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andel" userId="90f10474-236c-439a-a964-c8090881f63e" providerId="ADAL" clId="{162D20A8-5D90-AE4C-8345-65BF7AE8E971}"/>
    <pc:docChg chg="custSel addSld modSld">
      <pc:chgData name="Michael Mandel" userId="90f10474-236c-439a-a964-c8090881f63e" providerId="ADAL" clId="{162D20A8-5D90-AE4C-8345-65BF7AE8E971}" dt="2023-08-08T01:04:16.439" v="773" actId="20577"/>
      <pc:docMkLst>
        <pc:docMk/>
      </pc:docMkLst>
      <pc:sldChg chg="modSp mod">
        <pc:chgData name="Michael Mandel" userId="90f10474-236c-439a-a964-c8090881f63e" providerId="ADAL" clId="{162D20A8-5D90-AE4C-8345-65BF7AE8E971}" dt="2023-08-08T00:24:49.319" v="200" actId="21"/>
        <pc:sldMkLst>
          <pc:docMk/>
          <pc:sldMk cId="3317944252" sldId="305"/>
        </pc:sldMkLst>
        <pc:spChg chg="mod">
          <ac:chgData name="Michael Mandel" userId="90f10474-236c-439a-a964-c8090881f63e" providerId="ADAL" clId="{162D20A8-5D90-AE4C-8345-65BF7AE8E971}" dt="2023-08-08T00:24:49.319" v="200" actId="21"/>
          <ac:spMkLst>
            <pc:docMk/>
            <pc:sldMk cId="3317944252" sldId="305"/>
            <ac:spMk id="2" creationId="{5030DE8A-48DA-795B-41AB-0A2615E8E66B}"/>
          </ac:spMkLst>
        </pc:spChg>
      </pc:sldChg>
      <pc:sldChg chg="modSp mod">
        <pc:chgData name="Michael Mandel" userId="90f10474-236c-439a-a964-c8090881f63e" providerId="ADAL" clId="{162D20A8-5D90-AE4C-8345-65BF7AE8E971}" dt="2023-08-08T00:34:34.629" v="434" actId="20577"/>
        <pc:sldMkLst>
          <pc:docMk/>
          <pc:sldMk cId="646078693" sldId="308"/>
        </pc:sldMkLst>
        <pc:spChg chg="mod">
          <ac:chgData name="Michael Mandel" userId="90f10474-236c-439a-a964-c8090881f63e" providerId="ADAL" clId="{162D20A8-5D90-AE4C-8345-65BF7AE8E971}" dt="2023-08-08T00:34:34.629" v="434" actId="20577"/>
          <ac:spMkLst>
            <pc:docMk/>
            <pc:sldMk cId="646078693" sldId="308"/>
            <ac:spMk id="2" creationId="{5030DE8A-48DA-795B-41AB-0A2615E8E66B}"/>
          </ac:spMkLst>
        </pc:spChg>
      </pc:sldChg>
      <pc:sldChg chg="modSp mod">
        <pc:chgData name="Michael Mandel" userId="90f10474-236c-439a-a964-c8090881f63e" providerId="ADAL" clId="{162D20A8-5D90-AE4C-8345-65BF7AE8E971}" dt="2023-08-08T00:25:33.855" v="203" actId="20577"/>
        <pc:sldMkLst>
          <pc:docMk/>
          <pc:sldMk cId="82721118" sldId="330"/>
        </pc:sldMkLst>
        <pc:spChg chg="mod">
          <ac:chgData name="Michael Mandel" userId="90f10474-236c-439a-a964-c8090881f63e" providerId="ADAL" clId="{162D20A8-5D90-AE4C-8345-65BF7AE8E971}" dt="2023-08-08T00:25:33.855" v="203" actId="20577"/>
          <ac:spMkLst>
            <pc:docMk/>
            <pc:sldMk cId="82721118" sldId="330"/>
            <ac:spMk id="2" creationId="{5030DE8A-48DA-795B-41AB-0A2615E8E66B}"/>
          </ac:spMkLst>
        </pc:spChg>
      </pc:sldChg>
      <pc:sldChg chg="modSp mod">
        <pc:chgData name="Michael Mandel" userId="90f10474-236c-439a-a964-c8090881f63e" providerId="ADAL" clId="{162D20A8-5D90-AE4C-8345-65BF7AE8E971}" dt="2023-08-08T00:33:02.548" v="339" actId="20577"/>
        <pc:sldMkLst>
          <pc:docMk/>
          <pc:sldMk cId="3015520447" sldId="331"/>
        </pc:sldMkLst>
        <pc:spChg chg="mod">
          <ac:chgData name="Michael Mandel" userId="90f10474-236c-439a-a964-c8090881f63e" providerId="ADAL" clId="{162D20A8-5D90-AE4C-8345-65BF7AE8E971}" dt="2023-08-08T00:33:02.548" v="339" actId="20577"/>
          <ac:spMkLst>
            <pc:docMk/>
            <pc:sldMk cId="3015520447" sldId="331"/>
            <ac:spMk id="2" creationId="{5030DE8A-48DA-795B-41AB-0A2615E8E66B}"/>
          </ac:spMkLst>
        </pc:spChg>
      </pc:sldChg>
      <pc:sldChg chg="modSp mod">
        <pc:chgData name="Michael Mandel" userId="90f10474-236c-439a-a964-c8090881f63e" providerId="ADAL" clId="{162D20A8-5D90-AE4C-8345-65BF7AE8E971}" dt="2023-08-08T00:38:58.226" v="580" actId="20577"/>
        <pc:sldMkLst>
          <pc:docMk/>
          <pc:sldMk cId="3285261946" sldId="332"/>
        </pc:sldMkLst>
        <pc:spChg chg="mod">
          <ac:chgData name="Michael Mandel" userId="90f10474-236c-439a-a964-c8090881f63e" providerId="ADAL" clId="{162D20A8-5D90-AE4C-8345-65BF7AE8E971}" dt="2023-08-08T00:38:58.226" v="580" actId="20577"/>
          <ac:spMkLst>
            <pc:docMk/>
            <pc:sldMk cId="3285261946" sldId="332"/>
            <ac:spMk id="2" creationId="{5030DE8A-48DA-795B-41AB-0A2615E8E66B}"/>
          </ac:spMkLst>
        </pc:spChg>
      </pc:sldChg>
      <pc:sldChg chg="modSp mod">
        <pc:chgData name="Michael Mandel" userId="90f10474-236c-439a-a964-c8090881f63e" providerId="ADAL" clId="{162D20A8-5D90-AE4C-8345-65BF7AE8E971}" dt="2023-08-08T00:41:16.548" v="581" actId="20577"/>
        <pc:sldMkLst>
          <pc:docMk/>
          <pc:sldMk cId="2877284492" sldId="333"/>
        </pc:sldMkLst>
        <pc:spChg chg="mod">
          <ac:chgData name="Michael Mandel" userId="90f10474-236c-439a-a964-c8090881f63e" providerId="ADAL" clId="{162D20A8-5D90-AE4C-8345-65BF7AE8E971}" dt="2023-08-08T00:41:16.548" v="581" actId="20577"/>
          <ac:spMkLst>
            <pc:docMk/>
            <pc:sldMk cId="2877284492" sldId="333"/>
            <ac:spMk id="2" creationId="{5030DE8A-48DA-795B-41AB-0A2615E8E66B}"/>
          </ac:spMkLst>
        </pc:spChg>
      </pc:sldChg>
      <pc:sldChg chg="modSp mod">
        <pc:chgData name="Michael Mandel" userId="90f10474-236c-439a-a964-c8090881f63e" providerId="ADAL" clId="{162D20A8-5D90-AE4C-8345-65BF7AE8E971}" dt="2023-08-08T01:04:16.439" v="773" actId="20577"/>
        <pc:sldMkLst>
          <pc:docMk/>
          <pc:sldMk cId="3820087014" sldId="335"/>
        </pc:sldMkLst>
        <pc:spChg chg="mod">
          <ac:chgData name="Michael Mandel" userId="90f10474-236c-439a-a964-c8090881f63e" providerId="ADAL" clId="{162D20A8-5D90-AE4C-8345-65BF7AE8E971}" dt="2023-08-08T01:04:16.439" v="773" actId="20577"/>
          <ac:spMkLst>
            <pc:docMk/>
            <pc:sldMk cId="3820087014" sldId="335"/>
            <ac:spMk id="2" creationId="{5030DE8A-48DA-795B-41AB-0A2615E8E66B}"/>
          </ac:spMkLst>
        </pc:spChg>
      </pc:sldChg>
      <pc:sldChg chg="modSp mod">
        <pc:chgData name="Michael Mandel" userId="90f10474-236c-439a-a964-c8090881f63e" providerId="ADAL" clId="{162D20A8-5D90-AE4C-8345-65BF7AE8E971}" dt="2023-08-08T00:42:12.007" v="640" actId="20577"/>
        <pc:sldMkLst>
          <pc:docMk/>
          <pc:sldMk cId="1409283920" sldId="337"/>
        </pc:sldMkLst>
        <pc:spChg chg="mod">
          <ac:chgData name="Michael Mandel" userId="90f10474-236c-439a-a964-c8090881f63e" providerId="ADAL" clId="{162D20A8-5D90-AE4C-8345-65BF7AE8E971}" dt="2023-08-08T00:42:12.007" v="640" actId="20577"/>
          <ac:spMkLst>
            <pc:docMk/>
            <pc:sldMk cId="1409283920" sldId="337"/>
            <ac:spMk id="2" creationId="{5030DE8A-48DA-795B-41AB-0A2615E8E66B}"/>
          </ac:spMkLst>
        </pc:spChg>
      </pc:sldChg>
      <pc:sldChg chg="modSp add mod">
        <pc:chgData name="Michael Mandel" userId="90f10474-236c-439a-a964-c8090881f63e" providerId="ADAL" clId="{162D20A8-5D90-AE4C-8345-65BF7AE8E971}" dt="2023-08-08T00:29:26.129" v="284" actId="20577"/>
        <pc:sldMkLst>
          <pc:docMk/>
          <pc:sldMk cId="2310557382" sldId="342"/>
        </pc:sldMkLst>
        <pc:spChg chg="mod">
          <ac:chgData name="Michael Mandel" userId="90f10474-236c-439a-a964-c8090881f63e" providerId="ADAL" clId="{162D20A8-5D90-AE4C-8345-65BF7AE8E971}" dt="2023-08-08T00:29:26.129" v="284" actId="20577"/>
          <ac:spMkLst>
            <pc:docMk/>
            <pc:sldMk cId="2310557382" sldId="342"/>
            <ac:spMk id="2" creationId="{5030DE8A-48DA-795B-41AB-0A2615E8E66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major-industry-total-factor-productivity-klems%20new.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major-industry-total-factor-productivity-klems%20new.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farm%20product%20pric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farm%20product%20pric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michaelmandel\Library\CloudStorage\OneDrive-ProgressivePolicyInstitute\textbook%202022%20revisions\Section2All_xls%20(2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farm%20product%20pric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farm%20product%20pric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ppionlineorg-my.sharepoint.com/personal/mmandel_ppionline_org/Documents/farm%20product%20price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Figure 1. Selected</a:t>
            </a:r>
            <a:r>
              <a:rPr lang="en-US" sz="1800" b="1" baseline="0"/>
              <a:t> s</a:t>
            </a:r>
            <a:r>
              <a:rPr lang="en-US" sz="1800" b="1"/>
              <a:t>ectors with accelerating total</a:t>
            </a:r>
            <a:r>
              <a:rPr lang="en-US" sz="1800" b="1" baseline="0"/>
              <a:t> factor</a:t>
            </a:r>
            <a:r>
              <a:rPr lang="en-US" sz="1800" b="1"/>
              <a:t> productivity growth </a:t>
            </a:r>
          </a:p>
          <a:p>
            <a:pPr>
              <a:defRPr/>
            </a:pPr>
            <a:r>
              <a:rPr lang="en-US" sz="1800" b="1"/>
              <a:t>(average annual growth rate over period)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Annual!$BA$6327</c:f>
              <c:strCache>
                <c:ptCount val="1"/>
                <c:pt idx="0">
                  <c:v>1987-2007</c:v>
                </c:pt>
              </c:strCache>
            </c:strRef>
          </c:tx>
          <c:spPr>
            <a:solidFill>
              <a:schemeClr val="accent1"/>
            </a:solidFill>
            <a:ln>
              <a:noFill/>
            </a:ln>
            <a:effectLst/>
          </c:spPr>
          <c:invertIfNegative val="0"/>
          <c:cat>
            <c:strRef>
              <c:f>Annual!$AZ$6328:$AZ$6333</c:f>
              <c:strCache>
                <c:ptCount val="6"/>
                <c:pt idx="0">
                  <c:v>Information</c:v>
                </c:pt>
                <c:pt idx="1">
                  <c:v>Computer systems design </c:v>
                </c:pt>
                <c:pt idx="2">
                  <c:v>Management of companies</c:v>
                </c:pt>
                <c:pt idx="3">
                  <c:v>Administrative and support services</c:v>
                </c:pt>
                <c:pt idx="4">
                  <c:v>Finance and insurance</c:v>
                </c:pt>
                <c:pt idx="5">
                  <c:v>Oil and gas extraction</c:v>
                </c:pt>
              </c:strCache>
            </c:strRef>
          </c:cat>
          <c:val>
            <c:numRef>
              <c:f>Annual!$BA$6328:$BA$6333</c:f>
              <c:numCache>
                <c:formatCode>0.0%</c:formatCode>
                <c:ptCount val="6"/>
                <c:pt idx="0">
                  <c:v>7.3392934413873956E-3</c:v>
                </c:pt>
                <c:pt idx="1">
                  <c:v>1.0118166847309595E-2</c:v>
                </c:pt>
                <c:pt idx="2">
                  <c:v>-6.4806577209769456E-3</c:v>
                </c:pt>
                <c:pt idx="3">
                  <c:v>3.4546473801433386E-3</c:v>
                </c:pt>
                <c:pt idx="4">
                  <c:v>1.2666077516083618E-3</c:v>
                </c:pt>
                <c:pt idx="5">
                  <c:v>5.3829258373561117E-4</c:v>
                </c:pt>
              </c:numCache>
            </c:numRef>
          </c:val>
          <c:extLst>
            <c:ext xmlns:c16="http://schemas.microsoft.com/office/drawing/2014/chart" uri="{C3380CC4-5D6E-409C-BE32-E72D297353CC}">
              <c16:uniqueId val="{00000000-96E5-2D4D-BC71-57B9912E5831}"/>
            </c:ext>
          </c:extLst>
        </c:ser>
        <c:ser>
          <c:idx val="1"/>
          <c:order val="1"/>
          <c:tx>
            <c:strRef>
              <c:f>Annual!$BB$6327</c:f>
              <c:strCache>
                <c:ptCount val="1"/>
                <c:pt idx="0">
                  <c:v>2007-2021</c:v>
                </c:pt>
              </c:strCache>
            </c:strRef>
          </c:tx>
          <c:spPr>
            <a:solidFill>
              <a:srgbClr val="FF0000"/>
            </a:solidFill>
            <a:ln>
              <a:noFill/>
            </a:ln>
            <a:effectLst/>
          </c:spPr>
          <c:invertIfNegative val="0"/>
          <c:cat>
            <c:strRef>
              <c:f>Annual!$AZ$6328:$AZ$6333</c:f>
              <c:strCache>
                <c:ptCount val="6"/>
                <c:pt idx="0">
                  <c:v>Information</c:v>
                </c:pt>
                <c:pt idx="1">
                  <c:v>Computer systems design </c:v>
                </c:pt>
                <c:pt idx="2">
                  <c:v>Management of companies</c:v>
                </c:pt>
                <c:pt idx="3">
                  <c:v>Administrative and support services</c:v>
                </c:pt>
                <c:pt idx="4">
                  <c:v>Finance and insurance</c:v>
                </c:pt>
                <c:pt idx="5">
                  <c:v>Oil and gas extraction</c:v>
                </c:pt>
              </c:strCache>
            </c:strRef>
          </c:cat>
          <c:val>
            <c:numRef>
              <c:f>Annual!$BB$6328:$BB$6333</c:f>
              <c:numCache>
                <c:formatCode>0.0%</c:formatCode>
                <c:ptCount val="6"/>
                <c:pt idx="0">
                  <c:v>1.125665238691731E-2</c:v>
                </c:pt>
                <c:pt idx="1">
                  <c:v>3.5032858335609207E-2</c:v>
                </c:pt>
                <c:pt idx="2">
                  <c:v>1.1771760378405105E-2</c:v>
                </c:pt>
                <c:pt idx="3">
                  <c:v>5.4822287526687941E-3</c:v>
                </c:pt>
                <c:pt idx="4">
                  <c:v>2.5973737863749236E-3</c:v>
                </c:pt>
                <c:pt idx="5">
                  <c:v>3.8346425507533644E-2</c:v>
                </c:pt>
              </c:numCache>
            </c:numRef>
          </c:val>
          <c:extLst>
            <c:ext xmlns:c16="http://schemas.microsoft.com/office/drawing/2014/chart" uri="{C3380CC4-5D6E-409C-BE32-E72D297353CC}">
              <c16:uniqueId val="{00000001-96E5-2D4D-BC71-57B9912E5831}"/>
            </c:ext>
          </c:extLst>
        </c:ser>
        <c:dLbls>
          <c:showLegendKey val="0"/>
          <c:showVal val="0"/>
          <c:showCatName val="0"/>
          <c:showSerName val="0"/>
          <c:showPercent val="0"/>
          <c:showBubbleSize val="0"/>
        </c:dLbls>
        <c:gapWidth val="219"/>
        <c:overlap val="-27"/>
        <c:axId val="627727103"/>
        <c:axId val="627670415"/>
      </c:barChart>
      <c:catAx>
        <c:axId val="627727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7670415"/>
        <c:crosses val="autoZero"/>
        <c:auto val="1"/>
        <c:lblAlgn val="ctr"/>
        <c:lblOffset val="100"/>
        <c:noMultiLvlLbl val="0"/>
      </c:catAx>
      <c:valAx>
        <c:axId val="62767041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7727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Figure 2. Selected Sectors</a:t>
            </a:r>
            <a:r>
              <a:rPr lang="en-US" sz="1800" b="1" baseline="0"/>
              <a:t> with Slowing or Negative Total Factor Productivity Growth (average annual growth rate over period)</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Annual!$BA$6335</c:f>
              <c:strCache>
                <c:ptCount val="1"/>
                <c:pt idx="0">
                  <c:v>1987-2007</c:v>
                </c:pt>
              </c:strCache>
            </c:strRef>
          </c:tx>
          <c:spPr>
            <a:solidFill>
              <a:schemeClr val="accent1"/>
            </a:solidFill>
            <a:ln>
              <a:noFill/>
            </a:ln>
            <a:effectLst/>
          </c:spPr>
          <c:invertIfNegative val="0"/>
          <c:cat>
            <c:strRef>
              <c:f>Annual!$AZ$6336:$AZ$6344</c:f>
              <c:strCache>
                <c:ptCount val="9"/>
                <c:pt idx="0">
                  <c:v>Crop &amp; animal production (Farms)</c:v>
                </c:pt>
                <c:pt idx="1">
                  <c:v>Mining, except oil and gas</c:v>
                </c:pt>
                <c:pt idx="2">
                  <c:v>Durable manufacturing sector</c:v>
                </c:pt>
                <c:pt idx="3">
                  <c:v>Nondurable manufacturing sector</c:v>
                </c:pt>
                <c:pt idx="4">
                  <c:v>Construction</c:v>
                </c:pt>
                <c:pt idx="5">
                  <c:v>Utilities</c:v>
                </c:pt>
                <c:pt idx="6">
                  <c:v>Air transportation</c:v>
                </c:pt>
                <c:pt idx="7">
                  <c:v>Truck transportation</c:v>
                </c:pt>
                <c:pt idx="8">
                  <c:v>Accommodation and food services</c:v>
                </c:pt>
              </c:strCache>
            </c:strRef>
          </c:cat>
          <c:val>
            <c:numRef>
              <c:f>Annual!$BA$6336:$BA$6344</c:f>
              <c:numCache>
                <c:formatCode>0.0%</c:formatCode>
                <c:ptCount val="9"/>
                <c:pt idx="0">
                  <c:v>1.5242549070870526E-2</c:v>
                </c:pt>
                <c:pt idx="1">
                  <c:v>2.0147242428415257E-2</c:v>
                </c:pt>
                <c:pt idx="2">
                  <c:v>2.1006071829894557E-2</c:v>
                </c:pt>
                <c:pt idx="3">
                  <c:v>2.905016531050908E-3</c:v>
                </c:pt>
                <c:pt idx="4">
                  <c:v>-8.0269073585035322E-3</c:v>
                </c:pt>
                <c:pt idx="5">
                  <c:v>7.2238037131964195E-3</c:v>
                </c:pt>
                <c:pt idx="6">
                  <c:v>2.9387339933381273E-2</c:v>
                </c:pt>
                <c:pt idx="7">
                  <c:v>5.6674826856588645E-3</c:v>
                </c:pt>
                <c:pt idx="8">
                  <c:v>4.4650670480577137E-3</c:v>
                </c:pt>
              </c:numCache>
            </c:numRef>
          </c:val>
          <c:extLst>
            <c:ext xmlns:c16="http://schemas.microsoft.com/office/drawing/2014/chart" uri="{C3380CC4-5D6E-409C-BE32-E72D297353CC}">
              <c16:uniqueId val="{00000000-0C8E-2245-9A01-D9D1DF077B31}"/>
            </c:ext>
          </c:extLst>
        </c:ser>
        <c:ser>
          <c:idx val="1"/>
          <c:order val="1"/>
          <c:tx>
            <c:strRef>
              <c:f>Annual!$BB$6335</c:f>
              <c:strCache>
                <c:ptCount val="1"/>
                <c:pt idx="0">
                  <c:v>2007-2021</c:v>
                </c:pt>
              </c:strCache>
            </c:strRef>
          </c:tx>
          <c:spPr>
            <a:solidFill>
              <a:srgbClr val="FF0000"/>
            </a:solidFill>
            <a:ln>
              <a:noFill/>
            </a:ln>
            <a:effectLst/>
          </c:spPr>
          <c:invertIfNegative val="0"/>
          <c:cat>
            <c:strRef>
              <c:f>Annual!$AZ$6336:$AZ$6344</c:f>
              <c:strCache>
                <c:ptCount val="9"/>
                <c:pt idx="0">
                  <c:v>Crop &amp; animal production (Farms)</c:v>
                </c:pt>
                <c:pt idx="1">
                  <c:v>Mining, except oil and gas</c:v>
                </c:pt>
                <c:pt idx="2">
                  <c:v>Durable manufacturing sector</c:v>
                </c:pt>
                <c:pt idx="3">
                  <c:v>Nondurable manufacturing sector</c:v>
                </c:pt>
                <c:pt idx="4">
                  <c:v>Construction</c:v>
                </c:pt>
                <c:pt idx="5">
                  <c:v>Utilities</c:v>
                </c:pt>
                <c:pt idx="6">
                  <c:v>Air transportation</c:v>
                </c:pt>
                <c:pt idx="7">
                  <c:v>Truck transportation</c:v>
                </c:pt>
                <c:pt idx="8">
                  <c:v>Accommodation and food services</c:v>
                </c:pt>
              </c:strCache>
            </c:strRef>
          </c:cat>
          <c:val>
            <c:numRef>
              <c:f>Annual!$BB$6336:$BB$6344</c:f>
              <c:numCache>
                <c:formatCode>0.0%</c:formatCode>
                <c:ptCount val="9"/>
                <c:pt idx="0">
                  <c:v>3.5390115088869134E-3</c:v>
                </c:pt>
                <c:pt idx="1">
                  <c:v>-1.8767934799247543E-2</c:v>
                </c:pt>
                <c:pt idx="2">
                  <c:v>2.6639053070429686E-3</c:v>
                </c:pt>
                <c:pt idx="3">
                  <c:v>-1.3470268018193066E-3</c:v>
                </c:pt>
                <c:pt idx="4">
                  <c:v>-5.3776911694982665E-3</c:v>
                </c:pt>
                <c:pt idx="5">
                  <c:v>1.1476071037932467E-3</c:v>
                </c:pt>
                <c:pt idx="6">
                  <c:v>-9.3665250944148237E-3</c:v>
                </c:pt>
                <c:pt idx="7">
                  <c:v>-4.2530998541674414E-3</c:v>
                </c:pt>
                <c:pt idx="8">
                  <c:v>2.2928750253583541E-3</c:v>
                </c:pt>
              </c:numCache>
            </c:numRef>
          </c:val>
          <c:extLst>
            <c:ext xmlns:c16="http://schemas.microsoft.com/office/drawing/2014/chart" uri="{C3380CC4-5D6E-409C-BE32-E72D297353CC}">
              <c16:uniqueId val="{00000001-0C8E-2245-9A01-D9D1DF077B31}"/>
            </c:ext>
          </c:extLst>
        </c:ser>
        <c:dLbls>
          <c:showLegendKey val="0"/>
          <c:showVal val="0"/>
          <c:showCatName val="0"/>
          <c:showSerName val="0"/>
          <c:showPercent val="0"/>
          <c:showBubbleSize val="0"/>
        </c:dLbls>
        <c:gapWidth val="219"/>
        <c:overlap val="-27"/>
        <c:axId val="623810063"/>
        <c:axId val="164390575"/>
      </c:barChart>
      <c:catAx>
        <c:axId val="623810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4390575"/>
        <c:crosses val="autoZero"/>
        <c:auto val="1"/>
        <c:lblAlgn val="ctr"/>
        <c:lblOffset val="100"/>
        <c:noMultiLvlLbl val="0"/>
      </c:catAx>
      <c:valAx>
        <c:axId val="1643905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3810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Figure 3. Farmland Productivity Has Slumped</a:t>
            </a:r>
          </a:p>
          <a:p>
            <a:pPr>
              <a:defRPr/>
            </a:pPr>
            <a:r>
              <a:rPr lang="en-US" sz="2000" b="1"/>
              <a:t>(farm total factor productivity,</a:t>
            </a:r>
            <a:r>
              <a:rPr lang="en-US" sz="2000" b="1" baseline="0"/>
              <a:t> </a:t>
            </a:r>
            <a:r>
              <a:rPr lang="en-US" sz="2000" b="1"/>
              <a:t>annual growth rate over period</a:t>
            </a:r>
            <a:r>
              <a:rPr lang="en-US"/>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'BLS Data Series'!$Y$125</c:f>
              <c:strCache>
                <c:ptCount val="1"/>
                <c:pt idx="0">
                  <c:v>farm total factor productivity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'BLS Data Series'!$X$126:$X$129</c:f>
              <c:strCache>
                <c:ptCount val="4"/>
                <c:pt idx="0">
                  <c:v>1948-1973</c:v>
                </c:pt>
                <c:pt idx="1">
                  <c:v>1973-1990</c:v>
                </c:pt>
                <c:pt idx="2">
                  <c:v>1990-2000</c:v>
                </c:pt>
                <c:pt idx="3">
                  <c:v>2000-2019</c:v>
                </c:pt>
              </c:strCache>
            </c:strRef>
          </c:cat>
          <c:val>
            <c:numRef>
              <c:f>'BLS Data Series'!$Y$126:$Y$129</c:f>
              <c:numCache>
                <c:formatCode>0.00%</c:formatCode>
                <c:ptCount val="4"/>
                <c:pt idx="0">
                  <c:v>1.4566772695816965E-2</c:v>
                </c:pt>
                <c:pt idx="1">
                  <c:v>1.8656710869300763E-2</c:v>
                </c:pt>
                <c:pt idx="2">
                  <c:v>1.5934816505562981E-2</c:v>
                </c:pt>
                <c:pt idx="3">
                  <c:v>6.5982361098140263E-3</c:v>
                </c:pt>
              </c:numCache>
            </c:numRef>
          </c:val>
          <c:extLst>
            <c:ext xmlns:c16="http://schemas.microsoft.com/office/drawing/2014/chart" uri="{C3380CC4-5D6E-409C-BE32-E72D297353CC}">
              <c16:uniqueId val="{00000000-D33E-D74D-BC2D-229F7E4A0771}"/>
            </c:ext>
          </c:extLst>
        </c:ser>
        <c:dLbls>
          <c:showLegendKey val="0"/>
          <c:showVal val="0"/>
          <c:showCatName val="0"/>
          <c:showSerName val="0"/>
          <c:showPercent val="0"/>
          <c:showBubbleSize val="0"/>
        </c:dLbls>
        <c:gapWidth val="219"/>
        <c:overlap val="-27"/>
        <c:axId val="238277200"/>
        <c:axId val="239265888"/>
      </c:barChart>
      <c:catAx>
        <c:axId val="23827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39265888"/>
        <c:crosses val="autoZero"/>
        <c:auto val="1"/>
        <c:lblAlgn val="ctr"/>
        <c:lblOffset val="100"/>
        <c:noMultiLvlLbl val="0"/>
      </c:catAx>
      <c:valAx>
        <c:axId val="2392658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8277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Figure 4. Farm Prices Have Been Rising</a:t>
            </a:r>
            <a:r>
              <a:rPr lang="en-US" sz="2000" b="1" baseline="0"/>
              <a:t> Faster than Inflation since 2000 </a:t>
            </a:r>
          </a:p>
          <a:p>
            <a:pPr>
              <a:defRPr/>
            </a:pPr>
            <a:r>
              <a:rPr lang="en-US" sz="2000" b="1" baseline="0"/>
              <a:t>(annual percent change in prices)</a:t>
            </a:r>
          </a:p>
          <a:p>
            <a:pPr>
              <a:defRPr/>
            </a:pP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'BLS Data Series'!$T$125</c:f>
              <c:strCache>
                <c:ptCount val="1"/>
                <c:pt idx="0">
                  <c:v>farm products*</c:v>
                </c:pt>
              </c:strCache>
            </c:strRef>
          </c:tx>
          <c:spPr>
            <a:solidFill>
              <a:srgbClr val="FFC000"/>
            </a:solidFill>
            <a:ln>
              <a:noFill/>
            </a:ln>
            <a:effectLst/>
          </c:spPr>
          <c:invertIfNegative val="0"/>
          <c:cat>
            <c:strRef>
              <c:f>'BLS Data Series'!$S$126:$S$130</c:f>
              <c:strCache>
                <c:ptCount val="5"/>
                <c:pt idx="0">
                  <c:v>1948-1973</c:v>
                </c:pt>
                <c:pt idx="1">
                  <c:v>1973-1990</c:v>
                </c:pt>
                <c:pt idx="2">
                  <c:v>1990-2000</c:v>
                </c:pt>
                <c:pt idx="3">
                  <c:v>2000-2019</c:v>
                </c:pt>
                <c:pt idx="4">
                  <c:v>2019-2022</c:v>
                </c:pt>
              </c:strCache>
            </c:strRef>
          </c:cat>
          <c:val>
            <c:numRef>
              <c:f>'BLS Data Series'!$T$126:$T$130</c:f>
              <c:numCache>
                <c:formatCode>0.0%</c:formatCode>
                <c:ptCount val="5"/>
                <c:pt idx="0">
                  <c:v>1.6322889673547669E-2</c:v>
                </c:pt>
                <c:pt idx="1">
                  <c:v>2.5854554520877482E-2</c:v>
                </c:pt>
                <c:pt idx="2">
                  <c:v>-1.1940672433054189E-2</c:v>
                </c:pt>
                <c:pt idx="3">
                  <c:v>2.581967260368101E-2</c:v>
                </c:pt>
                <c:pt idx="4">
                  <c:v>0.15787213492884167</c:v>
                </c:pt>
              </c:numCache>
            </c:numRef>
          </c:val>
          <c:extLst>
            <c:ext xmlns:c16="http://schemas.microsoft.com/office/drawing/2014/chart" uri="{C3380CC4-5D6E-409C-BE32-E72D297353CC}">
              <c16:uniqueId val="{00000000-3144-FD42-9E09-958AF42C812C}"/>
            </c:ext>
          </c:extLst>
        </c:ser>
        <c:ser>
          <c:idx val="1"/>
          <c:order val="1"/>
          <c:tx>
            <c:strRef>
              <c:f>'BLS Data Series'!$U$125</c:f>
              <c:strCache>
                <c:ptCount val="1"/>
                <c:pt idx="0">
                  <c:v>all consumer prices</c:v>
                </c:pt>
              </c:strCache>
            </c:strRef>
          </c:tx>
          <c:spPr>
            <a:solidFill>
              <a:schemeClr val="accent2"/>
            </a:solidFill>
            <a:ln>
              <a:noFill/>
            </a:ln>
            <a:effectLst/>
          </c:spPr>
          <c:invertIfNegative val="0"/>
          <c:cat>
            <c:strRef>
              <c:f>'BLS Data Series'!$S$126:$S$130</c:f>
              <c:strCache>
                <c:ptCount val="5"/>
                <c:pt idx="0">
                  <c:v>1948-1973</c:v>
                </c:pt>
                <c:pt idx="1">
                  <c:v>1973-1990</c:v>
                </c:pt>
                <c:pt idx="2">
                  <c:v>1990-2000</c:v>
                </c:pt>
                <c:pt idx="3">
                  <c:v>2000-2019</c:v>
                </c:pt>
                <c:pt idx="4">
                  <c:v>2019-2022</c:v>
                </c:pt>
              </c:strCache>
            </c:strRef>
          </c:cat>
          <c:val>
            <c:numRef>
              <c:f>'BLS Data Series'!$U$126:$U$130</c:f>
              <c:numCache>
                <c:formatCode>0.0%</c:formatCode>
                <c:ptCount val="5"/>
                <c:pt idx="0">
                  <c:v>2.4742237297450176E-2</c:v>
                </c:pt>
                <c:pt idx="1">
                  <c:v>6.5569837523468122E-2</c:v>
                </c:pt>
                <c:pt idx="2">
                  <c:v>2.795891176741816E-2</c:v>
                </c:pt>
                <c:pt idx="3">
                  <c:v>2.1016758824805581E-2</c:v>
                </c:pt>
                <c:pt idx="4">
                  <c:v>4.6082860980133589E-2</c:v>
                </c:pt>
              </c:numCache>
            </c:numRef>
          </c:val>
          <c:extLst>
            <c:ext xmlns:c16="http://schemas.microsoft.com/office/drawing/2014/chart" uri="{C3380CC4-5D6E-409C-BE32-E72D297353CC}">
              <c16:uniqueId val="{00000001-3144-FD42-9E09-958AF42C812C}"/>
            </c:ext>
          </c:extLst>
        </c:ser>
        <c:dLbls>
          <c:showLegendKey val="0"/>
          <c:showVal val="0"/>
          <c:showCatName val="0"/>
          <c:showSerName val="0"/>
          <c:showPercent val="0"/>
          <c:showBubbleSize val="0"/>
        </c:dLbls>
        <c:gapWidth val="219"/>
        <c:overlap val="-27"/>
        <c:axId val="251090384"/>
        <c:axId val="251092112"/>
      </c:barChart>
      <c:catAx>
        <c:axId val="251090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51092112"/>
        <c:crosses val="autoZero"/>
        <c:auto val="1"/>
        <c:lblAlgn val="ctr"/>
        <c:lblOffset val="100"/>
        <c:noMultiLvlLbl val="0"/>
      </c:catAx>
      <c:valAx>
        <c:axId val="25109211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1090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Figure 5. The</a:t>
            </a:r>
            <a:r>
              <a:rPr lang="en-US" sz="2000" b="1" baseline="0"/>
              <a:t> Long-Term Decline in Food Expenditures Stalls Since 2000 (food share of PCE)</a:t>
            </a:r>
            <a:endParaRPr lang="en-US" sz="20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Foo and beverages for off-premises consumption</c:v>
          </c:tx>
          <c:spPr>
            <a:ln w="28575" cap="rnd">
              <a:solidFill>
                <a:srgbClr val="FF0000"/>
              </a:solidFill>
              <a:round/>
            </a:ln>
            <a:effectLst/>
          </c:spPr>
          <c:marker>
            <c:symbol val="none"/>
          </c:marker>
          <c:cat>
            <c:strRef>
              <c:f>'U20405-A'!$D$8:$BO$8</c:f>
              <c:strCache>
                <c:ptCount val="64"/>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pt idx="56">
                  <c:v>2015</c:v>
                </c:pt>
                <c:pt idx="57">
                  <c:v>2016</c:v>
                </c:pt>
                <c:pt idx="58">
                  <c:v>2017</c:v>
                </c:pt>
                <c:pt idx="59">
                  <c:v>2018</c:v>
                </c:pt>
                <c:pt idx="60">
                  <c:v>2019</c:v>
                </c:pt>
                <c:pt idx="61">
                  <c:v>2020</c:v>
                </c:pt>
                <c:pt idx="62">
                  <c:v>2021</c:v>
                </c:pt>
                <c:pt idx="63">
                  <c:v>2022</c:v>
                </c:pt>
              </c:strCache>
            </c:strRef>
          </c:cat>
          <c:val>
            <c:numRef>
              <c:f>'U20405-A'!$D$419:$BO$419</c:f>
              <c:numCache>
                <c:formatCode>0.0%</c:formatCode>
                <c:ptCount val="64"/>
                <c:pt idx="0">
                  <c:v>0.19423264907135876</c:v>
                </c:pt>
                <c:pt idx="1">
                  <c:v>0.18888821788755358</c:v>
                </c:pt>
                <c:pt idx="2">
                  <c:v>0.18668130902701516</c:v>
                </c:pt>
                <c:pt idx="3">
                  <c:v>0.17833333793031164</c:v>
                </c:pt>
                <c:pt idx="4">
                  <c:v>0.1724187574436897</c:v>
                </c:pt>
                <c:pt idx="5">
                  <c:v>0.16922694772935379</c:v>
                </c:pt>
                <c:pt idx="6">
                  <c:v>0.1680508744325275</c:v>
                </c:pt>
                <c:pt idx="7">
                  <c:v>0.16796584423621486</c:v>
                </c:pt>
                <c:pt idx="8">
                  <c:v>0.16293949889971088</c:v>
                </c:pt>
                <c:pt idx="9">
                  <c:v>0.1595253316859776</c:v>
                </c:pt>
                <c:pt idx="10">
                  <c:v>0.15799343647444913</c:v>
                </c:pt>
                <c:pt idx="11">
                  <c:v>0.16004663504060465</c:v>
                </c:pt>
                <c:pt idx="12">
                  <c:v>0.15304948873970087</c:v>
                </c:pt>
                <c:pt idx="13">
                  <c:v>0.14902239527802405</c:v>
                </c:pt>
                <c:pt idx="14">
                  <c:v>0.14915104611129093</c:v>
                </c:pt>
                <c:pt idx="15">
                  <c:v>0.15377767934798384</c:v>
                </c:pt>
                <c:pt idx="16">
                  <c:v>0.15192514266695259</c:v>
                </c:pt>
                <c:pt idx="17">
                  <c:v>0.14577150495004645</c:v>
                </c:pt>
                <c:pt idx="18">
                  <c:v>0.14111030436233049</c:v>
                </c:pt>
                <c:pt idx="19">
                  <c:v>0.13788836296240048</c:v>
                </c:pt>
                <c:pt idx="20">
                  <c:v>0.13773637269619407</c:v>
                </c:pt>
                <c:pt idx="21">
                  <c:v>0.13661478739246241</c:v>
                </c:pt>
                <c:pt idx="22">
                  <c:v>0.13202919825786694</c:v>
                </c:pt>
                <c:pt idx="23">
                  <c:v>0.12897536567184356</c:v>
                </c:pt>
                <c:pt idx="24">
                  <c:v>0.12142154316807686</c:v>
                </c:pt>
                <c:pt idx="25">
                  <c:v>0.11679867112833722</c:v>
                </c:pt>
                <c:pt idx="26">
                  <c:v>0.11167415577091082</c:v>
                </c:pt>
                <c:pt idx="27">
                  <c:v>0.10962700058691505</c:v>
                </c:pt>
                <c:pt idx="28">
                  <c:v>0.10542379283543528</c:v>
                </c:pt>
                <c:pt idx="29">
                  <c:v>0.10294437377402844</c:v>
                </c:pt>
                <c:pt idx="30">
                  <c:v>0.10215619843444818</c:v>
                </c:pt>
                <c:pt idx="31">
                  <c:v>0.10269798272194705</c:v>
                </c:pt>
                <c:pt idx="32">
                  <c:v>0.10218288609793102</c:v>
                </c:pt>
                <c:pt idx="33">
                  <c:v>9.6356954125004557E-2</c:v>
                </c:pt>
                <c:pt idx="34">
                  <c:v>9.2873649141596196E-2</c:v>
                </c:pt>
                <c:pt idx="35">
                  <c:v>9.1529803758341785E-2</c:v>
                </c:pt>
                <c:pt idx="36">
                  <c:v>8.941863019108974E-2</c:v>
                </c:pt>
                <c:pt idx="37">
                  <c:v>8.8067603300616484E-2</c:v>
                </c:pt>
                <c:pt idx="38">
                  <c:v>8.5749504676897625E-2</c:v>
                </c:pt>
                <c:pt idx="39">
                  <c:v>8.2936265408572171E-2</c:v>
                </c:pt>
                <c:pt idx="40">
                  <c:v>8.2041669968830749E-2</c:v>
                </c:pt>
                <c:pt idx="41">
                  <c:v>7.9882326150970739E-2</c:v>
                </c:pt>
                <c:pt idx="42">
                  <c:v>7.9731250568117487E-2</c:v>
                </c:pt>
                <c:pt idx="43">
                  <c:v>7.8249641683066987E-2</c:v>
                </c:pt>
                <c:pt idx="44">
                  <c:v>7.7457620703112837E-2</c:v>
                </c:pt>
                <c:pt idx="45">
                  <c:v>7.6847312183246766E-2</c:v>
                </c:pt>
                <c:pt idx="46">
                  <c:v>7.6201501961554396E-2</c:v>
                </c:pt>
                <c:pt idx="47">
                  <c:v>7.5481533508471699E-2</c:v>
                </c:pt>
                <c:pt idx="48">
                  <c:v>7.5650222016019134E-2</c:v>
                </c:pt>
                <c:pt idx="49">
                  <c:v>7.652523864728282E-2</c:v>
                </c:pt>
                <c:pt idx="50">
                  <c:v>7.8143055789489227E-2</c:v>
                </c:pt>
                <c:pt idx="51">
                  <c:v>7.6690679062978551E-2</c:v>
                </c:pt>
                <c:pt idx="52">
                  <c:v>7.6600892973894316E-2</c:v>
                </c:pt>
                <c:pt idx="53">
                  <c:v>7.6597283894808202E-2</c:v>
                </c:pt>
                <c:pt idx="54">
                  <c:v>7.6032197043031005E-2</c:v>
                </c:pt>
                <c:pt idx="55">
                  <c:v>7.5698499078937095E-2</c:v>
                </c:pt>
                <c:pt idx="56">
                  <c:v>7.5097386744182482E-2</c:v>
                </c:pt>
                <c:pt idx="57">
                  <c:v>7.4105041208464395E-2</c:v>
                </c:pt>
                <c:pt idx="58">
                  <c:v>7.3517435795481034E-2</c:v>
                </c:pt>
                <c:pt idx="59">
                  <c:v>7.1896332961020659E-2</c:v>
                </c:pt>
                <c:pt idx="60">
                  <c:v>7.1620717166684458E-2</c:v>
                </c:pt>
                <c:pt idx="61">
                  <c:v>7.9777256799048693E-2</c:v>
                </c:pt>
                <c:pt idx="62">
                  <c:v>7.5775967099667815E-2</c:v>
                </c:pt>
                <c:pt idx="63">
                  <c:v>7.3578603409039656E-2</c:v>
                </c:pt>
              </c:numCache>
            </c:numRef>
          </c:val>
          <c:smooth val="0"/>
          <c:extLst>
            <c:ext xmlns:c16="http://schemas.microsoft.com/office/drawing/2014/chart" uri="{C3380CC4-5D6E-409C-BE32-E72D297353CC}">
              <c16:uniqueId val="{00000000-95D8-5348-8B91-6B3B95A55943}"/>
            </c:ext>
          </c:extLst>
        </c:ser>
        <c:ser>
          <c:idx val="1"/>
          <c:order val="1"/>
          <c:tx>
            <c:v>Food services</c:v>
          </c:tx>
          <c:spPr>
            <a:ln w="28575" cap="rnd">
              <a:solidFill>
                <a:schemeClr val="accent2"/>
              </a:solidFill>
              <a:round/>
            </a:ln>
            <a:effectLst/>
          </c:spPr>
          <c:marker>
            <c:symbol val="none"/>
          </c:marker>
          <c:cat>
            <c:strRef>
              <c:f>'U20405-A'!$D$8:$BO$8</c:f>
              <c:strCache>
                <c:ptCount val="64"/>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pt idx="56">
                  <c:v>2015</c:v>
                </c:pt>
                <c:pt idx="57">
                  <c:v>2016</c:v>
                </c:pt>
                <c:pt idx="58">
                  <c:v>2017</c:v>
                </c:pt>
                <c:pt idx="59">
                  <c:v>2018</c:v>
                </c:pt>
                <c:pt idx="60">
                  <c:v>2019</c:v>
                </c:pt>
                <c:pt idx="61">
                  <c:v>2020</c:v>
                </c:pt>
                <c:pt idx="62">
                  <c:v>2021</c:v>
                </c:pt>
                <c:pt idx="63">
                  <c:v>2022</c:v>
                </c:pt>
              </c:strCache>
            </c:strRef>
          </c:cat>
          <c:val>
            <c:numRef>
              <c:f>'U20405-A'!$D$420:$BO$420</c:f>
              <c:numCache>
                <c:formatCode>0.0%</c:formatCode>
                <c:ptCount val="64"/>
                <c:pt idx="0">
                  <c:v>5.8840223252294009E-2</c:v>
                </c:pt>
                <c:pt idx="1">
                  <c:v>5.8306661030255454E-2</c:v>
                </c:pt>
                <c:pt idx="2">
                  <c:v>5.7808038655831319E-2</c:v>
                </c:pt>
                <c:pt idx="3">
                  <c:v>5.7662657182181005E-2</c:v>
                </c:pt>
                <c:pt idx="4">
                  <c:v>5.7102097975316395E-2</c:v>
                </c:pt>
                <c:pt idx="5">
                  <c:v>5.6685791657737343E-2</c:v>
                </c:pt>
                <c:pt idx="6">
                  <c:v>5.7299203337449464E-2</c:v>
                </c:pt>
                <c:pt idx="7">
                  <c:v>5.7688901668823282E-2</c:v>
                </c:pt>
                <c:pt idx="8">
                  <c:v>5.677491932857693E-2</c:v>
                </c:pt>
                <c:pt idx="9">
                  <c:v>5.769576117172965E-2</c:v>
                </c:pt>
                <c:pt idx="10">
                  <c:v>5.7544326990138145E-2</c:v>
                </c:pt>
                <c:pt idx="11">
                  <c:v>5.9668421150289766E-2</c:v>
                </c:pt>
                <c:pt idx="12">
                  <c:v>5.8188094071323561E-2</c:v>
                </c:pt>
                <c:pt idx="13">
                  <c:v>5.8600304887177428E-2</c:v>
                </c:pt>
                <c:pt idx="14">
                  <c:v>5.9452078980666803E-2</c:v>
                </c:pt>
                <c:pt idx="15">
                  <c:v>6.0102498384688244E-2</c:v>
                </c:pt>
                <c:pt idx="16">
                  <c:v>6.1647843329804462E-2</c:v>
                </c:pt>
                <c:pt idx="17">
                  <c:v>6.2400559047667177E-2</c:v>
                </c:pt>
                <c:pt idx="18">
                  <c:v>6.1840302988677175E-2</c:v>
                </c:pt>
                <c:pt idx="19">
                  <c:v>6.2744155044253763E-2</c:v>
                </c:pt>
                <c:pt idx="20">
                  <c:v>6.4126855975072852E-2</c:v>
                </c:pt>
                <c:pt idx="21">
                  <c:v>6.367058955243915E-2</c:v>
                </c:pt>
                <c:pt idx="22">
                  <c:v>6.3094669927004354E-2</c:v>
                </c:pt>
                <c:pt idx="23">
                  <c:v>6.2679842568953328E-2</c:v>
                </c:pt>
                <c:pt idx="24">
                  <c:v>6.1227951376333765E-2</c:v>
                </c:pt>
                <c:pt idx="25">
                  <c:v>5.9693300272033512E-2</c:v>
                </c:pt>
                <c:pt idx="26">
                  <c:v>5.7580091638620927E-2</c:v>
                </c:pt>
                <c:pt idx="27">
                  <c:v>5.8015894518823205E-2</c:v>
                </c:pt>
                <c:pt idx="28">
                  <c:v>5.9275507845679795E-2</c:v>
                </c:pt>
                <c:pt idx="29">
                  <c:v>6.055263464516044E-2</c:v>
                </c:pt>
                <c:pt idx="30">
                  <c:v>6.0576924689900745E-2</c:v>
                </c:pt>
                <c:pt idx="31">
                  <c:v>6.1726534617801969E-2</c:v>
                </c:pt>
                <c:pt idx="32">
                  <c:v>6.1922190448006301E-2</c:v>
                </c:pt>
                <c:pt idx="33">
                  <c:v>6.0544711819416952E-2</c:v>
                </c:pt>
                <c:pt idx="34">
                  <c:v>5.9683053667758015E-2</c:v>
                </c:pt>
                <c:pt idx="35">
                  <c:v>5.7911041492576198E-2</c:v>
                </c:pt>
                <c:pt idx="36">
                  <c:v>5.6338726350554855E-2</c:v>
                </c:pt>
                <c:pt idx="37">
                  <c:v>5.4658356906804643E-2</c:v>
                </c:pt>
                <c:pt idx="38">
                  <c:v>5.3917883827994201E-2</c:v>
                </c:pt>
                <c:pt idx="39">
                  <c:v>5.3531686939193308E-2</c:v>
                </c:pt>
                <c:pt idx="40">
                  <c:v>5.2600052389032169E-2</c:v>
                </c:pt>
                <c:pt idx="41">
                  <c:v>5.2285006795298308E-2</c:v>
                </c:pt>
                <c:pt idx="42">
                  <c:v>5.1962021549659086E-2</c:v>
                </c:pt>
                <c:pt idx="43">
                  <c:v>5.2124380914202469E-2</c:v>
                </c:pt>
                <c:pt idx="44">
                  <c:v>5.2267422700309749E-2</c:v>
                </c:pt>
                <c:pt idx="45">
                  <c:v>5.2485556295220094E-2</c:v>
                </c:pt>
                <c:pt idx="46">
                  <c:v>5.224125351548272E-2</c:v>
                </c:pt>
                <c:pt idx="47">
                  <c:v>5.2413779276500025E-2</c:v>
                </c:pt>
                <c:pt idx="48">
                  <c:v>5.2284521136306696E-2</c:v>
                </c:pt>
                <c:pt idx="49">
                  <c:v>5.2127529693038355E-2</c:v>
                </c:pt>
                <c:pt idx="50">
                  <c:v>5.257390950234845E-2</c:v>
                </c:pt>
                <c:pt idx="51">
                  <c:v>5.2346257247382524E-2</c:v>
                </c:pt>
                <c:pt idx="52">
                  <c:v>5.2707312566192821E-2</c:v>
                </c:pt>
                <c:pt idx="53">
                  <c:v>5.3540831418321277E-2</c:v>
                </c:pt>
                <c:pt idx="54">
                  <c:v>5.3965722617130875E-2</c:v>
                </c:pt>
                <c:pt idx="55">
                  <c:v>5.4746966189711525E-2</c:v>
                </c:pt>
                <c:pt idx="56">
                  <c:v>5.6792299344818713E-2</c:v>
                </c:pt>
                <c:pt idx="57">
                  <c:v>5.7596917924827226E-2</c:v>
                </c:pt>
                <c:pt idx="58">
                  <c:v>5.7969447336701577E-2</c:v>
                </c:pt>
                <c:pt idx="59">
                  <c:v>5.813752038028968E-2</c:v>
                </c:pt>
                <c:pt idx="60">
                  <c:v>5.8974185631750942E-2</c:v>
                </c:pt>
                <c:pt idx="61">
                  <c:v>5.1824553494199489E-2</c:v>
                </c:pt>
                <c:pt idx="62">
                  <c:v>5.8440095393356109E-2</c:v>
                </c:pt>
                <c:pt idx="63">
                  <c:v>6.1403576985356249E-2</c:v>
                </c:pt>
              </c:numCache>
            </c:numRef>
          </c:val>
          <c:smooth val="0"/>
          <c:extLst>
            <c:ext xmlns:c16="http://schemas.microsoft.com/office/drawing/2014/chart" uri="{C3380CC4-5D6E-409C-BE32-E72D297353CC}">
              <c16:uniqueId val="{00000001-95D8-5348-8B91-6B3B95A55943}"/>
            </c:ext>
          </c:extLst>
        </c:ser>
        <c:ser>
          <c:idx val="2"/>
          <c:order val="2"/>
          <c:tx>
            <c:v>All food and beverages</c:v>
          </c:tx>
          <c:spPr>
            <a:ln w="28575" cap="rnd">
              <a:solidFill>
                <a:schemeClr val="accent3"/>
              </a:solidFill>
              <a:round/>
            </a:ln>
            <a:effectLst/>
          </c:spPr>
          <c:marker>
            <c:symbol val="none"/>
          </c:marker>
          <c:cat>
            <c:strRef>
              <c:f>'U20405-A'!$D$8:$BO$8</c:f>
              <c:strCache>
                <c:ptCount val="64"/>
                <c:pt idx="0">
                  <c:v>1959</c:v>
                </c:pt>
                <c:pt idx="1">
                  <c:v>1960</c:v>
                </c:pt>
                <c:pt idx="2">
                  <c:v>1961</c:v>
                </c:pt>
                <c:pt idx="3">
                  <c:v>1962</c:v>
                </c:pt>
                <c:pt idx="4">
                  <c:v>1963</c:v>
                </c:pt>
                <c:pt idx="5">
                  <c:v>1964</c:v>
                </c:pt>
                <c:pt idx="6">
                  <c:v>1965</c:v>
                </c:pt>
                <c:pt idx="7">
                  <c:v>1966</c:v>
                </c:pt>
                <c:pt idx="8">
                  <c:v>1967</c:v>
                </c:pt>
                <c:pt idx="9">
                  <c:v>1968</c:v>
                </c:pt>
                <c:pt idx="10">
                  <c:v>1969</c:v>
                </c:pt>
                <c:pt idx="11">
                  <c:v>1970</c:v>
                </c:pt>
                <c:pt idx="12">
                  <c:v>1971</c:v>
                </c:pt>
                <c:pt idx="13">
                  <c:v>1972</c:v>
                </c:pt>
                <c:pt idx="14">
                  <c:v>1973</c:v>
                </c:pt>
                <c:pt idx="15">
                  <c:v>1974</c:v>
                </c:pt>
                <c:pt idx="16">
                  <c:v>1975</c:v>
                </c:pt>
                <c:pt idx="17">
                  <c:v>1976</c:v>
                </c:pt>
                <c:pt idx="18">
                  <c:v>1977</c:v>
                </c:pt>
                <c:pt idx="19">
                  <c:v>1978</c:v>
                </c:pt>
                <c:pt idx="20">
                  <c:v>1979</c:v>
                </c:pt>
                <c:pt idx="21">
                  <c:v>1980</c:v>
                </c:pt>
                <c:pt idx="22">
                  <c:v>1981</c:v>
                </c:pt>
                <c:pt idx="23">
                  <c:v>1982</c:v>
                </c:pt>
                <c:pt idx="24">
                  <c:v>1983</c:v>
                </c:pt>
                <c:pt idx="25">
                  <c:v>1984</c:v>
                </c:pt>
                <c:pt idx="26">
                  <c:v>1985</c:v>
                </c:pt>
                <c:pt idx="27">
                  <c:v>1986</c:v>
                </c:pt>
                <c:pt idx="28">
                  <c:v>1987</c:v>
                </c:pt>
                <c:pt idx="29">
                  <c:v>1988</c:v>
                </c:pt>
                <c:pt idx="30">
                  <c:v>1989</c:v>
                </c:pt>
                <c:pt idx="31">
                  <c:v>1990</c:v>
                </c:pt>
                <c:pt idx="32">
                  <c:v>1991</c:v>
                </c:pt>
                <c:pt idx="33">
                  <c:v>1992</c:v>
                </c:pt>
                <c:pt idx="34">
                  <c:v>1993</c:v>
                </c:pt>
                <c:pt idx="35">
                  <c:v>1994</c:v>
                </c:pt>
                <c:pt idx="36">
                  <c:v>1995</c:v>
                </c:pt>
                <c:pt idx="37">
                  <c:v>1996</c:v>
                </c:pt>
                <c:pt idx="38">
                  <c:v>1997</c:v>
                </c:pt>
                <c:pt idx="39">
                  <c:v>1998</c:v>
                </c:pt>
                <c:pt idx="40">
                  <c:v>1999</c:v>
                </c:pt>
                <c:pt idx="41">
                  <c:v>2000</c:v>
                </c:pt>
                <c:pt idx="42">
                  <c:v>2001</c:v>
                </c:pt>
                <c:pt idx="43">
                  <c:v>2002</c:v>
                </c:pt>
                <c:pt idx="44">
                  <c:v>2003</c:v>
                </c:pt>
                <c:pt idx="45">
                  <c:v>2004</c:v>
                </c:pt>
                <c:pt idx="46">
                  <c:v>2005</c:v>
                </c:pt>
                <c:pt idx="47">
                  <c:v>2006</c:v>
                </c:pt>
                <c:pt idx="48">
                  <c:v>2007</c:v>
                </c:pt>
                <c:pt idx="49">
                  <c:v>2008</c:v>
                </c:pt>
                <c:pt idx="50">
                  <c:v>2009</c:v>
                </c:pt>
                <c:pt idx="51">
                  <c:v>2010</c:v>
                </c:pt>
                <c:pt idx="52">
                  <c:v>2011</c:v>
                </c:pt>
                <c:pt idx="53">
                  <c:v>2012</c:v>
                </c:pt>
                <c:pt idx="54">
                  <c:v>2013</c:v>
                </c:pt>
                <c:pt idx="55">
                  <c:v>2014</c:v>
                </c:pt>
                <c:pt idx="56">
                  <c:v>2015</c:v>
                </c:pt>
                <c:pt idx="57">
                  <c:v>2016</c:v>
                </c:pt>
                <c:pt idx="58">
                  <c:v>2017</c:v>
                </c:pt>
                <c:pt idx="59">
                  <c:v>2018</c:v>
                </c:pt>
                <c:pt idx="60">
                  <c:v>2019</c:v>
                </c:pt>
                <c:pt idx="61">
                  <c:v>2020</c:v>
                </c:pt>
                <c:pt idx="62">
                  <c:v>2021</c:v>
                </c:pt>
                <c:pt idx="63">
                  <c:v>2022</c:v>
                </c:pt>
              </c:strCache>
            </c:strRef>
          </c:cat>
          <c:val>
            <c:numRef>
              <c:f>'U20405-A'!$D$421:$BO$421</c:f>
              <c:numCache>
                <c:formatCode>0.0%</c:formatCode>
                <c:ptCount val="64"/>
                <c:pt idx="0">
                  <c:v>0.25307287232365278</c:v>
                </c:pt>
                <c:pt idx="1">
                  <c:v>0.24719487891780903</c:v>
                </c:pt>
                <c:pt idx="2">
                  <c:v>0.24448934768284647</c:v>
                </c:pt>
                <c:pt idx="3">
                  <c:v>0.23599599511249264</c:v>
                </c:pt>
                <c:pt idx="4">
                  <c:v>0.2295208554190061</c:v>
                </c:pt>
                <c:pt idx="5">
                  <c:v>0.22591273938709114</c:v>
                </c:pt>
                <c:pt idx="6">
                  <c:v>0.22535007776997695</c:v>
                </c:pt>
                <c:pt idx="7">
                  <c:v>0.22565474590503815</c:v>
                </c:pt>
                <c:pt idx="8">
                  <c:v>0.2197144182282878</c:v>
                </c:pt>
                <c:pt idx="9">
                  <c:v>0.21722109285770724</c:v>
                </c:pt>
                <c:pt idx="10">
                  <c:v>0.21553776346458728</c:v>
                </c:pt>
                <c:pt idx="11">
                  <c:v>0.21971505619089443</c:v>
                </c:pt>
                <c:pt idx="12">
                  <c:v>0.21123758281102442</c:v>
                </c:pt>
                <c:pt idx="13">
                  <c:v>0.20762270016520148</c:v>
                </c:pt>
                <c:pt idx="14">
                  <c:v>0.20860312509195772</c:v>
                </c:pt>
                <c:pt idx="15">
                  <c:v>0.21388017773267209</c:v>
                </c:pt>
                <c:pt idx="16">
                  <c:v>0.21357298599675706</c:v>
                </c:pt>
                <c:pt idx="17">
                  <c:v>0.20817206399771362</c:v>
                </c:pt>
                <c:pt idx="18">
                  <c:v>0.20295060735100767</c:v>
                </c:pt>
                <c:pt idx="19">
                  <c:v>0.20063251800665424</c:v>
                </c:pt>
                <c:pt idx="20">
                  <c:v>0.20186322867126694</c:v>
                </c:pt>
                <c:pt idx="21">
                  <c:v>0.20028537694490156</c:v>
                </c:pt>
                <c:pt idx="22">
                  <c:v>0.19512386818487129</c:v>
                </c:pt>
                <c:pt idx="23">
                  <c:v>0.1916552082407969</c:v>
                </c:pt>
                <c:pt idx="24">
                  <c:v>0.18264949454441062</c:v>
                </c:pt>
                <c:pt idx="25">
                  <c:v>0.17649197140037073</c:v>
                </c:pt>
                <c:pt idx="26">
                  <c:v>0.16925424740953174</c:v>
                </c:pt>
                <c:pt idx="27">
                  <c:v>0.16764289510573827</c:v>
                </c:pt>
                <c:pt idx="28">
                  <c:v>0.16469930068111507</c:v>
                </c:pt>
                <c:pt idx="29">
                  <c:v>0.16349700841918888</c:v>
                </c:pt>
                <c:pt idx="30">
                  <c:v>0.16273312312434893</c:v>
                </c:pt>
                <c:pt idx="31">
                  <c:v>0.16442451733974903</c:v>
                </c:pt>
                <c:pt idx="32">
                  <c:v>0.16410507654593731</c:v>
                </c:pt>
                <c:pt idx="33">
                  <c:v>0.15690166594442151</c:v>
                </c:pt>
                <c:pt idx="34">
                  <c:v>0.15255670280935421</c:v>
                </c:pt>
                <c:pt idx="35">
                  <c:v>0.149440845250918</c:v>
                </c:pt>
                <c:pt idx="36">
                  <c:v>0.14575735654164459</c:v>
                </c:pt>
                <c:pt idx="37">
                  <c:v>0.14272596020742112</c:v>
                </c:pt>
                <c:pt idx="38">
                  <c:v>0.13966738850489183</c:v>
                </c:pt>
                <c:pt idx="39">
                  <c:v>0.13646795234776549</c:v>
                </c:pt>
                <c:pt idx="40">
                  <c:v>0.13464172235786293</c:v>
                </c:pt>
                <c:pt idx="41">
                  <c:v>0.13216733294626903</c:v>
                </c:pt>
                <c:pt idx="42">
                  <c:v>0.13169327211777657</c:v>
                </c:pt>
                <c:pt idx="43">
                  <c:v>0.13037402259726946</c:v>
                </c:pt>
                <c:pt idx="44">
                  <c:v>0.12972504340342259</c:v>
                </c:pt>
                <c:pt idx="45">
                  <c:v>0.12933286847846687</c:v>
                </c:pt>
                <c:pt idx="46">
                  <c:v>0.12844275547703712</c:v>
                </c:pt>
                <c:pt idx="47">
                  <c:v>0.12789531278497174</c:v>
                </c:pt>
                <c:pt idx="48">
                  <c:v>0.12793474315232584</c:v>
                </c:pt>
                <c:pt idx="49">
                  <c:v>0.12865276834032119</c:v>
                </c:pt>
                <c:pt idx="50">
                  <c:v>0.13071696529183768</c:v>
                </c:pt>
                <c:pt idx="51">
                  <c:v>0.12903693631036106</c:v>
                </c:pt>
                <c:pt idx="52">
                  <c:v>0.12930820554008715</c:v>
                </c:pt>
                <c:pt idx="53">
                  <c:v>0.13013811531312947</c:v>
                </c:pt>
                <c:pt idx="54">
                  <c:v>0.12999791966016189</c:v>
                </c:pt>
                <c:pt idx="55">
                  <c:v>0.13044546526864861</c:v>
                </c:pt>
                <c:pt idx="56">
                  <c:v>0.1318896860890012</c:v>
                </c:pt>
                <c:pt idx="57">
                  <c:v>0.13170195913329164</c:v>
                </c:pt>
                <c:pt idx="58">
                  <c:v>0.1314868831321826</c:v>
                </c:pt>
                <c:pt idx="59">
                  <c:v>0.13003385334131035</c:v>
                </c:pt>
                <c:pt idx="60">
                  <c:v>0.13059490279843539</c:v>
                </c:pt>
                <c:pt idx="61">
                  <c:v>0.13160181029324819</c:v>
                </c:pt>
                <c:pt idx="62">
                  <c:v>0.13421606249302392</c:v>
                </c:pt>
                <c:pt idx="63">
                  <c:v>0.13498218039439591</c:v>
                </c:pt>
              </c:numCache>
            </c:numRef>
          </c:val>
          <c:smooth val="0"/>
          <c:extLst>
            <c:ext xmlns:c16="http://schemas.microsoft.com/office/drawing/2014/chart" uri="{C3380CC4-5D6E-409C-BE32-E72D297353CC}">
              <c16:uniqueId val="{00000002-95D8-5348-8B91-6B3B95A55943}"/>
            </c:ext>
          </c:extLst>
        </c:ser>
        <c:dLbls>
          <c:showLegendKey val="0"/>
          <c:showVal val="0"/>
          <c:showCatName val="0"/>
          <c:showSerName val="0"/>
          <c:showPercent val="0"/>
          <c:showBubbleSize val="0"/>
        </c:dLbls>
        <c:smooth val="0"/>
        <c:axId val="1483979615"/>
        <c:axId val="1006420767"/>
      </c:lineChart>
      <c:catAx>
        <c:axId val="1483979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6420767"/>
        <c:crosses val="autoZero"/>
        <c:auto val="1"/>
        <c:lblAlgn val="ctr"/>
        <c:lblOffset val="100"/>
        <c:noMultiLvlLbl val="0"/>
      </c:catAx>
      <c:valAx>
        <c:axId val="100642076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839796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Figure 6. The Long-Term Decline in Farm Employment Continues After 2000 (thousands)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EMployees!$BK$19</c:f>
              <c:strCache>
                <c:ptCount val="1"/>
                <c:pt idx="0">
                  <c:v>Full-time equivalent farm employees</c:v>
                </c:pt>
              </c:strCache>
            </c:strRef>
          </c:tx>
          <c:spPr>
            <a:ln w="28575" cap="rnd">
              <a:solidFill>
                <a:srgbClr val="FFC000"/>
              </a:solidFill>
              <a:round/>
            </a:ln>
            <a:effectLst/>
          </c:spPr>
          <c:marker>
            <c:symbol val="none"/>
          </c:marker>
          <c:cat>
            <c:numRef>
              <c:f>EMployees!$BJ$20:$BJ$93</c:f>
              <c:numCache>
                <c:formatCode>General</c:formatCode>
                <c:ptCount val="74"/>
                <c:pt idx="0">
                  <c:v>1948</c:v>
                </c:pt>
                <c:pt idx="1">
                  <c:v>1949</c:v>
                </c:pt>
                <c:pt idx="2">
                  <c:v>1950</c:v>
                </c:pt>
                <c:pt idx="3">
                  <c:v>1951</c:v>
                </c:pt>
                <c:pt idx="4">
                  <c:v>1952</c:v>
                </c:pt>
                <c:pt idx="5">
                  <c:v>1953</c:v>
                </c:pt>
                <c:pt idx="6">
                  <c:v>1954</c:v>
                </c:pt>
                <c:pt idx="7">
                  <c:v>1955</c:v>
                </c:pt>
                <c:pt idx="8">
                  <c:v>1956</c:v>
                </c:pt>
                <c:pt idx="9">
                  <c:v>1957</c:v>
                </c:pt>
                <c:pt idx="10">
                  <c:v>1958</c:v>
                </c:pt>
                <c:pt idx="11">
                  <c:v>1959</c:v>
                </c:pt>
                <c:pt idx="12">
                  <c:v>1960</c:v>
                </c:pt>
                <c:pt idx="13">
                  <c:v>1961</c:v>
                </c:pt>
                <c:pt idx="14">
                  <c:v>1962</c:v>
                </c:pt>
                <c:pt idx="15">
                  <c:v>1963</c:v>
                </c:pt>
                <c:pt idx="16">
                  <c:v>1964</c:v>
                </c:pt>
                <c:pt idx="17">
                  <c:v>1965</c:v>
                </c:pt>
                <c:pt idx="18">
                  <c:v>1966</c:v>
                </c:pt>
                <c:pt idx="19">
                  <c:v>1967</c:v>
                </c:pt>
                <c:pt idx="20">
                  <c:v>1968</c:v>
                </c:pt>
                <c:pt idx="21">
                  <c:v>1969</c:v>
                </c:pt>
                <c:pt idx="22">
                  <c:v>1970</c:v>
                </c:pt>
                <c:pt idx="23">
                  <c:v>1971</c:v>
                </c:pt>
                <c:pt idx="24">
                  <c:v>1972</c:v>
                </c:pt>
                <c:pt idx="25">
                  <c:v>1973</c:v>
                </c:pt>
                <c:pt idx="26">
                  <c:v>1974</c:v>
                </c:pt>
                <c:pt idx="27">
                  <c:v>1975</c:v>
                </c:pt>
                <c:pt idx="28">
                  <c:v>1976</c:v>
                </c:pt>
                <c:pt idx="29">
                  <c:v>1977</c:v>
                </c:pt>
                <c:pt idx="30">
                  <c:v>1978</c:v>
                </c:pt>
                <c:pt idx="31">
                  <c:v>1979</c:v>
                </c:pt>
                <c:pt idx="32">
                  <c:v>1980</c:v>
                </c:pt>
                <c:pt idx="33">
                  <c:v>1981</c:v>
                </c:pt>
                <c:pt idx="34">
                  <c:v>1982</c:v>
                </c:pt>
                <c:pt idx="35">
                  <c:v>1983</c:v>
                </c:pt>
                <c:pt idx="36">
                  <c:v>1984</c:v>
                </c:pt>
                <c:pt idx="37">
                  <c:v>1985</c:v>
                </c:pt>
                <c:pt idx="38">
                  <c:v>1986</c:v>
                </c:pt>
                <c:pt idx="39">
                  <c:v>1987</c:v>
                </c:pt>
                <c:pt idx="40">
                  <c:v>1988</c:v>
                </c:pt>
                <c:pt idx="41">
                  <c:v>1989</c:v>
                </c:pt>
                <c:pt idx="42">
                  <c:v>1990</c:v>
                </c:pt>
                <c:pt idx="43">
                  <c:v>1991</c:v>
                </c:pt>
                <c:pt idx="44">
                  <c:v>1992</c:v>
                </c:pt>
                <c:pt idx="45">
                  <c:v>1993</c:v>
                </c:pt>
                <c:pt idx="46">
                  <c:v>1994</c:v>
                </c:pt>
                <c:pt idx="47">
                  <c:v>1995</c:v>
                </c:pt>
                <c:pt idx="48">
                  <c:v>1996</c:v>
                </c:pt>
                <c:pt idx="49">
                  <c:v>1997</c:v>
                </c:pt>
                <c:pt idx="50">
                  <c:v>1998</c:v>
                </c:pt>
                <c:pt idx="51">
                  <c:v>1999</c:v>
                </c:pt>
                <c:pt idx="52">
                  <c:v>2000</c:v>
                </c:pt>
                <c:pt idx="53">
                  <c:v>2001</c:v>
                </c:pt>
                <c:pt idx="54">
                  <c:v>2002</c:v>
                </c:pt>
                <c:pt idx="55">
                  <c:v>2003</c:v>
                </c:pt>
                <c:pt idx="56">
                  <c:v>2004</c:v>
                </c:pt>
                <c:pt idx="57">
                  <c:v>2005</c:v>
                </c:pt>
                <c:pt idx="58">
                  <c:v>2006</c:v>
                </c:pt>
                <c:pt idx="59">
                  <c:v>2007</c:v>
                </c:pt>
                <c:pt idx="60">
                  <c:v>2008</c:v>
                </c:pt>
                <c:pt idx="61">
                  <c:v>2009</c:v>
                </c:pt>
                <c:pt idx="62">
                  <c:v>2010</c:v>
                </c:pt>
                <c:pt idx="63">
                  <c:v>2011</c:v>
                </c:pt>
                <c:pt idx="64">
                  <c:v>2012</c:v>
                </c:pt>
                <c:pt idx="65">
                  <c:v>2013</c:v>
                </c:pt>
                <c:pt idx="66">
                  <c:v>2014</c:v>
                </c:pt>
                <c:pt idx="67">
                  <c:v>2015</c:v>
                </c:pt>
                <c:pt idx="68">
                  <c:v>2016</c:v>
                </c:pt>
                <c:pt idx="69">
                  <c:v>2017</c:v>
                </c:pt>
                <c:pt idx="70">
                  <c:v>2018</c:v>
                </c:pt>
                <c:pt idx="71">
                  <c:v>2019</c:v>
                </c:pt>
                <c:pt idx="72">
                  <c:v>2020</c:v>
                </c:pt>
                <c:pt idx="73">
                  <c:v>2021</c:v>
                </c:pt>
              </c:numCache>
            </c:numRef>
          </c:cat>
          <c:val>
            <c:numRef>
              <c:f>EMployees!$BK$20:$BK$93</c:f>
              <c:numCache>
                <c:formatCode>#,##0</c:formatCode>
                <c:ptCount val="74"/>
                <c:pt idx="0">
                  <c:v>1940</c:v>
                </c:pt>
                <c:pt idx="1">
                  <c:v>1869</c:v>
                </c:pt>
                <c:pt idx="2">
                  <c:v>1933</c:v>
                </c:pt>
                <c:pt idx="3">
                  <c:v>1856</c:v>
                </c:pt>
                <c:pt idx="4">
                  <c:v>1786</c:v>
                </c:pt>
                <c:pt idx="5">
                  <c:v>1742</c:v>
                </c:pt>
                <c:pt idx="6">
                  <c:v>1762</c:v>
                </c:pt>
                <c:pt idx="7">
                  <c:v>1707</c:v>
                </c:pt>
                <c:pt idx="8">
                  <c:v>1626</c:v>
                </c:pt>
                <c:pt idx="9">
                  <c:v>1604</c:v>
                </c:pt>
                <c:pt idx="10">
                  <c:v>1639</c:v>
                </c:pt>
                <c:pt idx="11">
                  <c:v>1631</c:v>
                </c:pt>
                <c:pt idx="12">
                  <c:v>1604</c:v>
                </c:pt>
                <c:pt idx="13">
                  <c:v>1602</c:v>
                </c:pt>
                <c:pt idx="14">
                  <c:v>1551</c:v>
                </c:pt>
                <c:pt idx="15">
                  <c:v>1498</c:v>
                </c:pt>
                <c:pt idx="16">
                  <c:v>1361</c:v>
                </c:pt>
                <c:pt idx="17">
                  <c:v>1270</c:v>
                </c:pt>
                <c:pt idx="18">
                  <c:v>1168</c:v>
                </c:pt>
                <c:pt idx="19">
                  <c:v>1088</c:v>
                </c:pt>
                <c:pt idx="20">
                  <c:v>1063</c:v>
                </c:pt>
                <c:pt idx="21">
                  <c:v>1032</c:v>
                </c:pt>
                <c:pt idx="22">
                  <c:v>1041</c:v>
                </c:pt>
                <c:pt idx="23">
                  <c:v>1034</c:v>
                </c:pt>
                <c:pt idx="24">
                  <c:v>1032</c:v>
                </c:pt>
                <c:pt idx="25">
                  <c:v>1070</c:v>
                </c:pt>
                <c:pt idx="26">
                  <c:v>1146</c:v>
                </c:pt>
                <c:pt idx="27">
                  <c:v>1152</c:v>
                </c:pt>
                <c:pt idx="28">
                  <c:v>1206</c:v>
                </c:pt>
                <c:pt idx="29">
                  <c:v>1141</c:v>
                </c:pt>
                <c:pt idx="30">
                  <c:v>1081</c:v>
                </c:pt>
                <c:pt idx="31">
                  <c:v>1088</c:v>
                </c:pt>
                <c:pt idx="32">
                  <c:v>1116</c:v>
                </c:pt>
                <c:pt idx="33">
                  <c:v>1076</c:v>
                </c:pt>
                <c:pt idx="34">
                  <c:v>1022</c:v>
                </c:pt>
                <c:pt idx="35">
                  <c:v>1106</c:v>
                </c:pt>
                <c:pt idx="36">
                  <c:v>995</c:v>
                </c:pt>
                <c:pt idx="37">
                  <c:v>863</c:v>
                </c:pt>
                <c:pt idx="38">
                  <c:v>816</c:v>
                </c:pt>
                <c:pt idx="39">
                  <c:v>826</c:v>
                </c:pt>
                <c:pt idx="40">
                  <c:v>859</c:v>
                </c:pt>
                <c:pt idx="41">
                  <c:v>795</c:v>
                </c:pt>
                <c:pt idx="42">
                  <c:v>788</c:v>
                </c:pt>
                <c:pt idx="43">
                  <c:v>779</c:v>
                </c:pt>
                <c:pt idx="44">
                  <c:v>742</c:v>
                </c:pt>
                <c:pt idx="45">
                  <c:v>735</c:v>
                </c:pt>
                <c:pt idx="46">
                  <c:v>719</c:v>
                </c:pt>
                <c:pt idx="47">
                  <c:v>743</c:v>
                </c:pt>
                <c:pt idx="48">
                  <c:v>712</c:v>
                </c:pt>
                <c:pt idx="49">
                  <c:v>750</c:v>
                </c:pt>
                <c:pt idx="50" formatCode="General">
                  <c:v>746.66666666666663</c:v>
                </c:pt>
                <c:pt idx="51" formatCode="General">
                  <c:v>782</c:v>
                </c:pt>
                <c:pt idx="52" formatCode="General">
                  <c:v>755.33333333333326</c:v>
                </c:pt>
                <c:pt idx="53">
                  <c:v>748</c:v>
                </c:pt>
                <c:pt idx="54">
                  <c:v>747</c:v>
                </c:pt>
                <c:pt idx="55">
                  <c:v>759</c:v>
                </c:pt>
                <c:pt idx="56">
                  <c:v>707</c:v>
                </c:pt>
                <c:pt idx="57">
                  <c:v>669</c:v>
                </c:pt>
                <c:pt idx="58">
                  <c:v>644</c:v>
                </c:pt>
                <c:pt idx="59">
                  <c:v>644</c:v>
                </c:pt>
                <c:pt idx="60">
                  <c:v>627</c:v>
                </c:pt>
                <c:pt idx="61">
                  <c:v>634</c:v>
                </c:pt>
                <c:pt idx="62">
                  <c:v>647</c:v>
                </c:pt>
                <c:pt idx="63">
                  <c:v>654</c:v>
                </c:pt>
                <c:pt idx="64">
                  <c:v>668</c:v>
                </c:pt>
                <c:pt idx="65">
                  <c:v>676</c:v>
                </c:pt>
                <c:pt idx="66">
                  <c:v>688</c:v>
                </c:pt>
                <c:pt idx="67">
                  <c:v>700</c:v>
                </c:pt>
                <c:pt idx="68">
                  <c:v>703</c:v>
                </c:pt>
                <c:pt idx="69">
                  <c:v>702</c:v>
                </c:pt>
                <c:pt idx="70">
                  <c:v>697</c:v>
                </c:pt>
                <c:pt idx="71">
                  <c:v>697</c:v>
                </c:pt>
                <c:pt idx="72">
                  <c:v>694</c:v>
                </c:pt>
                <c:pt idx="73">
                  <c:v>695</c:v>
                </c:pt>
              </c:numCache>
            </c:numRef>
          </c:val>
          <c:smooth val="0"/>
          <c:extLst>
            <c:ext xmlns:c16="http://schemas.microsoft.com/office/drawing/2014/chart" uri="{C3380CC4-5D6E-409C-BE32-E72D297353CC}">
              <c16:uniqueId val="{00000000-1AB7-1740-8C4E-4755EBE9FB39}"/>
            </c:ext>
          </c:extLst>
        </c:ser>
        <c:ser>
          <c:idx val="1"/>
          <c:order val="1"/>
          <c:tx>
            <c:strRef>
              <c:f>EMployees!$BL$19</c:f>
              <c:strCache>
                <c:ptCount val="1"/>
                <c:pt idx="0">
                  <c:v>self-employed farmers</c:v>
                </c:pt>
              </c:strCache>
            </c:strRef>
          </c:tx>
          <c:spPr>
            <a:ln w="28575" cap="rnd">
              <a:solidFill>
                <a:schemeClr val="accent2"/>
              </a:solidFill>
              <a:round/>
            </a:ln>
            <a:effectLst/>
          </c:spPr>
          <c:marker>
            <c:symbol val="none"/>
          </c:marker>
          <c:cat>
            <c:numRef>
              <c:f>EMployees!$BJ$20:$BJ$93</c:f>
              <c:numCache>
                <c:formatCode>General</c:formatCode>
                <c:ptCount val="74"/>
                <c:pt idx="0">
                  <c:v>1948</c:v>
                </c:pt>
                <c:pt idx="1">
                  <c:v>1949</c:v>
                </c:pt>
                <c:pt idx="2">
                  <c:v>1950</c:v>
                </c:pt>
                <c:pt idx="3">
                  <c:v>1951</c:v>
                </c:pt>
                <c:pt idx="4">
                  <c:v>1952</c:v>
                </c:pt>
                <c:pt idx="5">
                  <c:v>1953</c:v>
                </c:pt>
                <c:pt idx="6">
                  <c:v>1954</c:v>
                </c:pt>
                <c:pt idx="7">
                  <c:v>1955</c:v>
                </c:pt>
                <c:pt idx="8">
                  <c:v>1956</c:v>
                </c:pt>
                <c:pt idx="9">
                  <c:v>1957</c:v>
                </c:pt>
                <c:pt idx="10">
                  <c:v>1958</c:v>
                </c:pt>
                <c:pt idx="11">
                  <c:v>1959</c:v>
                </c:pt>
                <c:pt idx="12">
                  <c:v>1960</c:v>
                </c:pt>
                <c:pt idx="13">
                  <c:v>1961</c:v>
                </c:pt>
                <c:pt idx="14">
                  <c:v>1962</c:v>
                </c:pt>
                <c:pt idx="15">
                  <c:v>1963</c:v>
                </c:pt>
                <c:pt idx="16">
                  <c:v>1964</c:v>
                </c:pt>
                <c:pt idx="17">
                  <c:v>1965</c:v>
                </c:pt>
                <c:pt idx="18">
                  <c:v>1966</c:v>
                </c:pt>
                <c:pt idx="19">
                  <c:v>1967</c:v>
                </c:pt>
                <c:pt idx="20">
                  <c:v>1968</c:v>
                </c:pt>
                <c:pt idx="21">
                  <c:v>1969</c:v>
                </c:pt>
                <c:pt idx="22">
                  <c:v>1970</c:v>
                </c:pt>
                <c:pt idx="23">
                  <c:v>1971</c:v>
                </c:pt>
                <c:pt idx="24">
                  <c:v>1972</c:v>
                </c:pt>
                <c:pt idx="25">
                  <c:v>1973</c:v>
                </c:pt>
                <c:pt idx="26">
                  <c:v>1974</c:v>
                </c:pt>
                <c:pt idx="27">
                  <c:v>1975</c:v>
                </c:pt>
                <c:pt idx="28">
                  <c:v>1976</c:v>
                </c:pt>
                <c:pt idx="29">
                  <c:v>1977</c:v>
                </c:pt>
                <c:pt idx="30">
                  <c:v>1978</c:v>
                </c:pt>
                <c:pt idx="31">
                  <c:v>1979</c:v>
                </c:pt>
                <c:pt idx="32">
                  <c:v>1980</c:v>
                </c:pt>
                <c:pt idx="33">
                  <c:v>1981</c:v>
                </c:pt>
                <c:pt idx="34">
                  <c:v>1982</c:v>
                </c:pt>
                <c:pt idx="35">
                  <c:v>1983</c:v>
                </c:pt>
                <c:pt idx="36">
                  <c:v>1984</c:v>
                </c:pt>
                <c:pt idx="37">
                  <c:v>1985</c:v>
                </c:pt>
                <c:pt idx="38">
                  <c:v>1986</c:v>
                </c:pt>
                <c:pt idx="39">
                  <c:v>1987</c:v>
                </c:pt>
                <c:pt idx="40">
                  <c:v>1988</c:v>
                </c:pt>
                <c:pt idx="41">
                  <c:v>1989</c:v>
                </c:pt>
                <c:pt idx="42">
                  <c:v>1990</c:v>
                </c:pt>
                <c:pt idx="43">
                  <c:v>1991</c:v>
                </c:pt>
                <c:pt idx="44">
                  <c:v>1992</c:v>
                </c:pt>
                <c:pt idx="45">
                  <c:v>1993</c:v>
                </c:pt>
                <c:pt idx="46">
                  <c:v>1994</c:v>
                </c:pt>
                <c:pt idx="47">
                  <c:v>1995</c:v>
                </c:pt>
                <c:pt idx="48">
                  <c:v>1996</c:v>
                </c:pt>
                <c:pt idx="49">
                  <c:v>1997</c:v>
                </c:pt>
                <c:pt idx="50">
                  <c:v>1998</c:v>
                </c:pt>
                <c:pt idx="51">
                  <c:v>1999</c:v>
                </c:pt>
                <c:pt idx="52">
                  <c:v>2000</c:v>
                </c:pt>
                <c:pt idx="53">
                  <c:v>2001</c:v>
                </c:pt>
                <c:pt idx="54">
                  <c:v>2002</c:v>
                </c:pt>
                <c:pt idx="55">
                  <c:v>2003</c:v>
                </c:pt>
                <c:pt idx="56">
                  <c:v>2004</c:v>
                </c:pt>
                <c:pt idx="57">
                  <c:v>2005</c:v>
                </c:pt>
                <c:pt idx="58">
                  <c:v>2006</c:v>
                </c:pt>
                <c:pt idx="59">
                  <c:v>2007</c:v>
                </c:pt>
                <c:pt idx="60">
                  <c:v>2008</c:v>
                </c:pt>
                <c:pt idx="61">
                  <c:v>2009</c:v>
                </c:pt>
                <c:pt idx="62">
                  <c:v>2010</c:v>
                </c:pt>
                <c:pt idx="63">
                  <c:v>2011</c:v>
                </c:pt>
                <c:pt idx="64">
                  <c:v>2012</c:v>
                </c:pt>
                <c:pt idx="65">
                  <c:v>2013</c:v>
                </c:pt>
                <c:pt idx="66">
                  <c:v>2014</c:v>
                </c:pt>
                <c:pt idx="67">
                  <c:v>2015</c:v>
                </c:pt>
                <c:pt idx="68">
                  <c:v>2016</c:v>
                </c:pt>
                <c:pt idx="69">
                  <c:v>2017</c:v>
                </c:pt>
                <c:pt idx="70">
                  <c:v>2018</c:v>
                </c:pt>
                <c:pt idx="71">
                  <c:v>2019</c:v>
                </c:pt>
                <c:pt idx="72">
                  <c:v>2020</c:v>
                </c:pt>
                <c:pt idx="73">
                  <c:v>2021</c:v>
                </c:pt>
              </c:numCache>
            </c:numRef>
          </c:cat>
          <c:val>
            <c:numRef>
              <c:f>EMployees!$BL$20:$BL$93</c:f>
              <c:numCache>
                <c:formatCode>#,##0</c:formatCode>
                <c:ptCount val="74"/>
                <c:pt idx="0">
                  <c:v>4410</c:v>
                </c:pt>
                <c:pt idx="1">
                  <c:v>4302</c:v>
                </c:pt>
                <c:pt idx="2">
                  <c:v>4194</c:v>
                </c:pt>
                <c:pt idx="3">
                  <c:v>3879</c:v>
                </c:pt>
                <c:pt idx="4">
                  <c:v>3794</c:v>
                </c:pt>
                <c:pt idx="5">
                  <c:v>3660</c:v>
                </c:pt>
                <c:pt idx="6">
                  <c:v>3658</c:v>
                </c:pt>
                <c:pt idx="7">
                  <c:v>3530</c:v>
                </c:pt>
                <c:pt idx="8">
                  <c:v>3336</c:v>
                </c:pt>
                <c:pt idx="9">
                  <c:v>3120</c:v>
                </c:pt>
                <c:pt idx="10">
                  <c:v>2928</c:v>
                </c:pt>
                <c:pt idx="11">
                  <c:v>2795</c:v>
                </c:pt>
                <c:pt idx="12">
                  <c:v>2639</c:v>
                </c:pt>
                <c:pt idx="13">
                  <c:v>2542</c:v>
                </c:pt>
                <c:pt idx="14">
                  <c:v>2450</c:v>
                </c:pt>
                <c:pt idx="15">
                  <c:v>2264</c:v>
                </c:pt>
                <c:pt idx="16">
                  <c:v>2171</c:v>
                </c:pt>
                <c:pt idx="17">
                  <c:v>2096</c:v>
                </c:pt>
                <c:pt idx="18">
                  <c:v>1909</c:v>
                </c:pt>
                <c:pt idx="19">
                  <c:v>1885</c:v>
                </c:pt>
                <c:pt idx="20">
                  <c:v>1866</c:v>
                </c:pt>
                <c:pt idx="21">
                  <c:v>1778</c:v>
                </c:pt>
                <c:pt idx="22">
                  <c:v>1692</c:v>
                </c:pt>
                <c:pt idx="23">
                  <c:v>1638</c:v>
                </c:pt>
                <c:pt idx="24">
                  <c:v>1662</c:v>
                </c:pt>
                <c:pt idx="25">
                  <c:v>1646</c:v>
                </c:pt>
                <c:pt idx="26">
                  <c:v>1627</c:v>
                </c:pt>
                <c:pt idx="27">
                  <c:v>1571</c:v>
                </c:pt>
                <c:pt idx="28">
                  <c:v>1498</c:v>
                </c:pt>
                <c:pt idx="29">
                  <c:v>1439</c:v>
                </c:pt>
                <c:pt idx="30">
                  <c:v>1455</c:v>
                </c:pt>
                <c:pt idx="31">
                  <c:v>1419</c:v>
                </c:pt>
                <c:pt idx="32">
                  <c:v>1458</c:v>
                </c:pt>
                <c:pt idx="33">
                  <c:v>1456</c:v>
                </c:pt>
                <c:pt idx="34">
                  <c:v>1414</c:v>
                </c:pt>
                <c:pt idx="35">
                  <c:v>1333</c:v>
                </c:pt>
                <c:pt idx="36">
                  <c:v>1318</c:v>
                </c:pt>
                <c:pt idx="37">
                  <c:v>1214</c:v>
                </c:pt>
                <c:pt idx="38">
                  <c:v>1185</c:v>
                </c:pt>
                <c:pt idx="39">
                  <c:v>1142</c:v>
                </c:pt>
                <c:pt idx="40">
                  <c:v>1118</c:v>
                </c:pt>
                <c:pt idx="41">
                  <c:v>1085</c:v>
                </c:pt>
                <c:pt idx="42">
                  <c:v>1058</c:v>
                </c:pt>
                <c:pt idx="43">
                  <c:v>1082</c:v>
                </c:pt>
                <c:pt idx="44">
                  <c:v>1061</c:v>
                </c:pt>
                <c:pt idx="45">
                  <c:v>1066</c:v>
                </c:pt>
                <c:pt idx="46">
                  <c:v>1071</c:v>
                </c:pt>
                <c:pt idx="47">
                  <c:v>1224</c:v>
                </c:pt>
                <c:pt idx="48">
                  <c:v>1114</c:v>
                </c:pt>
                <c:pt idx="49">
                  <c:v>1063</c:v>
                </c:pt>
                <c:pt idx="50" formatCode="General">
                  <c:v>930</c:v>
                </c:pt>
                <c:pt idx="51" formatCode="General">
                  <c:v>885.5</c:v>
                </c:pt>
                <c:pt idx="52" formatCode="General">
                  <c:v>885</c:v>
                </c:pt>
                <c:pt idx="53">
                  <c:v>881</c:v>
                </c:pt>
                <c:pt idx="54">
                  <c:v>907</c:v>
                </c:pt>
                <c:pt idx="55">
                  <c:v>852</c:v>
                </c:pt>
                <c:pt idx="56">
                  <c:v>847</c:v>
                </c:pt>
                <c:pt idx="57">
                  <c:v>856</c:v>
                </c:pt>
                <c:pt idx="58">
                  <c:v>806</c:v>
                </c:pt>
                <c:pt idx="59">
                  <c:v>760</c:v>
                </c:pt>
                <c:pt idx="60">
                  <c:v>767</c:v>
                </c:pt>
                <c:pt idx="61">
                  <c:v>749</c:v>
                </c:pt>
                <c:pt idx="62">
                  <c:v>736</c:v>
                </c:pt>
                <c:pt idx="63">
                  <c:v>762</c:v>
                </c:pt>
                <c:pt idx="64">
                  <c:v>698</c:v>
                </c:pt>
                <c:pt idx="65">
                  <c:v>706</c:v>
                </c:pt>
                <c:pt idx="66">
                  <c:v>680</c:v>
                </c:pt>
                <c:pt idx="67">
                  <c:v>760</c:v>
                </c:pt>
                <c:pt idx="68">
                  <c:v>771</c:v>
                </c:pt>
                <c:pt idx="69">
                  <c:v>711</c:v>
                </c:pt>
                <c:pt idx="70">
                  <c:v>684</c:v>
                </c:pt>
                <c:pt idx="71">
                  <c:v>664</c:v>
                </c:pt>
                <c:pt idx="72">
                  <c:v>669</c:v>
                </c:pt>
                <c:pt idx="73">
                  <c:v>669</c:v>
                </c:pt>
              </c:numCache>
            </c:numRef>
          </c:val>
          <c:smooth val="0"/>
          <c:extLst>
            <c:ext xmlns:c16="http://schemas.microsoft.com/office/drawing/2014/chart" uri="{C3380CC4-5D6E-409C-BE32-E72D297353CC}">
              <c16:uniqueId val="{00000001-1AB7-1740-8C4E-4755EBE9FB39}"/>
            </c:ext>
          </c:extLst>
        </c:ser>
        <c:dLbls>
          <c:showLegendKey val="0"/>
          <c:showVal val="0"/>
          <c:showCatName val="0"/>
          <c:showSerName val="0"/>
          <c:showPercent val="0"/>
          <c:showBubbleSize val="0"/>
        </c:dLbls>
        <c:smooth val="0"/>
        <c:axId val="1928956239"/>
        <c:axId val="281852464"/>
      </c:lineChart>
      <c:catAx>
        <c:axId val="19289562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1852464"/>
        <c:crosses val="autoZero"/>
        <c:auto val="1"/>
        <c:lblAlgn val="ctr"/>
        <c:lblOffset val="100"/>
        <c:noMultiLvlLbl val="0"/>
      </c:catAx>
      <c:valAx>
        <c:axId val="281852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289562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Figure 7. Capital stock of information processing equipment in the farm sector</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Sheet4!$E$8</c:f>
              <c:strCache>
                <c:ptCount val="1"/>
                <c:pt idx="0">
                  <c:v>farming capital stock of information processing equipment</c:v>
                </c:pt>
              </c:strCache>
            </c:strRef>
          </c:tx>
          <c:spPr>
            <a:ln w="28575" cap="rnd">
              <a:solidFill>
                <a:schemeClr val="accent1"/>
              </a:solidFill>
              <a:round/>
            </a:ln>
            <a:effectLst/>
          </c:spPr>
          <c:marker>
            <c:symbol val="none"/>
          </c:marker>
          <c:cat>
            <c:numRef>
              <c:f>Sheet4!$D$9:$D$40</c:f>
              <c:numCache>
                <c:formatCode>General</c:formatCode>
                <c:ptCount val="3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numCache>
            </c:numRef>
          </c:cat>
          <c:val>
            <c:numRef>
              <c:f>Sheet4!$E$9:$E$40</c:f>
              <c:numCache>
                <c:formatCode>###,###,##0.000</c:formatCode>
                <c:ptCount val="32"/>
                <c:pt idx="0">
                  <c:v>0.47499999999999998</c:v>
                </c:pt>
                <c:pt idx="1">
                  <c:v>0.67800000000000005</c:v>
                </c:pt>
                <c:pt idx="2">
                  <c:v>0.91700000000000004</c:v>
                </c:pt>
                <c:pt idx="3">
                  <c:v>1.2190000000000001</c:v>
                </c:pt>
                <c:pt idx="4">
                  <c:v>1.5680000000000001</c:v>
                </c:pt>
                <c:pt idx="5">
                  <c:v>1.9330000000000001</c:v>
                </c:pt>
                <c:pt idx="6">
                  <c:v>2.2919999999999998</c:v>
                </c:pt>
                <c:pt idx="7">
                  <c:v>2.645</c:v>
                </c:pt>
                <c:pt idx="8">
                  <c:v>3.153</c:v>
                </c:pt>
                <c:pt idx="9">
                  <c:v>3.8940000000000001</c:v>
                </c:pt>
                <c:pt idx="10">
                  <c:v>4.88</c:v>
                </c:pt>
                <c:pt idx="11">
                  <c:v>6.1689999999999996</c:v>
                </c:pt>
                <c:pt idx="12">
                  <c:v>7.7469999999999999</c:v>
                </c:pt>
                <c:pt idx="13">
                  <c:v>9.625</c:v>
                </c:pt>
                <c:pt idx="14">
                  <c:v>12.111000000000001</c:v>
                </c:pt>
                <c:pt idx="15">
                  <c:v>15.117000000000001</c:v>
                </c:pt>
                <c:pt idx="16">
                  <c:v>18.420000000000002</c:v>
                </c:pt>
                <c:pt idx="17">
                  <c:v>22.268000000000001</c:v>
                </c:pt>
                <c:pt idx="18">
                  <c:v>26.451000000000001</c:v>
                </c:pt>
                <c:pt idx="19">
                  <c:v>30.378</c:v>
                </c:pt>
                <c:pt idx="20">
                  <c:v>34.271999999999998</c:v>
                </c:pt>
                <c:pt idx="21">
                  <c:v>38.543999999999997</c:v>
                </c:pt>
                <c:pt idx="22">
                  <c:v>43.765000000000001</c:v>
                </c:pt>
                <c:pt idx="23">
                  <c:v>49.595999999999997</c:v>
                </c:pt>
                <c:pt idx="24">
                  <c:v>55.802999999999997</c:v>
                </c:pt>
                <c:pt idx="25">
                  <c:v>60.857999999999997</c:v>
                </c:pt>
                <c:pt idx="26">
                  <c:v>63.661000000000001</c:v>
                </c:pt>
                <c:pt idx="27">
                  <c:v>66.247</c:v>
                </c:pt>
                <c:pt idx="28">
                  <c:v>68.453000000000003</c:v>
                </c:pt>
                <c:pt idx="29">
                  <c:v>69.781999999999996</c:v>
                </c:pt>
                <c:pt idx="30">
                  <c:v>71.131</c:v>
                </c:pt>
                <c:pt idx="31">
                  <c:v>72.603999999999999</c:v>
                </c:pt>
              </c:numCache>
            </c:numRef>
          </c:val>
          <c:smooth val="0"/>
          <c:extLst>
            <c:ext xmlns:c16="http://schemas.microsoft.com/office/drawing/2014/chart" uri="{C3380CC4-5D6E-409C-BE32-E72D297353CC}">
              <c16:uniqueId val="{00000000-221B-C94D-B496-A2FE3C1F3E2B}"/>
            </c:ext>
          </c:extLst>
        </c:ser>
        <c:dLbls>
          <c:showLegendKey val="0"/>
          <c:showVal val="0"/>
          <c:showCatName val="0"/>
          <c:showSerName val="0"/>
          <c:showPercent val="0"/>
          <c:showBubbleSize val="0"/>
        </c:dLbls>
        <c:smooth val="0"/>
        <c:axId val="2049105951"/>
        <c:axId val="192106992"/>
      </c:lineChart>
      <c:catAx>
        <c:axId val="204910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2106992"/>
        <c:crosses val="autoZero"/>
        <c:auto val="1"/>
        <c:lblAlgn val="ctr"/>
        <c:lblOffset val="100"/>
        <c:noMultiLvlLbl val="0"/>
      </c:catAx>
      <c:valAx>
        <c:axId val="192106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billions of 2012 dollars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105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Figure 9. Capital stock of software in farm sector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Sheet4!$C$8</c:f>
              <c:strCache>
                <c:ptCount val="1"/>
                <c:pt idx="0">
                  <c:v>faming capital stock of software</c:v>
                </c:pt>
              </c:strCache>
            </c:strRef>
          </c:tx>
          <c:spPr>
            <a:ln w="28575" cap="rnd">
              <a:solidFill>
                <a:schemeClr val="accent1"/>
              </a:solidFill>
              <a:round/>
            </a:ln>
            <a:effectLst/>
          </c:spPr>
          <c:marker>
            <c:symbol val="none"/>
          </c:marker>
          <c:cat>
            <c:numRef>
              <c:f>Sheet4!$B$9:$B$40</c:f>
              <c:numCache>
                <c:formatCode>General</c:formatCode>
                <c:ptCount val="3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numCache>
            </c:numRef>
          </c:cat>
          <c:val>
            <c:numRef>
              <c:f>Sheet4!$C$9:$C$40</c:f>
              <c:numCache>
                <c:formatCode>###,###,##0.000</c:formatCode>
                <c:ptCount val="32"/>
                <c:pt idx="0">
                  <c:v>6.8000000000000005E-2</c:v>
                </c:pt>
                <c:pt idx="1">
                  <c:v>0.11799999999999999</c:v>
                </c:pt>
                <c:pt idx="2">
                  <c:v>0.19</c:v>
                </c:pt>
                <c:pt idx="3">
                  <c:v>0.27700000000000002</c:v>
                </c:pt>
                <c:pt idx="4">
                  <c:v>0.35</c:v>
                </c:pt>
                <c:pt idx="5">
                  <c:v>0.39500000000000002</c:v>
                </c:pt>
                <c:pt idx="6">
                  <c:v>0.41899999999999998</c:v>
                </c:pt>
                <c:pt idx="7">
                  <c:v>0.443</c:v>
                </c:pt>
                <c:pt idx="8">
                  <c:v>0.45100000000000001</c:v>
                </c:pt>
                <c:pt idx="9">
                  <c:v>0.40699999999999997</c:v>
                </c:pt>
                <c:pt idx="10">
                  <c:v>0.33400000000000002</c:v>
                </c:pt>
                <c:pt idx="11">
                  <c:v>0.26500000000000001</c:v>
                </c:pt>
                <c:pt idx="12">
                  <c:v>0.20599999999999999</c:v>
                </c:pt>
                <c:pt idx="13">
                  <c:v>0.157</c:v>
                </c:pt>
                <c:pt idx="14">
                  <c:v>0.122</c:v>
                </c:pt>
                <c:pt idx="15">
                  <c:v>0.10100000000000001</c:v>
                </c:pt>
                <c:pt idx="16">
                  <c:v>8.6999999999999994E-2</c:v>
                </c:pt>
                <c:pt idx="17">
                  <c:v>7.8E-2</c:v>
                </c:pt>
                <c:pt idx="18">
                  <c:v>7.4999999999999997E-2</c:v>
                </c:pt>
                <c:pt idx="19">
                  <c:v>7.9000000000000001E-2</c:v>
                </c:pt>
                <c:pt idx="20">
                  <c:v>8.4000000000000005E-2</c:v>
                </c:pt>
                <c:pt idx="21">
                  <c:v>0.09</c:v>
                </c:pt>
                <c:pt idx="22">
                  <c:v>0.10199999999999999</c:v>
                </c:pt>
                <c:pt idx="23">
                  <c:v>0.11700000000000001</c:v>
                </c:pt>
                <c:pt idx="24">
                  <c:v>0.13300000000000001</c:v>
                </c:pt>
                <c:pt idx="25">
                  <c:v>0.13800000000000001</c:v>
                </c:pt>
                <c:pt idx="26">
                  <c:v>0.129</c:v>
                </c:pt>
                <c:pt idx="27">
                  <c:v>0.128</c:v>
                </c:pt>
                <c:pt idx="28">
                  <c:v>0.13200000000000001</c:v>
                </c:pt>
                <c:pt idx="29">
                  <c:v>0.13600000000000001</c:v>
                </c:pt>
                <c:pt idx="30">
                  <c:v>0.14899999999999999</c:v>
                </c:pt>
                <c:pt idx="31">
                  <c:v>0.17499999999999999</c:v>
                </c:pt>
              </c:numCache>
            </c:numRef>
          </c:val>
          <c:smooth val="0"/>
          <c:extLst>
            <c:ext xmlns:c16="http://schemas.microsoft.com/office/drawing/2014/chart" uri="{C3380CC4-5D6E-409C-BE32-E72D297353CC}">
              <c16:uniqueId val="{00000000-E7CB-6D4B-B6E1-61E91B0404A2}"/>
            </c:ext>
          </c:extLst>
        </c:ser>
        <c:dLbls>
          <c:showLegendKey val="0"/>
          <c:showVal val="0"/>
          <c:showCatName val="0"/>
          <c:showSerName val="0"/>
          <c:showPercent val="0"/>
          <c:showBubbleSize val="0"/>
        </c:dLbls>
        <c:smooth val="0"/>
        <c:axId val="1997869455"/>
        <c:axId val="1997871727"/>
      </c:lineChart>
      <c:catAx>
        <c:axId val="1997869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7871727"/>
        <c:crosses val="autoZero"/>
        <c:auto val="1"/>
        <c:lblAlgn val="ctr"/>
        <c:lblOffset val="100"/>
        <c:tickLblSkip val="3"/>
        <c:noMultiLvlLbl val="0"/>
      </c:catAx>
      <c:valAx>
        <c:axId val="19978717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billions of 20212 dollars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7869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3AE2437-E699-614B-B584-A76B2B23EAB4}" type="datetimeFigureOut">
              <a:rPr lang="en-US" smtClean="0"/>
              <a:t>8/9/23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82546C0-A9C4-5547-94DE-110EA9FF6C7F}" type="slidenum">
              <a:rPr lang="en-US" smtClean="0"/>
              <a:t>‹#›</a:t>
            </a:fld>
            <a:endParaRPr lang="en-US"/>
          </a:p>
        </p:txBody>
      </p:sp>
    </p:spTree>
    <p:extLst>
      <p:ext uri="{BB962C8B-B14F-4D97-AF65-F5344CB8AC3E}">
        <p14:creationId xmlns:p14="http://schemas.microsoft.com/office/powerpoint/2010/main" val="3605212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2546C0-A9C4-5547-94DE-110EA9FF6C7F}" type="slidenum">
              <a:rPr lang="en-US" smtClean="0"/>
              <a:t>26</a:t>
            </a:fld>
            <a:endParaRPr lang="en-US"/>
          </a:p>
        </p:txBody>
      </p:sp>
    </p:spTree>
    <p:extLst>
      <p:ext uri="{BB962C8B-B14F-4D97-AF65-F5344CB8AC3E}">
        <p14:creationId xmlns:p14="http://schemas.microsoft.com/office/powerpoint/2010/main" val="4191704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n-US"/>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AF466F-BDA4-4F18-9C7B-FF0A9A1B0E80}" type="datetime1">
              <a:rPr lang="en-US" smtClean="0"/>
              <a:pPr/>
              <a:t>8/9/23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8/9/23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752600" cy="58515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8/9/23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8/9/23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a:t>Click to edit Master title style</a:t>
            </a:r>
          </a:p>
        </p:txBody>
      </p:sp>
      <p:sp>
        <p:nvSpPr>
          <p:cNvPr id="3" name="Text Placeholder 2"/>
          <p:cNvSpPr>
            <a:spLocks noGrp="1"/>
          </p:cNvSpPr>
          <p:nvPr>
            <p:ph type="body" idx="1"/>
          </p:nvPr>
        </p:nvSpPr>
        <p:spPr>
          <a:xfrm>
            <a:off x="722315" y="3852863"/>
            <a:ext cx="6135687" cy="16335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8/9/23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EE300C-6FC5-4FC3-AF1A-075E4F50620D}" type="datetime1">
              <a:rPr lang="en-US" smtClean="0"/>
              <a:pPr/>
              <a:t>8/9/23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3"/>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19600" y="1535113"/>
            <a:ext cx="3657600" cy="639763"/>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8/9/23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8/9/23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8/9/23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8/9/23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7"/>
            <a:ext cx="7772400" cy="594627"/>
          </a:xfrm>
        </p:spPr>
        <p:txBody>
          <a:bodyPr anchor="b"/>
          <a:lstStyle>
            <a:lvl1pPr algn="ctr">
              <a:defRPr sz="2200" b="1">
                <a:ln>
                  <a:noFill/>
                </a:ln>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8/9/23</a:t>
            </a:fld>
            <a:endParaRPr lang="en-US"/>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76200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rot="16200000">
            <a:off x="7586912"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3"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8/9/23</a:t>
            </a:fld>
            <a:endParaRPr lang="en-US"/>
          </a:p>
        </p:txBody>
      </p:sp>
      <p:pic>
        <p:nvPicPr>
          <p:cNvPr id="10" name="Picture 9" descr="PPI_Logo_White_NoTagline_HighRes.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49189" y="5617158"/>
            <a:ext cx="686629" cy="408559"/>
          </a:xfrm>
          <a:prstGeom prst="rect">
            <a:avLst/>
          </a:prstGeom>
        </p:spPr>
      </p:pic>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gfundernews.com/why-farmers-business-network-launched-norm-an-ai-advisor-for-farmers-built-on-chatgp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x.company/projects/miner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2792"/>
            <a:ext cx="7327926" cy="2821042"/>
          </a:xfrm>
        </p:spPr>
        <p:txBody>
          <a:bodyPr/>
          <a:lstStyle/>
          <a:p>
            <a:pPr algn="ctr" fontAlgn="base"/>
            <a:r>
              <a:rPr lang="en-US" sz="3200"/>
              <a:t>How the New Wave of AI Can Speed Adoption of New Technologies, Boost Productivity, Create New Well-Paying Jobs, and Democratize Innovation: The Case of Agriculture</a:t>
            </a:r>
            <a:endParaRPr lang="en-US" sz="2400">
              <a:latin typeface="Roboto Light"/>
            </a:endParaRPr>
          </a:p>
        </p:txBody>
      </p:sp>
      <p:sp>
        <p:nvSpPr>
          <p:cNvPr id="3" name="Subtitle 2"/>
          <p:cNvSpPr>
            <a:spLocks noGrp="1"/>
          </p:cNvSpPr>
          <p:nvPr>
            <p:ph type="subTitle" idx="1"/>
          </p:nvPr>
        </p:nvSpPr>
        <p:spPr>
          <a:xfrm>
            <a:off x="685801" y="4517429"/>
            <a:ext cx="7327926" cy="1930667"/>
          </a:xfrm>
        </p:spPr>
        <p:txBody>
          <a:bodyPr>
            <a:normAutofit/>
          </a:bodyPr>
          <a:lstStyle/>
          <a:p>
            <a:pPr algn="ctr" fontAlgn="base"/>
            <a:r>
              <a:rPr lang="en-US"/>
              <a:t>Michael Mandel, Chief Economist, Progressive Policy Institute</a:t>
            </a:r>
          </a:p>
          <a:p>
            <a:pPr algn="ctr" fontAlgn="base"/>
            <a:r>
              <a:rPr lang="en-US"/>
              <a:t>August 2023</a:t>
            </a:r>
          </a:p>
        </p:txBody>
      </p:sp>
      <p:pic>
        <p:nvPicPr>
          <p:cNvPr id="4" name="Picture 3" descr="PPI_Logo_Blue_Tagline_HighRe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792" y="301752"/>
            <a:ext cx="3662896" cy="1281040"/>
          </a:xfrm>
          <a:prstGeom prst="rect">
            <a:avLst/>
          </a:prstGeom>
        </p:spPr>
      </p:pic>
    </p:spTree>
    <p:extLst>
      <p:ext uri="{BB962C8B-B14F-4D97-AF65-F5344CB8AC3E}">
        <p14:creationId xmlns:p14="http://schemas.microsoft.com/office/powerpoint/2010/main" val="2656149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339923"/>
          </a:xfrm>
          <a:prstGeom prst="rect">
            <a:avLst/>
          </a:prstGeom>
          <a:noFill/>
        </p:spPr>
        <p:txBody>
          <a:bodyPr wrap="square" rtlCol="0">
            <a:spAutoFit/>
          </a:bodyPr>
          <a:lstStyle/>
          <a:p>
            <a:r>
              <a:rPr lang="en-US" sz="2000" b="1"/>
              <a:t>Slow Technology Diffusion</a:t>
            </a:r>
          </a:p>
          <a:p>
            <a:endParaRPr lang="en-US"/>
          </a:p>
          <a:p>
            <a:pPr marL="342900" indent="-342900">
              <a:spcAft>
                <a:spcPts val="600"/>
              </a:spcAft>
              <a:buFont typeface="+mj-lt"/>
              <a:buAutoNum type="arabicPeriod"/>
            </a:pPr>
            <a:r>
              <a:rPr lang="en-US"/>
              <a:t>Retail/ecommerce is important because it shows how robotics and machine learning can transform a stagnant “physical” industry and create new jobs.</a:t>
            </a:r>
          </a:p>
          <a:p>
            <a:pPr marL="342900" indent="-342900">
              <a:spcAft>
                <a:spcPts val="600"/>
              </a:spcAft>
              <a:buFont typeface="+mj-lt"/>
              <a:buAutoNum type="arabicPeriod"/>
            </a:pPr>
            <a:r>
              <a:rPr lang="en-US"/>
              <a:t>Other stagnant industries, such as </a:t>
            </a:r>
            <a:r>
              <a:rPr lang="en-US" b="0" i="0" strike="noStrike">
                <a:effectLst/>
                <a:latin typeface="Source Sans Pro" panose="020B0503030403020204" pitchFamily="34" charset="0"/>
              </a:rPr>
              <a:t>agriculture, manufacturing, construction and transportation, could follow the same path of digitization and job creation. But so far, diffusion of innovation has been slow and halting</a:t>
            </a:r>
            <a:r>
              <a:rPr lang="en-US">
                <a:latin typeface="Source Sans Pro" panose="020B0503030403020204" pitchFamily="34" charset="0"/>
              </a:rPr>
              <a:t>, despite mammoth investments by tech companies in cloud computing, machine learning, and artificial intelligence (see PPI Investment Heroes reports, various years). </a:t>
            </a:r>
            <a:endParaRPr lang="en-US"/>
          </a:p>
          <a:p>
            <a:pPr marL="342900" indent="-342900">
              <a:spcAft>
                <a:spcPts val="600"/>
              </a:spcAft>
              <a:buFont typeface="+mj-lt"/>
              <a:buAutoNum type="arabicPeriod"/>
            </a:pPr>
            <a:r>
              <a:rPr lang="en-US">
                <a:latin typeface="Source Sans Pro" panose="020B0503030403020204" pitchFamily="34" charset="0"/>
              </a:rPr>
              <a:t>There’s a growing literature on the importance of slow technology diffusion for explaining our current economic problems (see, for example, Besson 2022).  </a:t>
            </a:r>
            <a:endParaRPr lang="en-US" b="0" i="0" strike="noStrike">
              <a:effectLst/>
              <a:latin typeface="Source Sans Pro" panose="020B0503030403020204" pitchFamily="34" charset="0"/>
            </a:endParaRPr>
          </a:p>
          <a:p>
            <a:pPr marL="342900" indent="-342900">
              <a:spcAft>
                <a:spcPts val="600"/>
              </a:spcAft>
              <a:buFont typeface="+mj-lt"/>
              <a:buAutoNum type="arabicPeriod"/>
            </a:pPr>
            <a:r>
              <a:rPr lang="en-US" b="0" i="0" strike="noStrike">
                <a:effectLst/>
                <a:latin typeface="Source Sans Pro" panose="020B0503030403020204" pitchFamily="34" charset="0"/>
              </a:rPr>
              <a:t>How can we accelerate the pace of technology diffusion and adoption across </a:t>
            </a:r>
            <a:r>
              <a:rPr lang="en-US">
                <a:latin typeface="Source Sans Pro" panose="020B0503030403020204" pitchFamily="34" charset="0"/>
              </a:rPr>
              <a:t>the economy </a:t>
            </a:r>
            <a:r>
              <a:rPr lang="en-US" b="0" i="0" strike="noStrike">
                <a:effectLst/>
                <a:latin typeface="Source Sans Pro" panose="020B0503030403020204" pitchFamily="34" charset="0"/>
              </a:rPr>
              <a:t>with the goal of boosting job and productivity growth?</a:t>
            </a:r>
          </a:p>
        </p:txBody>
      </p:sp>
    </p:spTree>
    <p:extLst>
      <p:ext uri="{BB962C8B-B14F-4D97-AF65-F5344CB8AC3E}">
        <p14:creationId xmlns:p14="http://schemas.microsoft.com/office/powerpoint/2010/main" val="646078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693866"/>
          </a:xfrm>
          <a:prstGeom prst="rect">
            <a:avLst/>
          </a:prstGeom>
          <a:noFill/>
        </p:spPr>
        <p:txBody>
          <a:bodyPr wrap="square" rtlCol="0">
            <a:spAutoFit/>
          </a:bodyPr>
          <a:lstStyle/>
          <a:p>
            <a:r>
              <a:rPr lang="en-US" sz="2000" b="1"/>
              <a:t>The Cost of Adopting New Technologies</a:t>
            </a:r>
          </a:p>
          <a:p>
            <a:endParaRPr lang="en-US"/>
          </a:p>
          <a:p>
            <a:pPr marL="342900" indent="-342900">
              <a:spcAft>
                <a:spcPts val="600"/>
              </a:spcAft>
              <a:buFont typeface="+mj-lt"/>
              <a:buAutoNum type="arabicPeriod"/>
            </a:pPr>
            <a:r>
              <a:rPr lang="en-US" b="0" i="0" strike="noStrike">
                <a:effectLst/>
                <a:latin typeface="Source Sans Pro" panose="020B0503030403020204" pitchFamily="34" charset="0"/>
              </a:rPr>
              <a:t>It’s important to focus public discussion on lowering the  </a:t>
            </a:r>
            <a:r>
              <a:rPr lang="en-US">
                <a:latin typeface="Source Sans Pro" panose="020B0503030403020204" pitchFamily="34" charset="0"/>
              </a:rPr>
              <a:t>barriers to adopting new technologies. </a:t>
            </a:r>
          </a:p>
          <a:p>
            <a:pPr marL="342900" indent="-342900">
              <a:spcAft>
                <a:spcPts val="600"/>
              </a:spcAft>
              <a:buFont typeface="+mj-lt"/>
              <a:buAutoNum type="arabicPeriod"/>
            </a:pPr>
            <a:r>
              <a:rPr lang="en-US" b="0" i="0" strike="noStrike">
                <a:effectLst/>
                <a:latin typeface="Source Sans Pro" panose="020B0503030403020204" pitchFamily="34" charset="0"/>
              </a:rPr>
              <a:t>The current mechanism for diffusion and adoption of new technologies includes third party systems integrators and consultants, who play a necessary but expensive role. </a:t>
            </a:r>
          </a:p>
          <a:p>
            <a:pPr marL="342900" indent="-342900">
              <a:spcAft>
                <a:spcPts val="600"/>
              </a:spcAft>
              <a:buFont typeface="+mj-lt"/>
              <a:buAutoNum type="arabicPeriod"/>
            </a:pPr>
            <a:r>
              <a:rPr lang="en-US">
                <a:latin typeface="Source Sans Pro" panose="020B0503030403020204" pitchFamily="34" charset="0"/>
              </a:rPr>
              <a:t>These third parties provide the “complementary inputs” necessary to implement, adjust and maintain new technologies, at high prices. Complementary inputs refers to the expensive installation, design and maintenance expertise necessary to employ new technology. </a:t>
            </a:r>
            <a:endParaRPr lang="en-US" b="0" i="0" strike="noStrike">
              <a:effectLst/>
              <a:latin typeface="Source Sans Pro" panose="020B0503030403020204" pitchFamily="34" charset="0"/>
            </a:endParaRPr>
          </a:p>
          <a:p>
            <a:pPr marL="342900" indent="-342900">
              <a:spcAft>
                <a:spcPts val="600"/>
              </a:spcAft>
              <a:buFont typeface="+mj-lt"/>
              <a:buAutoNum type="arabicPeriod"/>
            </a:pPr>
            <a:r>
              <a:rPr lang="en-US"/>
              <a:t>Interviews with manufacturing SMEs suggest that their hesitancy to digitize stems in part from their unwillingness to be dependent to consultants and systems integrators who are not part of their company (Mandel 2018). </a:t>
            </a:r>
          </a:p>
          <a:p>
            <a:pPr marL="342900" indent="-342900">
              <a:spcAft>
                <a:spcPts val="600"/>
              </a:spcAft>
              <a:buFont typeface="+mj-lt"/>
              <a:buAutoNum type="arabicPeriod"/>
            </a:pPr>
            <a:r>
              <a:rPr lang="en-US"/>
              <a:t>Repair and maintenance of new technologies is a big issue as well. Farmers who bought data-enabled Deere tractors found themselves at war with the company about right-to-repair. </a:t>
            </a:r>
          </a:p>
        </p:txBody>
      </p:sp>
    </p:spTree>
    <p:extLst>
      <p:ext uri="{BB962C8B-B14F-4D97-AF65-F5344CB8AC3E}">
        <p14:creationId xmlns:p14="http://schemas.microsoft.com/office/powerpoint/2010/main" val="3285261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6247864"/>
          </a:xfrm>
          <a:prstGeom prst="rect">
            <a:avLst/>
          </a:prstGeom>
          <a:noFill/>
        </p:spPr>
        <p:txBody>
          <a:bodyPr wrap="square" rtlCol="0">
            <a:spAutoFit/>
          </a:bodyPr>
          <a:lstStyle/>
          <a:p>
            <a:r>
              <a:rPr lang="en-US" sz="2000" b="1"/>
              <a:t>Lowering the Cost of Adopting New Technologies</a:t>
            </a:r>
          </a:p>
          <a:p>
            <a:endParaRPr lang="en-US"/>
          </a:p>
          <a:p>
            <a:pPr marL="342900" indent="-342900">
              <a:spcAft>
                <a:spcPts val="600"/>
              </a:spcAft>
              <a:buFont typeface="+mj-lt"/>
              <a:buAutoNum type="arabicPeriod"/>
            </a:pPr>
            <a:r>
              <a:rPr lang="en-US"/>
              <a:t>While we do not yet know what generative AI applications will arise, we suspect that </a:t>
            </a:r>
            <a:r>
              <a:rPr lang="en-US" err="1"/>
              <a:t>gAI</a:t>
            </a:r>
            <a:r>
              <a:rPr lang="en-US"/>
              <a:t> and LLMs in particular may be an important channel for diffusing job-creating innovation into stagnant sectors such as agriculture and manufacturing. </a:t>
            </a:r>
          </a:p>
          <a:p>
            <a:pPr marL="342900" indent="-342900">
              <a:spcAft>
                <a:spcPts val="600"/>
              </a:spcAft>
              <a:buFont typeface="+mj-lt"/>
              <a:buAutoNum type="arabicPeriod"/>
            </a:pPr>
            <a:r>
              <a:rPr lang="en-US"/>
              <a:t>The key is that LLMs will allow small and medium enterprises (SMEs) to experiment with, adopt, and maintain new technologies such as machine learning and robots with less need to depend on expensive third-parties such as systems integrators and consultants. </a:t>
            </a:r>
          </a:p>
          <a:p>
            <a:pPr marL="342900" indent="-342900">
              <a:spcAft>
                <a:spcPts val="600"/>
              </a:spcAft>
              <a:buFont typeface="+mj-lt"/>
              <a:buAutoNum type="arabicPeriod"/>
            </a:pPr>
            <a:r>
              <a:rPr lang="en-US"/>
              <a:t>The best analogy is the introduction of the personal computer. Before the PC, IT applications were controlled by centralized IT staff. But the PC brought the IT revolution down to the level of SMEs and individual departments of large enterprises, and greatly accelerated the rate of adoption. </a:t>
            </a:r>
          </a:p>
          <a:p>
            <a:pPr marL="342900" indent="-342900">
              <a:spcAft>
                <a:spcPts val="600"/>
              </a:spcAft>
              <a:buFont typeface="+mj-lt"/>
              <a:buAutoNum type="arabicPeriod"/>
            </a:pPr>
            <a:r>
              <a:rPr lang="en-US">
                <a:latin typeface="Source Sans Pro" panose="020B0503030403020204" pitchFamily="34" charset="0"/>
              </a:rPr>
              <a:t>The PC was a disruptive innovation in the sense that it was objectively less powerful than mainframes or minicomputers. But it was so much cheaper and more accessible that it unleashed creativity and innovation on a world-shaking scale. </a:t>
            </a:r>
          </a:p>
          <a:p>
            <a:endParaRPr lang="en-US" b="0" i="0" strike="noStrike">
              <a:effectLst/>
              <a:latin typeface="Source Sans Pro" panose="020B0503030403020204" pitchFamily="34" charset="0"/>
            </a:endParaRPr>
          </a:p>
        </p:txBody>
      </p:sp>
    </p:spTree>
    <p:extLst>
      <p:ext uri="{BB962C8B-B14F-4D97-AF65-F5344CB8AC3E}">
        <p14:creationId xmlns:p14="http://schemas.microsoft.com/office/powerpoint/2010/main" val="287728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893921"/>
          </a:xfrm>
          <a:prstGeom prst="rect">
            <a:avLst/>
          </a:prstGeom>
          <a:noFill/>
        </p:spPr>
        <p:txBody>
          <a:bodyPr wrap="square" rtlCol="0">
            <a:spAutoFit/>
          </a:bodyPr>
          <a:lstStyle/>
          <a:p>
            <a:r>
              <a:rPr lang="en-US" sz="2000" b="1"/>
              <a:t>LLMs as a General-Purpose Adoption Technology (GPAT)</a:t>
            </a:r>
          </a:p>
          <a:p>
            <a:pPr marL="342900" indent="-342900">
              <a:buFont typeface="+mj-lt"/>
              <a:buAutoNum type="arabicPeriod"/>
            </a:pPr>
            <a:endParaRPr lang="en-US"/>
          </a:p>
          <a:p>
            <a:pPr marL="342900" indent="-342900">
              <a:buFont typeface="+mj-lt"/>
              <a:buAutoNum type="arabicPeriod"/>
            </a:pPr>
            <a:endParaRPr lang="en-US"/>
          </a:p>
          <a:p>
            <a:pPr marL="342900" indent="-342900">
              <a:spcAft>
                <a:spcPts val="600"/>
              </a:spcAft>
              <a:buFont typeface="+mj-lt"/>
              <a:buAutoNum type="arabicPeriod"/>
            </a:pPr>
            <a:r>
              <a:rPr lang="en-US"/>
              <a:t>Like PCs, LLMs are a disruptive technology. They produce objectively lower quality results than good systems integrators, software coders, data analysts, or consultants. </a:t>
            </a:r>
          </a:p>
          <a:p>
            <a:pPr marL="342900" indent="-342900">
              <a:spcAft>
                <a:spcPts val="600"/>
              </a:spcAft>
              <a:buFont typeface="+mj-lt"/>
              <a:buAutoNum type="arabicPeriod"/>
            </a:pPr>
            <a:r>
              <a:rPr lang="en-US"/>
              <a:t>But using an LLM, once it is trained,  is so much cheaper and easily available that it empowers experimentation and customization of other technologies, such as machine learning, machine vision, and robotics. </a:t>
            </a:r>
          </a:p>
          <a:p>
            <a:pPr marL="342900" indent="-342900">
              <a:spcAft>
                <a:spcPts val="600"/>
              </a:spcAft>
              <a:buFont typeface="+mj-lt"/>
              <a:buAutoNum type="arabicPeriod"/>
            </a:pPr>
            <a:r>
              <a:rPr lang="en-US"/>
              <a:t>In this vein, we suggest that LLMs should be thought of as a </a:t>
            </a:r>
            <a:r>
              <a:rPr lang="en-US" i="1"/>
              <a:t>general purpose adoption technology (GPAT). </a:t>
            </a:r>
            <a:r>
              <a:rPr lang="en-US"/>
              <a:t>A GPAT lowers the cost of complementary inputs such as design, installation and maintenance expertise, making it easier for individuals and SMEs (and the equivalent units of large enterprises) to access capabilities that would otherwise be out of their grasp. </a:t>
            </a:r>
          </a:p>
          <a:p>
            <a:pPr marL="342900" indent="-342900">
              <a:spcAft>
                <a:spcPts val="600"/>
              </a:spcAft>
              <a:buFont typeface="+mj-lt"/>
              <a:buAutoNum type="arabicPeriod"/>
            </a:pPr>
            <a:r>
              <a:rPr lang="en-US" b="0" i="0" strike="noStrike">
                <a:effectLst/>
                <a:latin typeface="Source Sans Pro" panose="020B0503030403020204" pitchFamily="34" charset="0"/>
              </a:rPr>
              <a:t>A GPAT should also reduce the cost of </a:t>
            </a:r>
            <a:r>
              <a:rPr lang="en-US">
                <a:latin typeface="Source Sans Pro" panose="020B0503030403020204" pitchFamily="34" charset="0"/>
              </a:rPr>
              <a:t>post-adoption adjustment, repair and maintenance. That is, as business conditions change,  it shouldn’t be necessary to hire expensive consultants  to make changes in the equipment. </a:t>
            </a:r>
          </a:p>
        </p:txBody>
      </p:sp>
    </p:spTree>
    <p:extLst>
      <p:ext uri="{BB962C8B-B14F-4D97-AF65-F5344CB8AC3E}">
        <p14:creationId xmlns:p14="http://schemas.microsoft.com/office/powerpoint/2010/main" val="1409283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72358" y="262759"/>
            <a:ext cx="6568965" cy="5493812"/>
          </a:xfrm>
          <a:prstGeom prst="rect">
            <a:avLst/>
          </a:prstGeom>
          <a:noFill/>
        </p:spPr>
        <p:txBody>
          <a:bodyPr wrap="square" rtlCol="0">
            <a:spAutoFit/>
          </a:bodyPr>
          <a:lstStyle/>
          <a:p>
            <a:r>
              <a:rPr lang="en-US" sz="2000" b="1"/>
              <a:t>Using LLMs as a GPAT: The Case of Agriculture</a:t>
            </a:r>
          </a:p>
          <a:p>
            <a:pPr>
              <a:spcAft>
                <a:spcPts val="600"/>
              </a:spcAft>
            </a:pPr>
            <a:endParaRPr lang="en-US"/>
          </a:p>
          <a:p>
            <a:pPr marL="342900" indent="-342900">
              <a:spcAft>
                <a:spcPts val="600"/>
              </a:spcAft>
              <a:buFont typeface="+mj-lt"/>
              <a:buAutoNum type="arabicPeriod"/>
            </a:pPr>
            <a:r>
              <a:rPr lang="en-US"/>
              <a:t>We use agriculture as an example for several reasons. First, crop and animal production is easier to understand than either manufacturing or construction, with fewer possible measurement issues. </a:t>
            </a:r>
          </a:p>
          <a:p>
            <a:pPr marL="342900" indent="-342900">
              <a:spcAft>
                <a:spcPts val="600"/>
              </a:spcAft>
              <a:buFont typeface="+mj-lt"/>
              <a:buAutoNum type="arabicPeriod"/>
            </a:pPr>
            <a:r>
              <a:rPr lang="en-US"/>
              <a:t>Second, farming productivity growth has fallen by more than  half (</a:t>
            </a:r>
            <a:r>
              <a:rPr lang="en-US" b="1"/>
              <a:t>Figure 3</a:t>
            </a:r>
            <a:r>
              <a:rPr lang="en-US"/>
              <a:t>), even before the pandemic. The growth rate of corn yields has fallen by half (not shown). </a:t>
            </a:r>
          </a:p>
          <a:p>
            <a:pPr marL="342900" indent="-342900">
              <a:spcAft>
                <a:spcPts val="600"/>
              </a:spcAft>
              <a:buFont typeface="+mj-lt"/>
              <a:buAutoNum type="arabicPeriod"/>
            </a:pPr>
            <a:r>
              <a:rPr lang="en-US"/>
              <a:t>Third, the slowdown in productivity growth has had a direct effect on consumers. Farm commodity prices started rising faster than consumer inflation well before the pandemic (</a:t>
            </a:r>
            <a:r>
              <a:rPr lang="en-US" b="1"/>
              <a:t>Figure 4</a:t>
            </a:r>
            <a:r>
              <a:rPr lang="en-US"/>
              <a:t>). </a:t>
            </a:r>
          </a:p>
          <a:p>
            <a:pPr marL="342900" indent="-342900">
              <a:spcAft>
                <a:spcPts val="600"/>
              </a:spcAft>
              <a:buFont typeface="+mj-lt"/>
              <a:buAutoNum type="arabicPeriod"/>
            </a:pPr>
            <a:r>
              <a:rPr lang="en-US" b="0" i="0" strike="noStrike">
                <a:effectLst/>
                <a:latin typeface="Source Sans Pro" panose="020B0503030403020204" pitchFamily="34" charset="0"/>
              </a:rPr>
              <a:t>Fourth, in addition, the long-term decline in food’s share of household budgets stalled in 2000, around the time when productivity growth stalled as well (</a:t>
            </a:r>
            <a:r>
              <a:rPr lang="en-US" b="1" i="0" strike="noStrike">
                <a:effectLst/>
                <a:latin typeface="Source Sans Pro" panose="020B0503030403020204" pitchFamily="34" charset="0"/>
              </a:rPr>
              <a:t>Figure 5</a:t>
            </a:r>
            <a:r>
              <a:rPr lang="en-US" b="0" i="0" strike="noStrike">
                <a:effectLst/>
                <a:latin typeface="Source Sans Pro" panose="020B0503030403020204" pitchFamily="34" charset="0"/>
              </a:rPr>
              <a:t>). </a:t>
            </a:r>
          </a:p>
          <a:p>
            <a:pPr marL="342900" indent="-342900">
              <a:spcAft>
                <a:spcPts val="600"/>
              </a:spcAft>
              <a:buFont typeface="+mj-lt"/>
              <a:buAutoNum type="arabicPeriod"/>
            </a:pPr>
            <a:r>
              <a:rPr lang="en-US" b="0" i="0" strike="noStrike">
                <a:effectLst/>
                <a:latin typeface="Source Sans Pro" panose="020B0503030403020204" pitchFamily="34" charset="0"/>
              </a:rPr>
              <a:t>Fifth, the slowdown in productivity has not led to an increase in employment in the farm sector , which has fallen 17% since 2000 (</a:t>
            </a:r>
            <a:r>
              <a:rPr lang="en-US" b="1" i="0" strike="noStrike">
                <a:effectLst/>
                <a:latin typeface="Source Sans Pro" panose="020B0503030403020204" pitchFamily="34" charset="0"/>
              </a:rPr>
              <a:t>Figure 6</a:t>
            </a:r>
            <a:r>
              <a:rPr lang="en-US" b="0" i="0" strike="noStrike">
                <a:effectLst/>
                <a:latin typeface="Source Sans Pro" panose="020B0503030403020204" pitchFamily="34" charset="0"/>
              </a:rPr>
              <a:t>).</a:t>
            </a:r>
          </a:p>
        </p:txBody>
      </p:sp>
    </p:spTree>
    <p:extLst>
      <p:ext uri="{BB962C8B-B14F-4D97-AF65-F5344CB8AC3E}">
        <p14:creationId xmlns:p14="http://schemas.microsoft.com/office/powerpoint/2010/main" val="121881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439CE002-8A29-6A38-F619-F2EF52C4F58C}"/>
              </a:ext>
            </a:extLst>
          </p:cNvPr>
          <p:cNvGraphicFramePr>
            <a:graphicFrameLocks/>
          </p:cNvGraphicFramePr>
          <p:nvPr>
            <p:extLst>
              <p:ext uri="{D42A27DB-BD31-4B8C-83A1-F6EECF244321}">
                <p14:modId xmlns:p14="http://schemas.microsoft.com/office/powerpoint/2010/main" val="330566836"/>
              </p:ext>
            </p:extLst>
          </p:nvPr>
        </p:nvGraphicFramePr>
        <p:xfrm>
          <a:off x="1208689" y="1292772"/>
          <a:ext cx="6264165" cy="38152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663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FEC0935E-40AD-4A74-8E05-3DAEBC64E9D3}"/>
              </a:ext>
            </a:extLst>
          </p:cNvPr>
          <p:cNvGraphicFramePr>
            <a:graphicFrameLocks/>
          </p:cNvGraphicFramePr>
          <p:nvPr>
            <p:extLst>
              <p:ext uri="{D42A27DB-BD31-4B8C-83A1-F6EECF244321}">
                <p14:modId xmlns:p14="http://schemas.microsoft.com/office/powerpoint/2010/main" val="547833745"/>
              </p:ext>
            </p:extLst>
          </p:nvPr>
        </p:nvGraphicFramePr>
        <p:xfrm>
          <a:off x="830317" y="840828"/>
          <a:ext cx="6705600" cy="48662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0067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55ABF24-8F96-5F1C-DF9D-4104C85A04DE}"/>
              </a:ext>
            </a:extLst>
          </p:cNvPr>
          <p:cNvGraphicFramePr/>
          <p:nvPr>
            <p:extLst>
              <p:ext uri="{D42A27DB-BD31-4B8C-83A1-F6EECF244321}">
                <p14:modId xmlns:p14="http://schemas.microsoft.com/office/powerpoint/2010/main" val="2381732080"/>
              </p:ext>
            </p:extLst>
          </p:nvPr>
        </p:nvGraphicFramePr>
        <p:xfrm>
          <a:off x="557047" y="1103585"/>
          <a:ext cx="7020911" cy="41620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8567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5211E2F1-8F9C-F3B0-FADF-50461380A2EE}"/>
              </a:ext>
            </a:extLst>
          </p:cNvPr>
          <p:cNvGraphicFramePr>
            <a:graphicFrameLocks/>
          </p:cNvGraphicFramePr>
          <p:nvPr>
            <p:extLst>
              <p:ext uri="{D42A27DB-BD31-4B8C-83A1-F6EECF244321}">
                <p14:modId xmlns:p14="http://schemas.microsoft.com/office/powerpoint/2010/main" val="4239398793"/>
              </p:ext>
            </p:extLst>
          </p:nvPr>
        </p:nvGraphicFramePr>
        <p:xfrm>
          <a:off x="869244" y="801511"/>
          <a:ext cx="5988756" cy="39990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6068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4862870"/>
          </a:xfrm>
          <a:prstGeom prst="rect">
            <a:avLst/>
          </a:prstGeom>
          <a:noFill/>
        </p:spPr>
        <p:txBody>
          <a:bodyPr wrap="square" rtlCol="0">
            <a:spAutoFit/>
          </a:bodyPr>
          <a:lstStyle/>
          <a:p>
            <a:pPr>
              <a:spcAft>
                <a:spcPts val="600"/>
              </a:spcAft>
            </a:pPr>
            <a:r>
              <a:rPr lang="en-US" sz="2000" b="1"/>
              <a:t>What happened to the Farming IT Revolution?</a:t>
            </a:r>
            <a:endParaRPr lang="en-US"/>
          </a:p>
          <a:p>
            <a:pPr marL="342900" indent="-342900">
              <a:spcAft>
                <a:spcPts val="600"/>
              </a:spcAft>
              <a:buFont typeface="+mj-lt"/>
              <a:buAutoNum type="arabicPeriod"/>
            </a:pPr>
            <a:r>
              <a:rPr lang="en-US"/>
              <a:t>The term “precision farming” dates back to the early 1990s, when the first “on-the-go” crop yield monitor was invented in Ames Iowa. In 1996, John Deere launched its </a:t>
            </a:r>
            <a:r>
              <a:rPr lang="en-US" err="1"/>
              <a:t>GreenStar</a:t>
            </a:r>
            <a:r>
              <a:rPr lang="en-US"/>
              <a:t> Precision Farming System. Their brochure predicted, “Information is your new crop!" </a:t>
            </a:r>
          </a:p>
          <a:p>
            <a:pPr marL="342900" indent="-342900">
              <a:spcAft>
                <a:spcPts val="600"/>
              </a:spcAft>
              <a:buFont typeface="+mj-lt"/>
              <a:buAutoNum type="arabicPeriod"/>
            </a:pPr>
            <a:r>
              <a:rPr lang="en-US"/>
              <a:t>Certainly technologies such as GPS, satellite mapping  and field sensors were implemented with great vigor. We are all familiar with the photos of the farmers in their data-equipped tractors.</a:t>
            </a:r>
          </a:p>
          <a:p>
            <a:pPr marL="342900" indent="-342900">
              <a:spcAft>
                <a:spcPts val="600"/>
              </a:spcAft>
              <a:buFont typeface="+mj-lt"/>
              <a:buAutoNum type="arabicPeriod"/>
            </a:pPr>
            <a:r>
              <a:rPr lang="en-US"/>
              <a:t>Farm investments in information technology equipment (</a:t>
            </a:r>
            <a:r>
              <a:rPr lang="en-US" b="1"/>
              <a:t>Figure 7</a:t>
            </a:r>
            <a:r>
              <a:rPr lang="en-US"/>
              <a:t>) and software (</a:t>
            </a:r>
            <a:r>
              <a:rPr lang="en-US" b="1"/>
              <a:t>Figure 8</a:t>
            </a:r>
            <a:r>
              <a:rPr lang="en-US"/>
              <a:t>) originally rose quickly. But then investment in IT equipment slowed, and investment in software dropped sharply. </a:t>
            </a:r>
          </a:p>
          <a:p>
            <a:pPr marL="342900" indent="-342900">
              <a:spcAft>
                <a:spcPts val="600"/>
              </a:spcAft>
              <a:buFont typeface="+mj-lt"/>
              <a:buAutoNum type="arabicPeriod"/>
            </a:pPr>
            <a:r>
              <a:rPr lang="en-US"/>
              <a:t>Deere warred with farmers over data ownership and right-to-repair. “Revenues from services”, including presumably data services, came to only $283 million in 2022 out of </a:t>
            </a:r>
          </a:p>
        </p:txBody>
      </p:sp>
    </p:spTree>
    <p:extLst>
      <p:ext uri="{BB962C8B-B14F-4D97-AF65-F5344CB8AC3E}">
        <p14:creationId xmlns:p14="http://schemas.microsoft.com/office/powerpoint/2010/main" val="382008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669072" y="512957"/>
            <a:ext cx="6950927" cy="5339923"/>
          </a:xfrm>
          <a:prstGeom prst="rect">
            <a:avLst/>
          </a:prstGeom>
          <a:noFill/>
        </p:spPr>
        <p:txBody>
          <a:bodyPr wrap="square" rtlCol="0">
            <a:spAutoFit/>
          </a:bodyPr>
          <a:lstStyle/>
          <a:p>
            <a:r>
              <a:rPr lang="en-US" sz="2000" b="1"/>
              <a:t>Summary</a:t>
            </a:r>
          </a:p>
          <a:p>
            <a:endParaRPr lang="en-US"/>
          </a:p>
          <a:p>
            <a:pPr marL="342900" indent="-342900">
              <a:spcAft>
                <a:spcPts val="600"/>
              </a:spcAft>
              <a:buFont typeface="+mj-lt"/>
              <a:buAutoNum type="arabicPeriod"/>
            </a:pPr>
            <a:r>
              <a:rPr lang="en-US"/>
              <a:t>People are worried that generative artificial intelligence (</a:t>
            </a:r>
            <a:r>
              <a:rPr lang="en-US" err="1"/>
              <a:t>gAI</a:t>
            </a:r>
            <a:r>
              <a:rPr lang="en-US"/>
              <a:t>)--and large language models (LLMs) in particular--will destroy jobs. </a:t>
            </a:r>
          </a:p>
          <a:p>
            <a:pPr marL="342900" indent="-342900">
              <a:spcAft>
                <a:spcPts val="600"/>
              </a:spcAft>
              <a:buFont typeface="+mj-lt"/>
              <a:buAutoNum type="arabicPeriod"/>
            </a:pPr>
            <a:r>
              <a:rPr lang="en-US"/>
              <a:t>We propose that LLMs should be thought of as a </a:t>
            </a:r>
            <a:r>
              <a:rPr lang="en-US" b="1" i="1"/>
              <a:t>General Purpose Adoption Technology (GPAT)</a:t>
            </a:r>
            <a:r>
              <a:rPr lang="en-US" i="1"/>
              <a:t> </a:t>
            </a:r>
            <a:r>
              <a:rPr lang="en-US"/>
              <a:t>with the ability to break down some of the barriers to innovation that have held back stagnant sectors such as agriculture and manufacturing. </a:t>
            </a:r>
          </a:p>
          <a:p>
            <a:pPr marL="342900" indent="-342900">
              <a:spcAft>
                <a:spcPts val="600"/>
              </a:spcAft>
              <a:buFont typeface="+mj-lt"/>
              <a:buAutoNum type="arabicPeriod"/>
            </a:pPr>
            <a:r>
              <a:rPr lang="en-US"/>
              <a:t>The key is that LLMs are </a:t>
            </a:r>
            <a:r>
              <a:rPr lang="en-US" b="1" i="1"/>
              <a:t>democratizing</a:t>
            </a:r>
            <a:r>
              <a:rPr lang="en-US" i="1"/>
              <a:t>: </a:t>
            </a:r>
            <a:r>
              <a:rPr lang="en-US"/>
              <a:t>They will allow small and medium enterprises (SMEs) to experiment with, adopt, and maintain new technologies such as machine learning and robots with less need to depend on expensive third-parties such as systems integrators. </a:t>
            </a:r>
          </a:p>
          <a:p>
            <a:pPr marL="342900" indent="-342900">
              <a:spcAft>
                <a:spcPts val="600"/>
              </a:spcAft>
              <a:buFont typeface="+mj-lt"/>
              <a:buAutoNum type="arabicPeriod"/>
            </a:pPr>
            <a:r>
              <a:rPr lang="en-US"/>
              <a:t>To put it another way, today SMEs that want to digitize have to purchase scarce “complementary inputs” such as design, installation and maintenance expertise at a high price. LLMs lower the long-term cost of those complementary inputs, and make them more widely available.</a:t>
            </a:r>
          </a:p>
        </p:txBody>
      </p:sp>
    </p:spTree>
    <p:extLst>
      <p:ext uri="{BB962C8B-B14F-4D97-AF65-F5344CB8AC3E}">
        <p14:creationId xmlns:p14="http://schemas.microsoft.com/office/powerpoint/2010/main" val="3317944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051171A-DCA4-105E-088D-6B1BAA536403}"/>
              </a:ext>
            </a:extLst>
          </p:cNvPr>
          <p:cNvGraphicFramePr>
            <a:graphicFrameLocks/>
          </p:cNvGraphicFramePr>
          <p:nvPr>
            <p:extLst>
              <p:ext uri="{D42A27DB-BD31-4B8C-83A1-F6EECF244321}">
                <p14:modId xmlns:p14="http://schemas.microsoft.com/office/powerpoint/2010/main" val="80960092"/>
              </p:ext>
            </p:extLst>
          </p:nvPr>
        </p:nvGraphicFramePr>
        <p:xfrm>
          <a:off x="1557867" y="1478844"/>
          <a:ext cx="5300133" cy="3321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6131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0CC6D66-D405-1908-3062-1E8F440CE8BE}"/>
              </a:ext>
            </a:extLst>
          </p:cNvPr>
          <p:cNvGraphicFramePr>
            <a:graphicFrameLocks/>
          </p:cNvGraphicFramePr>
          <p:nvPr>
            <p:extLst>
              <p:ext uri="{D42A27DB-BD31-4B8C-83A1-F6EECF244321}">
                <p14:modId xmlns:p14="http://schemas.microsoft.com/office/powerpoint/2010/main" val="1386372434"/>
              </p:ext>
            </p:extLst>
          </p:nvPr>
        </p:nvGraphicFramePr>
        <p:xfrm>
          <a:off x="1250731" y="893379"/>
          <a:ext cx="6537435" cy="4761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2991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370701"/>
          </a:xfrm>
          <a:prstGeom prst="rect">
            <a:avLst/>
          </a:prstGeom>
          <a:noFill/>
        </p:spPr>
        <p:txBody>
          <a:bodyPr wrap="square" rtlCol="0">
            <a:spAutoFit/>
          </a:bodyPr>
          <a:lstStyle/>
          <a:p>
            <a:r>
              <a:rPr lang="en-US" sz="2000" b="1"/>
              <a:t>What are the barriers to adoption of information technology innovation to agriculture?</a:t>
            </a:r>
            <a:endParaRPr lang="en-US"/>
          </a:p>
          <a:p>
            <a:pPr marL="342900" indent="-342900">
              <a:spcAft>
                <a:spcPts val="600"/>
              </a:spcAft>
              <a:buFont typeface="+mj-lt"/>
              <a:buAutoNum type="arabicPeriod"/>
            </a:pPr>
            <a:r>
              <a:rPr lang="en-US"/>
              <a:t>Data quality is a problem. As one report noted “The basic data needed for ML applications include sensor readings from the field, weather reports, and farm activity logs, but these are not always available or easy to locate.”</a:t>
            </a:r>
          </a:p>
          <a:p>
            <a:pPr marL="342900" indent="-342900">
              <a:spcAft>
                <a:spcPts val="600"/>
              </a:spcAft>
              <a:buFont typeface="+mj-lt"/>
              <a:buAutoNum type="arabicPeriod"/>
            </a:pPr>
            <a:r>
              <a:rPr lang="en-US" b="0" i="0" strike="noStrike">
                <a:effectLst/>
                <a:latin typeface="Source Sans Pro" panose="020B0503030403020204" pitchFamily="34" charset="0"/>
              </a:rPr>
              <a:t>The great variability of location-specific conditions among farms in the US and around the world</a:t>
            </a:r>
            <a:r>
              <a:rPr lang="en-US">
                <a:latin typeface="Source Sans Pro" panose="020B0503030403020204" pitchFamily="34" charset="0"/>
              </a:rPr>
              <a:t> is another issue. </a:t>
            </a:r>
            <a:r>
              <a:rPr lang="en-US" b="0" i="0" strike="noStrike">
                <a:effectLst/>
                <a:latin typeface="Source Sans Pro" panose="020B0503030403020204" pitchFamily="34" charset="0"/>
              </a:rPr>
              <a:t> A model trained in one location may not be suited to another location without expensive </a:t>
            </a:r>
            <a:r>
              <a:rPr lang="en-US">
                <a:latin typeface="Source Sans Pro" panose="020B0503030403020204" pitchFamily="34" charset="0"/>
              </a:rPr>
              <a:t>adjustment and </a:t>
            </a:r>
            <a:r>
              <a:rPr lang="en-US" b="0" i="0" strike="noStrike">
                <a:effectLst/>
                <a:latin typeface="Source Sans Pro" panose="020B0503030403020204" pitchFamily="34" charset="0"/>
              </a:rPr>
              <a:t>validation.  </a:t>
            </a:r>
          </a:p>
          <a:p>
            <a:pPr marL="342900" indent="-342900">
              <a:spcAft>
                <a:spcPts val="600"/>
              </a:spcAft>
              <a:buFont typeface="+mj-lt"/>
              <a:buAutoNum type="arabicPeriod"/>
            </a:pPr>
            <a:r>
              <a:rPr lang="en-US">
                <a:latin typeface="Source Sans Pro" panose="020B0503030403020204" pitchFamily="34" charset="0"/>
              </a:rPr>
              <a:t>Training a new ML model for a specific farming environment or for a different crop can be complicated, time consuming and expensive.  The problem is compounded by global warming and climate variability, which lowers the value of historical data. </a:t>
            </a:r>
          </a:p>
          <a:p>
            <a:pPr marL="342900" indent="-342900">
              <a:spcAft>
                <a:spcPts val="600"/>
              </a:spcAft>
              <a:buFont typeface="+mj-lt"/>
              <a:buAutoNum type="arabicPeriod"/>
            </a:pPr>
            <a:r>
              <a:rPr lang="en-US" b="0" i="0" strike="noStrike">
                <a:effectLst/>
                <a:latin typeface="Source Sans Pro" panose="020B0503030403020204" pitchFamily="34" charset="0"/>
              </a:rPr>
              <a:t>Finally, farming is a low-margin, risky operation that cannot afford to become dependent on expensive complementary inputs</a:t>
            </a:r>
            <a:r>
              <a:rPr lang="en-US">
                <a:latin typeface="Source Sans Pro" panose="020B0503030403020204" pitchFamily="34" charset="0"/>
              </a:rPr>
              <a:t>. </a:t>
            </a:r>
            <a:endParaRPr lang="en-US" b="0" i="0" strike="noStrike">
              <a:effectLst/>
              <a:latin typeface="Source Sans Pro" panose="020B0503030403020204" pitchFamily="34" charset="0"/>
            </a:endParaRPr>
          </a:p>
        </p:txBody>
      </p:sp>
    </p:spTree>
    <p:extLst>
      <p:ext uri="{BB962C8B-B14F-4D97-AF65-F5344CB8AC3E}">
        <p14:creationId xmlns:p14="http://schemas.microsoft.com/office/powerpoint/2010/main" val="2330095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093702"/>
          </a:xfrm>
          <a:prstGeom prst="rect">
            <a:avLst/>
          </a:prstGeom>
          <a:noFill/>
        </p:spPr>
        <p:txBody>
          <a:bodyPr wrap="square" rtlCol="0">
            <a:spAutoFit/>
          </a:bodyPr>
          <a:lstStyle/>
          <a:p>
            <a:r>
              <a:rPr lang="en-US" sz="2000" b="1"/>
              <a:t>The Advantage of LLMs as a General Purpose Adaption Technology for Agriculture</a:t>
            </a:r>
          </a:p>
          <a:p>
            <a:endParaRPr lang="en-US"/>
          </a:p>
          <a:p>
            <a:pPr marL="342900" indent="-342900">
              <a:spcAft>
                <a:spcPts val="600"/>
              </a:spcAft>
              <a:buFont typeface="+mj-lt"/>
              <a:buAutoNum type="arabicPeriod"/>
            </a:pPr>
            <a:r>
              <a:rPr lang="en-US"/>
              <a:t>LLMs operate like an ag consultant in a box. They can produce cheap solutions that can easily be customized by the end user,, the farmer, without giving up any of their domain knowledge.</a:t>
            </a:r>
          </a:p>
          <a:p>
            <a:pPr marL="342900" indent="-342900">
              <a:spcAft>
                <a:spcPts val="600"/>
              </a:spcAft>
              <a:buFont typeface="+mj-lt"/>
              <a:buAutoNum type="arabicPeriod"/>
            </a:pPr>
            <a:r>
              <a:rPr lang="en-US"/>
              <a:t>They address the biggest problem to adoption, the ability to experiment at small scale.  Just like personal computers democratized the information revolution, LLMs will accelerate the spread of digital technologies to physical industries. </a:t>
            </a:r>
          </a:p>
          <a:p>
            <a:pPr marL="342900" indent="-342900">
              <a:spcAft>
                <a:spcPts val="600"/>
              </a:spcAft>
              <a:buFont typeface="+mj-lt"/>
              <a:buAutoNum type="arabicPeriod"/>
            </a:pPr>
            <a:r>
              <a:rPr lang="en-US" b="0" i="0" strike="noStrike">
                <a:effectLst/>
                <a:latin typeface="Source Sans Pro" panose="020B0503030403020204" pitchFamily="34" charset="0"/>
              </a:rPr>
              <a:t>Already entrepreneurs around the world are applying LLM front ends to agricultural software and data. One notable example is in India, where Pratik Desai, founder of </a:t>
            </a:r>
            <a:r>
              <a:rPr lang="en-US" b="0" i="0" strike="noStrike" err="1">
                <a:effectLst/>
                <a:latin typeface="Source Sans Pro" panose="020B0503030403020204" pitchFamily="34" charset="0"/>
              </a:rPr>
              <a:t>Titodi</a:t>
            </a:r>
            <a:r>
              <a:rPr lang="en-US" b="0" i="0" strike="noStrike">
                <a:effectLst/>
                <a:latin typeface="Source Sans Pro" panose="020B0503030403020204" pitchFamily="34" charset="0"/>
              </a:rPr>
              <a:t>,  an online farmer’s market, has put together </a:t>
            </a:r>
            <a:r>
              <a:rPr lang="en-US" sz="1800" u="sng" err="1">
                <a:solidFill>
                  <a:srgbClr val="DA02FF"/>
                </a:solidFill>
                <a:effectLst/>
                <a:latin typeface="EB Garamond" pitchFamily="2" charset="0"/>
                <a:ea typeface="Calibri" panose="020F0502020204030204" pitchFamily="34" charset="0"/>
                <a:cs typeface="Times New Roman" panose="02020603050405020304" pitchFamily="18" charset="0"/>
              </a:rPr>
              <a:t>KissanGPT</a:t>
            </a:r>
            <a:r>
              <a:rPr lang="en-US" sz="1800">
                <a:solidFill>
                  <a:srgbClr val="000000"/>
                </a:solidFill>
                <a:effectLst/>
                <a:latin typeface="EB Garamond" pitchFamily="2" charset="0"/>
                <a:ea typeface="Calibri" panose="020F0502020204030204" pitchFamily="34" charset="0"/>
                <a:cs typeface="Times New Roman" panose="02020603050405020304" pitchFamily="18" charset="0"/>
              </a:rPr>
              <a:t>.  </a:t>
            </a:r>
          </a:p>
          <a:p>
            <a:pPr marL="342900" indent="-342900">
              <a:spcAft>
                <a:spcPts val="600"/>
              </a:spcAft>
              <a:buFont typeface="+mj-lt"/>
              <a:buAutoNum type="arabicPeriod"/>
            </a:pPr>
            <a:r>
              <a:rPr lang="en-US"/>
              <a:t>In the US, the Farmers Business Network has rolled out an early version of </a:t>
            </a:r>
            <a:r>
              <a:rPr lang="en-US">
                <a:hlinkClick r:id="rId2"/>
              </a:rPr>
              <a:t>Norm</a:t>
            </a:r>
            <a:r>
              <a:rPr lang="en-US"/>
              <a:t>, an AI advisor for farmers built on </a:t>
            </a:r>
            <a:r>
              <a:rPr lang="en-US" err="1"/>
              <a:t>ChatGPT</a:t>
            </a:r>
            <a:r>
              <a:rPr lang="en-US"/>
              <a:t> and FBN’s proprietary data. </a:t>
            </a:r>
          </a:p>
        </p:txBody>
      </p:sp>
    </p:spTree>
    <p:extLst>
      <p:ext uri="{BB962C8B-B14F-4D97-AF65-F5344CB8AC3E}">
        <p14:creationId xmlns:p14="http://schemas.microsoft.com/office/powerpoint/2010/main" val="2201302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5447645"/>
          </a:xfrm>
          <a:prstGeom prst="rect">
            <a:avLst/>
          </a:prstGeom>
          <a:noFill/>
        </p:spPr>
        <p:txBody>
          <a:bodyPr wrap="square" rtlCol="0">
            <a:spAutoFit/>
          </a:bodyPr>
          <a:lstStyle/>
          <a:p>
            <a:r>
              <a:rPr lang="en-US" sz="2000" b="1"/>
              <a:t>Regional and Distributional Implications of GPATs for Agriculture</a:t>
            </a:r>
          </a:p>
          <a:p>
            <a:endParaRPr lang="en-US"/>
          </a:p>
          <a:p>
            <a:pPr marL="342900" indent="-342900">
              <a:spcAft>
                <a:spcPts val="600"/>
              </a:spcAft>
              <a:buFont typeface="+mj-lt"/>
              <a:buAutoNum type="arabicPeriod"/>
            </a:pPr>
            <a:r>
              <a:rPr lang="en-US"/>
              <a:t>Rural areas have suffered from the slow growth of farm productivity and farm incomes In addition, increased concentration in the food-processing industry has squeezed the prices paid to farmers while raising the prices charged to consumers. The top four firms in soybean processing, for example, account for 75% of the market, according to the latest figures from the Economic Census.</a:t>
            </a:r>
          </a:p>
          <a:p>
            <a:pPr marL="342900" indent="-342900">
              <a:spcAft>
                <a:spcPts val="600"/>
              </a:spcAft>
              <a:buFont typeface="+mj-lt"/>
              <a:buAutoNum type="arabicPeriod"/>
            </a:pPr>
            <a:r>
              <a:rPr lang="en-US"/>
              <a:t>The slow growth of farm incomes has obvious political and social implications. Many rural counties have been left behind by economic growth, widening the gap between rural America and the coasts. </a:t>
            </a:r>
          </a:p>
          <a:p>
            <a:pPr marL="342900" indent="-342900">
              <a:spcAft>
                <a:spcPts val="600"/>
              </a:spcAft>
              <a:buFont typeface="+mj-lt"/>
              <a:buAutoNum type="arabicPeriod"/>
            </a:pPr>
            <a:r>
              <a:rPr lang="en-US"/>
              <a:t>At the same time, the price of food to consumers has surged, widening economic disparities downstream. </a:t>
            </a:r>
          </a:p>
          <a:p>
            <a:pPr>
              <a:spcAft>
                <a:spcPts val="600"/>
              </a:spcAft>
            </a:pPr>
            <a:endParaRPr lang="en-US"/>
          </a:p>
          <a:p>
            <a:pPr lvl="2">
              <a:spcAft>
                <a:spcPts val="600"/>
              </a:spcAft>
            </a:pPr>
            <a:endParaRPr lang="en-US"/>
          </a:p>
        </p:txBody>
      </p:sp>
    </p:spTree>
    <p:extLst>
      <p:ext uri="{BB962C8B-B14F-4D97-AF65-F5344CB8AC3E}">
        <p14:creationId xmlns:p14="http://schemas.microsoft.com/office/powerpoint/2010/main" val="5024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882869" y="578069"/>
            <a:ext cx="6568965" cy="4662815"/>
          </a:xfrm>
          <a:prstGeom prst="rect">
            <a:avLst/>
          </a:prstGeom>
          <a:noFill/>
        </p:spPr>
        <p:txBody>
          <a:bodyPr wrap="square" rtlCol="0">
            <a:spAutoFit/>
          </a:bodyPr>
          <a:lstStyle/>
          <a:p>
            <a:r>
              <a:rPr lang="en-US" sz="2000" b="1"/>
              <a:t>Conclusion</a:t>
            </a:r>
          </a:p>
          <a:p>
            <a:endParaRPr lang="en-US"/>
          </a:p>
          <a:p>
            <a:pPr marL="342900" indent="-342900">
              <a:spcAft>
                <a:spcPts val="600"/>
              </a:spcAft>
              <a:buFont typeface="+mj-lt"/>
              <a:buAutoNum type="arabicPeriod"/>
            </a:pPr>
            <a:r>
              <a:rPr lang="en-US"/>
              <a:t>LLMs as a GPAT can help bring the information revolution to Rural America, at a cost that actually helps farmers and surrounding areas.  As Google’s Mineral puts it:</a:t>
            </a:r>
          </a:p>
          <a:p>
            <a:pPr lvl="2">
              <a:spcAft>
                <a:spcPts val="600"/>
              </a:spcAft>
            </a:pPr>
            <a:r>
              <a:rPr lang="en-US"/>
              <a:t>Growers face hundreds of decisions every season, yet current tools aren’t equipping them to meet the challenges they face. Even though they use digital tools like sensors, spreadsheets, and GPS, their data is either siloed or doesn’t fully represent agriculture’s complexity.</a:t>
            </a:r>
          </a:p>
          <a:p>
            <a:pPr lvl="2">
              <a:spcAft>
                <a:spcPts val="600"/>
              </a:spcAft>
            </a:pPr>
            <a:endParaRPr lang="en-US"/>
          </a:p>
          <a:p>
            <a:pPr marL="342900" indent="-342900">
              <a:spcAft>
                <a:spcPts val="600"/>
              </a:spcAft>
              <a:buAutoNum type="arabicPeriod" startAt="3"/>
            </a:pPr>
            <a:r>
              <a:rPr lang="en-US"/>
              <a:t>The result: More local jobs, more diversity of crops, and more food to feed America and the rest of the world. </a:t>
            </a:r>
          </a:p>
          <a:p>
            <a:pPr>
              <a:spcAft>
                <a:spcPts val="600"/>
              </a:spcAft>
            </a:pPr>
            <a:endParaRPr lang="en-US"/>
          </a:p>
          <a:p>
            <a:pPr lvl="2">
              <a:spcAft>
                <a:spcPts val="600"/>
              </a:spcAft>
            </a:pPr>
            <a:endParaRPr lang="en-US"/>
          </a:p>
        </p:txBody>
      </p:sp>
    </p:spTree>
    <p:extLst>
      <p:ext uri="{BB962C8B-B14F-4D97-AF65-F5344CB8AC3E}">
        <p14:creationId xmlns:p14="http://schemas.microsoft.com/office/powerpoint/2010/main" val="3372008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194" y="1513471"/>
            <a:ext cx="7620000" cy="4430089"/>
          </a:xfrm>
        </p:spPr>
        <p:txBody>
          <a:bodyPr>
            <a:normAutofit/>
          </a:bodyPr>
          <a:lstStyle/>
          <a:p>
            <a:pPr marL="114300" indent="0" algn="ctr">
              <a:buNone/>
            </a:pPr>
            <a:endParaRPr lang="en-US">
              <a:latin typeface="Roboto Light"/>
            </a:endParaRPr>
          </a:p>
          <a:p>
            <a:pPr marL="114300" indent="0">
              <a:buNone/>
            </a:pPr>
            <a:r>
              <a:rPr lang="en-US" sz="2000"/>
              <a:t>The Progressive Policy Institute is a catalyst for policy innovation and political reform based in Washington, D.C. Its mission is to create radically pragmatic ideas for moving beyond ideological and partisan deadlock.</a:t>
            </a:r>
          </a:p>
          <a:p>
            <a:pPr marL="114300" indent="0" algn="ctr">
              <a:buNone/>
            </a:pPr>
            <a:endParaRPr lang="en-US" sz="800">
              <a:latin typeface="Roboto Light"/>
            </a:endParaRPr>
          </a:p>
          <a:p>
            <a:pPr marL="114300" indent="0" algn="ctr">
              <a:buNone/>
            </a:pPr>
            <a:r>
              <a:rPr lang="en-US" sz="2000">
                <a:latin typeface="Roboto Light"/>
              </a:rPr>
              <a:t>.</a:t>
            </a:r>
          </a:p>
          <a:p>
            <a:endParaRPr lang="en-US"/>
          </a:p>
        </p:txBody>
      </p:sp>
      <p:pic>
        <p:nvPicPr>
          <p:cNvPr id="4" name="Picture 3" descr="PPI_Logo_Blue_Tagline_HighRe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946" y="86331"/>
            <a:ext cx="4584192" cy="1603248"/>
          </a:xfrm>
          <a:prstGeom prst="rect">
            <a:avLst/>
          </a:prstGeom>
        </p:spPr>
      </p:pic>
      <p:sp>
        <p:nvSpPr>
          <p:cNvPr id="6" name="TextBox 5"/>
          <p:cNvSpPr txBox="1"/>
          <p:nvPr/>
        </p:nvSpPr>
        <p:spPr>
          <a:xfrm>
            <a:off x="824077" y="4411915"/>
            <a:ext cx="7620000" cy="1200329"/>
          </a:xfrm>
          <a:prstGeom prst="rect">
            <a:avLst/>
          </a:prstGeom>
          <a:noFill/>
        </p:spPr>
        <p:txBody>
          <a:bodyPr wrap="square" rtlCol="0">
            <a:spAutoFit/>
          </a:bodyPr>
          <a:lstStyle/>
          <a:p>
            <a:pPr algn="r"/>
            <a:endParaRPr lang="en-US">
              <a:solidFill>
                <a:schemeClr val="bg1">
                  <a:lumMod val="50000"/>
                </a:schemeClr>
              </a:solidFill>
              <a:latin typeface="Roboto Medium"/>
            </a:endParaRPr>
          </a:p>
          <a:p>
            <a:pPr algn="r"/>
            <a:r>
              <a:rPr lang="en-US">
                <a:solidFill>
                  <a:schemeClr val="bg1">
                    <a:lumMod val="50000"/>
                  </a:schemeClr>
                </a:solidFill>
                <a:latin typeface="Roboto Medium"/>
              </a:rPr>
              <a:t>For more information: </a:t>
            </a:r>
          </a:p>
          <a:p>
            <a:pPr algn="r"/>
            <a:r>
              <a:rPr lang="en-US" err="1">
                <a:solidFill>
                  <a:schemeClr val="bg1">
                    <a:lumMod val="50000"/>
                  </a:schemeClr>
                </a:solidFill>
                <a:latin typeface="Roboto Medium"/>
              </a:rPr>
              <a:t>mmandel@progressivepolicy.org</a:t>
            </a:r>
            <a:endParaRPr lang="en-US">
              <a:solidFill>
                <a:schemeClr val="bg1">
                  <a:lumMod val="50000"/>
                </a:schemeClr>
              </a:solidFill>
              <a:latin typeface="Roboto Medium"/>
            </a:endParaRPr>
          </a:p>
          <a:p>
            <a:pPr algn="r"/>
            <a:r>
              <a:rPr lang="en-US" err="1">
                <a:solidFill>
                  <a:schemeClr val="bg1">
                    <a:lumMod val="50000"/>
                  </a:schemeClr>
                </a:solidFill>
                <a:latin typeface="Roboto Medium"/>
              </a:rPr>
              <a:t>www.progressivepolicy.org</a:t>
            </a:r>
            <a:endParaRPr lang="en-US">
              <a:solidFill>
                <a:schemeClr val="bg1">
                  <a:lumMod val="50000"/>
                </a:schemeClr>
              </a:solidFill>
              <a:latin typeface="Roboto Medium"/>
            </a:endParaRPr>
          </a:p>
        </p:txBody>
      </p:sp>
    </p:spTree>
    <p:extLst>
      <p:ext uri="{BB962C8B-B14F-4D97-AF65-F5344CB8AC3E}">
        <p14:creationId xmlns:p14="http://schemas.microsoft.com/office/powerpoint/2010/main" val="3697120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568712" y="546410"/>
            <a:ext cx="7292898" cy="5139869"/>
          </a:xfrm>
          <a:prstGeom prst="rect">
            <a:avLst/>
          </a:prstGeom>
          <a:noFill/>
        </p:spPr>
        <p:txBody>
          <a:bodyPr wrap="square" rtlCol="0">
            <a:spAutoFit/>
          </a:bodyPr>
          <a:lstStyle/>
          <a:p>
            <a:r>
              <a:rPr lang="en-US" sz="2000" b="1"/>
              <a:t>Summary--2</a:t>
            </a:r>
          </a:p>
          <a:p>
            <a:pPr marL="342900" indent="-342900">
              <a:buAutoNum type="arabicPeriod" startAt="5"/>
            </a:pPr>
            <a:endParaRPr lang="en-US"/>
          </a:p>
          <a:p>
            <a:pPr marL="342900" indent="-342900">
              <a:spcAft>
                <a:spcPts val="600"/>
              </a:spcAft>
              <a:buFontTx/>
              <a:buAutoNum type="arabicPeriod" startAt="5"/>
            </a:pPr>
            <a:r>
              <a:rPr lang="en-US"/>
              <a:t>The best analogy is the introduction of the personal computer. Previous to the PC, information technology applications were controlled by centralized IT staff. But the PC brought the IT revolution down to the level of SMEs and individual departments of large enterprises, and greatly accelerated the rate of adoption. </a:t>
            </a:r>
          </a:p>
          <a:p>
            <a:pPr marL="342900" indent="-342900">
              <a:spcAft>
                <a:spcPts val="600"/>
              </a:spcAft>
              <a:buAutoNum type="arabicPeriod" startAt="5"/>
            </a:pPr>
            <a:r>
              <a:rPr lang="en-US"/>
              <a:t>Because GPATs reduce dependence on expensive intermediaries, the new adoption technologies will accelerate diffusion, boost productivity, lower prices, and raise incomes. Mounting evidence also suggests that faster productivity growth could also bring more job creation. </a:t>
            </a:r>
          </a:p>
          <a:p>
            <a:pPr marL="342900" indent="-342900">
              <a:spcAft>
                <a:spcPts val="600"/>
              </a:spcAft>
              <a:buAutoNum type="arabicPeriod" startAt="5"/>
            </a:pPr>
            <a:r>
              <a:rPr lang="en-US"/>
              <a:t>Since 2007, sectors with faster productivity growth have added 2.2 million jobs, while sectors with slower or negative productivity growth have lost 1.2 million jobs. </a:t>
            </a:r>
          </a:p>
          <a:p>
            <a:pPr marL="342900" indent="-342900">
              <a:spcAft>
                <a:spcPts val="600"/>
              </a:spcAft>
              <a:buAutoNum type="arabicPeriod" startAt="5"/>
            </a:pPr>
            <a:r>
              <a:rPr lang="en-US"/>
              <a:t>The new diffusion technologies will aid a wide range of lagging industries, including manufacturing, construction, and food production. </a:t>
            </a:r>
          </a:p>
          <a:p>
            <a:pPr marL="342900" indent="-342900">
              <a:buFont typeface="+mj-lt"/>
              <a:buAutoNum type="arabicPeriod"/>
            </a:pPr>
            <a:endParaRPr lang="en-US"/>
          </a:p>
        </p:txBody>
      </p:sp>
    </p:spTree>
    <p:extLst>
      <p:ext uri="{BB962C8B-B14F-4D97-AF65-F5344CB8AC3E}">
        <p14:creationId xmlns:p14="http://schemas.microsoft.com/office/powerpoint/2010/main" val="82721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568712" y="546410"/>
            <a:ext cx="7292898" cy="3954929"/>
          </a:xfrm>
          <a:prstGeom prst="rect">
            <a:avLst/>
          </a:prstGeom>
          <a:noFill/>
        </p:spPr>
        <p:txBody>
          <a:bodyPr wrap="square" rtlCol="0">
            <a:spAutoFit/>
          </a:bodyPr>
          <a:lstStyle/>
          <a:p>
            <a:r>
              <a:rPr lang="en-US" sz="2000" b="1"/>
              <a:t>Summary--3</a:t>
            </a:r>
          </a:p>
          <a:p>
            <a:r>
              <a:rPr lang="en-US"/>
              <a:t> </a:t>
            </a:r>
          </a:p>
          <a:p>
            <a:pPr marL="342900" indent="-342900">
              <a:spcAft>
                <a:spcPts val="600"/>
              </a:spcAft>
              <a:buAutoNum type="arabicPeriod" startAt="9"/>
            </a:pPr>
            <a:r>
              <a:rPr lang="en-US"/>
              <a:t>In this study we will focus on agriculture, which  has suffered from the unhappy combination of weak productivity growth for the past 20 years and no employment growth. The result has been rising food prices, stagnant farm incomes, and weak rural incomes.</a:t>
            </a:r>
          </a:p>
          <a:p>
            <a:pPr marL="342900" indent="-342900">
              <a:spcAft>
                <a:spcPts val="600"/>
              </a:spcAft>
              <a:buAutoNum type="arabicPeriod" startAt="9"/>
            </a:pPr>
            <a:r>
              <a:rPr lang="en-US"/>
              <a:t>We suggest that LLMs can accelerate the adoption of digital  innovations on the farm (see Google’s </a:t>
            </a:r>
            <a:r>
              <a:rPr lang="en-US">
                <a:hlinkClick r:id="rId2"/>
              </a:rPr>
              <a:t>Mineral</a:t>
            </a:r>
            <a:r>
              <a:rPr lang="en-US"/>
              <a:t>), while boosting productivity and incomes, creating jobs and reviving local rural economies.  </a:t>
            </a:r>
          </a:p>
          <a:p>
            <a:pPr marL="342900" indent="-342900">
              <a:spcAft>
                <a:spcPts val="600"/>
              </a:spcAft>
              <a:buAutoNum type="arabicPeriod" startAt="9"/>
            </a:pPr>
            <a:r>
              <a:rPr lang="en-US"/>
              <a:t>We are already seeing applications of LLMs to agriculture, as the Farmers Business Network </a:t>
            </a:r>
            <a:r>
              <a:rPr lang="en-US" err="1"/>
              <a:t>shows.c</a:t>
            </a:r>
            <a:r>
              <a:rPr lang="en-US"/>
              <a:t> We conclude by suggesting that applying LLMs to farming may reduce regional disparities. </a:t>
            </a:r>
          </a:p>
          <a:p>
            <a:pPr marL="342900" indent="-342900">
              <a:buFont typeface="+mj-lt"/>
              <a:buAutoNum type="arabicPeriod"/>
            </a:pPr>
            <a:endParaRPr lang="en-US"/>
          </a:p>
        </p:txBody>
      </p:sp>
    </p:spTree>
    <p:extLst>
      <p:ext uri="{BB962C8B-B14F-4D97-AF65-F5344CB8AC3E}">
        <p14:creationId xmlns:p14="http://schemas.microsoft.com/office/powerpoint/2010/main" val="2310557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568712" y="546410"/>
            <a:ext cx="7292898" cy="6001643"/>
          </a:xfrm>
          <a:prstGeom prst="rect">
            <a:avLst/>
          </a:prstGeom>
          <a:noFill/>
        </p:spPr>
        <p:txBody>
          <a:bodyPr wrap="square" rtlCol="0">
            <a:spAutoFit/>
          </a:bodyPr>
          <a:lstStyle/>
          <a:p>
            <a:r>
              <a:rPr lang="en-US" sz="2000" b="1"/>
              <a:t>Structural Economic and Regional Problems</a:t>
            </a:r>
          </a:p>
          <a:p>
            <a:endParaRPr lang="en-US" sz="2000" b="1"/>
          </a:p>
          <a:p>
            <a:pPr marL="342900" indent="-342900">
              <a:spcAft>
                <a:spcPts val="600"/>
              </a:spcAft>
              <a:buAutoNum type="arabicPeriod"/>
            </a:pPr>
            <a:r>
              <a:rPr lang="en-US"/>
              <a:t>Currently about a third of the US economy has successfully adopted digital technologies to boost productivity growth (based on PPI analysis of industry productivity data). Some of these sectors are highlighted in </a:t>
            </a:r>
            <a:r>
              <a:rPr lang="en-US" b="1"/>
              <a:t>Figure 1</a:t>
            </a:r>
            <a:r>
              <a:rPr lang="en-US"/>
              <a:t>. </a:t>
            </a:r>
          </a:p>
          <a:p>
            <a:pPr marL="342900" indent="-342900">
              <a:spcAft>
                <a:spcPts val="600"/>
              </a:spcAft>
              <a:buAutoNum type="arabicPeriod"/>
            </a:pPr>
            <a:r>
              <a:rPr lang="en-US"/>
              <a:t>Heavy technology investments in management and administrative functions have produced significant productivity gains, as have IT investments in finance and insurance. </a:t>
            </a:r>
          </a:p>
          <a:p>
            <a:pPr marL="342900" indent="-342900">
              <a:spcAft>
                <a:spcPts val="600"/>
              </a:spcAft>
              <a:buAutoNum type="arabicPeriod"/>
            </a:pPr>
            <a:r>
              <a:rPr lang="en-US"/>
              <a:t>Two-thirds of the economy have experienced slowing or negative productivity growth. Some of these sectors are highlighted in </a:t>
            </a:r>
            <a:r>
              <a:rPr lang="en-US" b="1"/>
              <a:t>Figure 2</a:t>
            </a:r>
            <a:r>
              <a:rPr lang="en-US"/>
              <a:t>, including farming, manufacturing, construction,  air transportation, and truck transportation. </a:t>
            </a:r>
          </a:p>
          <a:p>
            <a:pPr marL="342900" indent="-342900">
              <a:spcAft>
                <a:spcPts val="600"/>
              </a:spcAft>
              <a:buAutoNum type="arabicPeriod"/>
            </a:pPr>
            <a:r>
              <a:rPr lang="en-US"/>
              <a:t>Some have argued that this apparent productivity slowdown reflects measurement error. But recent careful economic research, including a paper by Austan Goolsbee and Chad </a:t>
            </a:r>
            <a:r>
              <a:rPr lang="en-US" err="1"/>
              <a:t>Syverson</a:t>
            </a:r>
            <a:r>
              <a:rPr lang="en-US"/>
              <a:t> (2023) on productivity in the construction industry, has tended to confirm the reality of the productivity slowdown. </a:t>
            </a:r>
          </a:p>
          <a:p>
            <a:pPr marL="342900" indent="-342900">
              <a:buAutoNum type="arabicPeriod"/>
            </a:pPr>
            <a:r>
              <a:rPr lang="en-US"/>
              <a:t>Because industries are regionally concentrated, this disparity in industrial productivity growth is reflected in regional disparities. </a:t>
            </a:r>
          </a:p>
        </p:txBody>
      </p:sp>
    </p:spTree>
    <p:extLst>
      <p:ext uri="{BB962C8B-B14F-4D97-AF65-F5344CB8AC3E}">
        <p14:creationId xmlns:p14="http://schemas.microsoft.com/office/powerpoint/2010/main" val="301552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53E2E1A-D4F1-FCD0-30E9-12F2EA956AB2}"/>
              </a:ext>
            </a:extLst>
          </p:cNvPr>
          <p:cNvGraphicFramePr>
            <a:graphicFrameLocks/>
          </p:cNvGraphicFramePr>
          <p:nvPr>
            <p:extLst>
              <p:ext uri="{D42A27DB-BD31-4B8C-83A1-F6EECF244321}">
                <p14:modId xmlns:p14="http://schemas.microsoft.com/office/powerpoint/2010/main" val="3821664775"/>
              </p:ext>
            </p:extLst>
          </p:nvPr>
        </p:nvGraphicFramePr>
        <p:xfrm>
          <a:off x="1070517" y="947854"/>
          <a:ext cx="6371683" cy="42242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6512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87E22E51-916A-8F44-EEDA-1DC2980BF896}"/>
              </a:ext>
            </a:extLst>
          </p:cNvPr>
          <p:cNvGraphicFramePr>
            <a:graphicFrameLocks/>
          </p:cNvGraphicFramePr>
          <p:nvPr>
            <p:extLst>
              <p:ext uri="{D42A27DB-BD31-4B8C-83A1-F6EECF244321}">
                <p14:modId xmlns:p14="http://schemas.microsoft.com/office/powerpoint/2010/main" val="1750457610"/>
              </p:ext>
            </p:extLst>
          </p:nvPr>
        </p:nvGraphicFramePr>
        <p:xfrm>
          <a:off x="367990" y="836341"/>
          <a:ext cx="7732858" cy="43357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746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1208689" y="1156331"/>
            <a:ext cx="6568965" cy="4062651"/>
          </a:xfrm>
          <a:prstGeom prst="rect">
            <a:avLst/>
          </a:prstGeom>
          <a:noFill/>
        </p:spPr>
        <p:txBody>
          <a:bodyPr wrap="square" rtlCol="0">
            <a:spAutoFit/>
          </a:bodyPr>
          <a:lstStyle/>
          <a:p>
            <a:r>
              <a:rPr lang="en-US" sz="2000" b="1"/>
              <a:t>The Positive Association Between Productivity Gains and Job Growth</a:t>
            </a:r>
          </a:p>
          <a:p>
            <a:pPr marL="342900" marR="0" lvl="0" indent="-342900">
              <a:spcBef>
                <a:spcPts val="0"/>
              </a:spcBef>
              <a:spcAft>
                <a:spcPts val="600"/>
              </a:spcAft>
              <a:buFont typeface="+mj-lt"/>
              <a:buAutoNum type="arabicPeriod"/>
            </a:pPr>
            <a:r>
              <a:rPr lang="en-US" sz="1800" kern="100">
                <a:effectLst/>
                <a:latin typeface="Calibri" panose="020F0502020204030204" pitchFamily="34" charset="0"/>
                <a:ea typeface="Calibri" panose="020F0502020204030204" pitchFamily="34" charset="0"/>
                <a:cs typeface="Times New Roman" panose="02020603050405020304" pitchFamily="18" charset="0"/>
              </a:rPr>
              <a:t>The six sectors with accelerating productivity growth in Figure 1 added 2.2 million jobs between 2007 and 2021</a:t>
            </a:r>
            <a:r>
              <a:rPr lang="en-US" kern="100">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600"/>
              </a:spcAft>
              <a:buFont typeface="+mj-lt"/>
              <a:buAutoNum type="arabicPeriod"/>
            </a:pPr>
            <a:r>
              <a:rPr lang="en-US" sz="1800" kern="100">
                <a:effectLst/>
                <a:latin typeface="Calibri" panose="020F0502020204030204" pitchFamily="34" charset="0"/>
                <a:ea typeface="Calibri" panose="020F0502020204030204" pitchFamily="34" charset="0"/>
                <a:cs typeface="Times New Roman" panose="02020603050405020304" pitchFamily="18" charset="0"/>
              </a:rPr>
              <a:t>The nine sectors with slowing or negative productivity growth in Figure 2  lost 1.2 million jobs betwee</a:t>
            </a:r>
            <a:r>
              <a:rPr lang="en-US" kern="100">
                <a:latin typeface="Calibri" panose="020F0502020204030204" pitchFamily="34" charset="0"/>
                <a:ea typeface="Calibri" panose="020F0502020204030204" pitchFamily="34" charset="0"/>
                <a:cs typeface="Times New Roman" panose="02020603050405020304" pitchFamily="18" charset="0"/>
              </a:rPr>
              <a:t>n 2007 and 2021.</a:t>
            </a:r>
          </a:p>
          <a:p>
            <a:pPr marL="342900" marR="0" lvl="0" indent="-342900">
              <a:spcBef>
                <a:spcPts val="0"/>
              </a:spcBef>
              <a:spcAft>
                <a:spcPts val="600"/>
              </a:spcAft>
              <a:buFont typeface="+mj-lt"/>
              <a:buAutoNum type="arabicPeriod"/>
            </a:pPr>
            <a:r>
              <a:rPr lang="en-US" kern="100">
                <a:latin typeface="Calibri" panose="020F0502020204030204" pitchFamily="34" charset="0"/>
                <a:ea typeface="Calibri" panose="020F0502020204030204" pitchFamily="34" charset="0"/>
                <a:cs typeface="Times New Roman" panose="02020603050405020304" pitchFamily="18" charset="0"/>
              </a:rPr>
              <a:t>A more comprehensive analysis shows the same positive correlation between productivity growth and job growth. </a:t>
            </a:r>
          </a:p>
          <a:p>
            <a:pPr marL="342900" marR="0" lvl="0" indent="-342900">
              <a:spcBef>
                <a:spcPts val="0"/>
              </a:spcBef>
              <a:spcAft>
                <a:spcPts val="600"/>
              </a:spcAft>
              <a:buFont typeface="+mj-lt"/>
              <a:buAutoNum type="arabicPeriod"/>
            </a:pPr>
            <a:r>
              <a:rPr lang="en-US" kern="100">
                <a:latin typeface="Calibri" panose="020F0502020204030204" pitchFamily="34" charset="0"/>
                <a:ea typeface="Calibri" panose="020F0502020204030204" pitchFamily="34" charset="0"/>
                <a:cs typeface="Times New Roman" panose="02020603050405020304" pitchFamily="18" charset="0"/>
              </a:rPr>
              <a:t>Correlation is not causation. But it’s clear that accelerating productivity growth is associated with expanding markets and rising employment. Slowing productivity growth is associated with stagnant markets and stagnant employment. </a:t>
            </a:r>
            <a:endParaRPr lang="en-US">
              <a:latin typeface="Source Sans Pro" panose="020B0503030403020204" pitchFamily="34" charset="0"/>
            </a:endParaRPr>
          </a:p>
          <a:p>
            <a:pPr marL="342900" indent="-342900">
              <a:buFont typeface="+mj-lt"/>
              <a:buAutoNum type="arabicPeriod"/>
            </a:pPr>
            <a:endParaRPr lang="en-US" b="0" i="0" strike="noStrike">
              <a:effectLst/>
              <a:latin typeface="Source Sans Pro" panose="020B0503030403020204" pitchFamily="34" charset="0"/>
            </a:endParaRPr>
          </a:p>
        </p:txBody>
      </p:sp>
    </p:spTree>
    <p:extLst>
      <p:ext uri="{BB962C8B-B14F-4D97-AF65-F5344CB8AC3E}">
        <p14:creationId xmlns:p14="http://schemas.microsoft.com/office/powerpoint/2010/main" val="21645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30DE8A-48DA-795B-41AB-0A2615E8E66B}"/>
              </a:ext>
            </a:extLst>
          </p:cNvPr>
          <p:cNvSpPr txBox="1"/>
          <p:nvPr/>
        </p:nvSpPr>
        <p:spPr>
          <a:xfrm>
            <a:off x="776483" y="520071"/>
            <a:ext cx="6568965" cy="4508927"/>
          </a:xfrm>
          <a:prstGeom prst="rect">
            <a:avLst/>
          </a:prstGeom>
          <a:noFill/>
        </p:spPr>
        <p:txBody>
          <a:bodyPr wrap="square" rtlCol="0">
            <a:spAutoFit/>
          </a:bodyPr>
          <a:lstStyle/>
          <a:p>
            <a:r>
              <a:rPr lang="en-US" sz="2000" b="1"/>
              <a:t>The Case of Retail/Ecommerce</a:t>
            </a:r>
          </a:p>
          <a:p>
            <a:pPr marL="342900" marR="0" lvl="0" indent="-342900">
              <a:spcBef>
                <a:spcPts val="0"/>
              </a:spcBef>
              <a:spcAft>
                <a:spcPts val="600"/>
              </a:spcAft>
              <a:buFont typeface="+mj-lt"/>
              <a:buAutoNum type="arabicPeriod"/>
            </a:pPr>
            <a:r>
              <a:rPr lang="en-US" sz="1800" kern="100">
                <a:effectLst/>
                <a:latin typeface="Calibri" panose="020F0502020204030204" pitchFamily="34" charset="0"/>
                <a:ea typeface="Calibri" panose="020F0502020204030204" pitchFamily="34" charset="0"/>
                <a:cs typeface="Times New Roman" panose="02020603050405020304" pitchFamily="18" charset="0"/>
              </a:rPr>
              <a:t>Retail/ecommerce is a special case because the published data does not accurately represent the realities of the industry. The published data shows a fall in hours worked </a:t>
            </a:r>
            <a:r>
              <a:rPr lang="en-US" kern="100">
                <a:latin typeface="Calibri" panose="020F0502020204030204" pitchFamily="34" charset="0"/>
                <a:ea typeface="Calibri" panose="020F0502020204030204" pitchFamily="34" charset="0"/>
                <a:cs typeface="Times New Roman" panose="02020603050405020304" pitchFamily="18" charset="0"/>
              </a:rPr>
              <a:t>and very sluggish productivity growth in the retail sector.</a:t>
            </a:r>
          </a:p>
          <a:p>
            <a:pPr marL="342900" marR="0" lvl="0" indent="-342900">
              <a:spcBef>
                <a:spcPts val="0"/>
              </a:spcBef>
              <a:spcAft>
                <a:spcPts val="600"/>
              </a:spcAft>
              <a:buFont typeface="+mj-lt"/>
              <a:buAutoNum type="arabicPeriod"/>
            </a:pPr>
            <a:r>
              <a:rPr lang="en-US" kern="100">
                <a:latin typeface="Calibri" panose="020F0502020204030204" pitchFamily="34" charset="0"/>
                <a:ea typeface="Calibri" panose="020F0502020204030204" pitchFamily="34" charset="0"/>
                <a:cs typeface="Times New Roman" panose="02020603050405020304" pitchFamily="18" charset="0"/>
              </a:rPr>
              <a:t>We need to account for the 25% drop in household shopping hours since the early 2000s (see Mandel 2020). This unpaid hours have been shifted to paid hours in delivery and ecommerce fulfillment centers. </a:t>
            </a:r>
          </a:p>
          <a:p>
            <a:pPr marL="342900" marR="0" lvl="0" indent="-342900">
              <a:spcBef>
                <a:spcPts val="0"/>
              </a:spcBef>
              <a:spcAft>
                <a:spcPts val="600"/>
              </a:spcAft>
              <a:buFont typeface="+mj-lt"/>
              <a:buAutoNum type="arabicPeriod"/>
            </a:pPr>
            <a:r>
              <a:rPr lang="en-US" kern="100">
                <a:latin typeface="Calibri" panose="020F0502020204030204" pitchFamily="34" charset="0"/>
                <a:ea typeface="Calibri" panose="020F0502020204030204" pitchFamily="34" charset="0"/>
                <a:cs typeface="Times New Roman" panose="02020603050405020304" pitchFamily="18" charset="0"/>
              </a:rPr>
              <a:t>Delivery drivers and ecommerce fulfillment center workers now do the transport and picking and packing more efficiently than individuals once did. </a:t>
            </a:r>
          </a:p>
          <a:p>
            <a:pPr marL="342900" marR="0" lvl="0" indent="-342900">
              <a:spcBef>
                <a:spcPts val="0"/>
              </a:spcBef>
              <a:spcAft>
                <a:spcPts val="600"/>
              </a:spcAft>
              <a:buFont typeface="+mj-lt"/>
              <a:buAutoNum type="arabicPeriod"/>
            </a:pPr>
            <a:r>
              <a:rPr lang="en-US" kern="100">
                <a:latin typeface="Calibri" panose="020F0502020204030204" pitchFamily="34" charset="0"/>
                <a:ea typeface="Calibri" panose="020F0502020204030204" pitchFamily="34" charset="0"/>
                <a:cs typeface="Times New Roman" panose="02020603050405020304" pitchFamily="18" charset="0"/>
              </a:rPr>
              <a:t> The result is that the shift to ecommerce has boosted ”consumer distribution” productivity and created new paid jobs at good wages. </a:t>
            </a:r>
            <a:endParaRPr lang="en-US" b="0" i="0" strike="noStrike">
              <a:effectLst/>
              <a:latin typeface="Source Sans Pro" panose="020B0503030403020204" pitchFamily="34" charset="0"/>
            </a:endParaRPr>
          </a:p>
        </p:txBody>
      </p:sp>
    </p:spTree>
    <p:extLst>
      <p:ext uri="{BB962C8B-B14F-4D97-AF65-F5344CB8AC3E}">
        <p14:creationId xmlns:p14="http://schemas.microsoft.com/office/powerpoint/2010/main" val="1689235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PPI colors">
      <a:dk1>
        <a:sysClr val="windowText" lastClr="000000"/>
      </a:dk1>
      <a:lt1>
        <a:sysClr val="window" lastClr="FFFFFF"/>
      </a:lt1>
      <a:dk2>
        <a:srgbClr val="1F497D"/>
      </a:dk2>
      <a:lt2>
        <a:srgbClr val="EEECE1"/>
      </a:lt2>
      <a:accent1>
        <a:srgbClr val="2688CB"/>
      </a:accent1>
      <a:accent2>
        <a:srgbClr val="2688CB"/>
      </a:accent2>
      <a:accent3>
        <a:srgbClr val="586671"/>
      </a:accent3>
      <a:accent4>
        <a:srgbClr val="8F99A2"/>
      </a:accent4>
      <a:accent5>
        <a:srgbClr val="1E6CA2"/>
      </a:accent5>
      <a:accent6>
        <a:srgbClr val="000000"/>
      </a:accent6>
      <a:hlink>
        <a:srgbClr val="000000"/>
      </a:hlink>
      <a:folHlink>
        <a:srgbClr val="00000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2589</Words>
  <Application>Microsoft Macintosh PowerPoint</Application>
  <PresentationFormat>On-screen Show (4:3)</PresentationFormat>
  <Paragraphs>119</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Cambria</vt:lpstr>
      <vt:lpstr>EB Garamond</vt:lpstr>
      <vt:lpstr>Roboto Light</vt:lpstr>
      <vt:lpstr>Roboto Medium</vt:lpstr>
      <vt:lpstr>Source Sans Pro</vt:lpstr>
      <vt:lpstr>Adjacency</vt:lpstr>
      <vt:lpstr>How the New Wave of AI Can Speed Adoption of New Technologies, Boost Productivity, Create New Well-Paying Jobs, and Democratize Innovation: The Case of Agriculture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Katie Gillen</dc:creator>
  <cp:lastModifiedBy>Michael Mandel</cp:lastModifiedBy>
  <cp:revision>1</cp:revision>
  <dcterms:created xsi:type="dcterms:W3CDTF">2016-08-30T18:01:14Z</dcterms:created>
  <dcterms:modified xsi:type="dcterms:W3CDTF">2023-08-09T15:58:35Z</dcterms:modified>
</cp:coreProperties>
</file>